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p:scale>
          <a:sx n="150" d="100"/>
          <a:sy n="150" d="100"/>
        </p:scale>
        <p:origin x="546" y="-6264"/>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2019/8/5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2019/8/5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tel:277-8880" TargetMode="External"/><Relationship Id="rId2" Type="http://schemas.openxmlformats.org/officeDocument/2006/relationships/hyperlink" Target="tel:245-5227"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774799"/>
            <a:ext cx="6857999" cy="1131201"/>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spcAft>
                <a:spcPts val="600"/>
              </a:spcAft>
            </a:pPr>
            <a:r>
              <a:rPr lang="ja-JP" altLang="en-US" sz="1700" dirty="0">
                <a:solidFill>
                  <a:schemeClr val="bg1"/>
                </a:solidFill>
                <a:latin typeface="+mn-ea"/>
              </a:rPr>
              <a:t> </a:t>
            </a:r>
            <a:r>
              <a:rPr lang="ja-JP" altLang="en-US" sz="2000" dirty="0">
                <a:solidFill>
                  <a:schemeClr val="bg1"/>
                </a:solidFill>
                <a:latin typeface="メイリオ" panose="020B0604030504040204" pitchFamily="50" charset="-128"/>
                <a:ea typeface="メイリオ" panose="020B0604030504040204" pitchFamily="50" charset="-128"/>
              </a:rPr>
              <a:t>問い合わせ先：</a:t>
            </a:r>
            <a:r>
              <a:rPr lang="ja-JP" altLang="en-US" sz="1600" dirty="0">
                <a:solidFill>
                  <a:schemeClr val="bg1"/>
                </a:solidFill>
                <a:latin typeface="メイリオ" panose="020B0604030504040204" pitchFamily="50" charset="-128"/>
                <a:ea typeface="メイリオ" panose="020B0604030504040204" pitchFamily="50" charset="-128"/>
              </a:rPr>
              <a:t>千葉市障害福祉サービス課</a:t>
            </a:r>
            <a:r>
              <a:rPr lang="ja-JP" altLang="en-US" sz="2000" dirty="0">
                <a:solidFill>
                  <a:schemeClr val="bg1"/>
                </a:solidFill>
                <a:latin typeface="メイリオ" panose="020B0604030504040204" pitchFamily="50" charset="-128"/>
                <a:ea typeface="メイリオ" panose="020B0604030504040204" pitchFamily="50" charset="-128"/>
              </a:rPr>
              <a:t>　</a:t>
            </a:r>
            <a:r>
              <a:rPr kumimoji="1" lang="en-US" altLang="ja-JP" sz="1400" u="sng" dirty="0">
                <a:solidFill>
                  <a:schemeClr val="bg1"/>
                </a:solidFill>
                <a:latin typeface="メイリオ" panose="020B0604030504040204" pitchFamily="50" charset="-128"/>
                <a:ea typeface="メイリオ" panose="020B0604030504040204" pitchFamily="50" charset="-128"/>
                <a:hlinkClick r:id="rId2"/>
              </a:rPr>
              <a:t>TEL:245-5227</a:t>
            </a:r>
            <a:endParaRPr kumimoji="1" lang="en-US" altLang="ja-JP" sz="1400" u="sng" dirty="0">
              <a:solidFill>
                <a:schemeClr val="bg1"/>
              </a:solidFill>
              <a:latin typeface="メイリオ" panose="020B0604030504040204" pitchFamily="50" charset="-128"/>
              <a:ea typeface="メイリオ" panose="020B0604030504040204" pitchFamily="50" charset="-128"/>
            </a:endParaRPr>
          </a:p>
          <a:p>
            <a:pPr marL="82550" indent="-82550">
              <a:spcAft>
                <a:spcPts val="600"/>
              </a:spcAft>
            </a:pPr>
            <a:r>
              <a:rPr lang="en-US" altLang="ja-JP" sz="1050" dirty="0">
                <a:solidFill>
                  <a:schemeClr val="bg1"/>
                </a:solidFill>
                <a:latin typeface="メイリオ" panose="020B0604030504040204" pitchFamily="50" charset="-128"/>
                <a:ea typeface="メイリオ" panose="020B0604030504040204" pitchFamily="50" charset="-128"/>
              </a:rPr>
              <a:t> </a:t>
            </a:r>
            <a:r>
              <a:rPr lang="ja-JP" altLang="en-US" sz="1100" dirty="0">
                <a:solidFill>
                  <a:schemeClr val="bg1"/>
                </a:solidFill>
                <a:latin typeface="メイリオ" panose="020B0604030504040204" pitchFamily="50" charset="-128"/>
                <a:ea typeface="メイリオ" panose="020B0604030504040204" pitchFamily="50" charset="-128"/>
              </a:rPr>
              <a:t>各区高齢障害支援課（中）</a:t>
            </a:r>
            <a:r>
              <a:rPr lang="en-US" altLang="ja-JP" sz="1100" dirty="0">
                <a:solidFill>
                  <a:schemeClr val="bg1"/>
                </a:solidFill>
                <a:latin typeface="メイリオ" panose="020B0604030504040204" pitchFamily="50" charset="-128"/>
                <a:ea typeface="メイリオ" panose="020B0604030504040204" pitchFamily="50" charset="-128"/>
              </a:rPr>
              <a:t>221-2152</a:t>
            </a:r>
            <a:r>
              <a:rPr lang="ja-JP" altLang="en-US" sz="1100" dirty="0">
                <a:solidFill>
                  <a:schemeClr val="bg1"/>
                </a:solidFill>
                <a:latin typeface="メイリオ" panose="020B0604030504040204" pitchFamily="50" charset="-128"/>
                <a:ea typeface="メイリオ" panose="020B0604030504040204" pitchFamily="50" charset="-128"/>
              </a:rPr>
              <a:t>（花）</a:t>
            </a:r>
            <a:r>
              <a:rPr lang="en-US" altLang="ja-JP" sz="1100" dirty="0">
                <a:solidFill>
                  <a:schemeClr val="bg1"/>
                </a:solidFill>
                <a:latin typeface="メイリオ" panose="020B0604030504040204" pitchFamily="50" charset="-128"/>
                <a:ea typeface="メイリオ" panose="020B0604030504040204" pitchFamily="50" charset="-128"/>
              </a:rPr>
              <a:t>275-6462</a:t>
            </a:r>
            <a:r>
              <a:rPr lang="ja-JP" altLang="en-US" sz="1100" dirty="0">
                <a:solidFill>
                  <a:schemeClr val="bg1"/>
                </a:solidFill>
                <a:latin typeface="メイリオ" panose="020B0604030504040204" pitchFamily="50" charset="-128"/>
                <a:ea typeface="メイリオ" panose="020B0604030504040204" pitchFamily="50" charset="-128"/>
              </a:rPr>
              <a:t>（稲）</a:t>
            </a:r>
            <a:r>
              <a:rPr lang="en-US" altLang="ja-JP" sz="1100" dirty="0">
                <a:solidFill>
                  <a:schemeClr val="bg1"/>
                </a:solidFill>
                <a:latin typeface="メイリオ" panose="020B0604030504040204" pitchFamily="50" charset="-128"/>
                <a:ea typeface="メイリオ" panose="020B0604030504040204" pitchFamily="50" charset="-128"/>
              </a:rPr>
              <a:t>284-6140</a:t>
            </a:r>
          </a:p>
          <a:p>
            <a:pPr marL="82550" indent="-82550">
              <a:spcAft>
                <a:spcPts val="600"/>
              </a:spcAft>
            </a:pPr>
            <a:r>
              <a:rPr lang="en-US" altLang="ja-JP" sz="1100" dirty="0">
                <a:solidFill>
                  <a:schemeClr val="bg1"/>
                </a:solidFill>
                <a:latin typeface="メイリオ" panose="020B0604030504040204" pitchFamily="50" charset="-128"/>
                <a:ea typeface="メイリオ" panose="020B0604030504040204" pitchFamily="50" charset="-128"/>
              </a:rPr>
              <a:t>                           </a:t>
            </a:r>
            <a:r>
              <a:rPr lang="ja-JP" altLang="en-US" sz="1100" dirty="0">
                <a:solidFill>
                  <a:schemeClr val="bg1"/>
                </a:solidFill>
                <a:latin typeface="メイリオ" panose="020B0604030504040204" pitchFamily="50" charset="-128"/>
                <a:ea typeface="メイリオ" panose="020B0604030504040204" pitchFamily="50" charset="-128"/>
              </a:rPr>
              <a:t>（若）</a:t>
            </a:r>
            <a:r>
              <a:rPr lang="en-US" altLang="ja-JP" sz="1100" dirty="0">
                <a:solidFill>
                  <a:schemeClr val="bg1"/>
                </a:solidFill>
                <a:latin typeface="メイリオ" panose="020B0604030504040204" pitchFamily="50" charset="-128"/>
                <a:ea typeface="メイリオ" panose="020B0604030504040204" pitchFamily="50" charset="-128"/>
              </a:rPr>
              <a:t>233-8154</a:t>
            </a:r>
            <a:r>
              <a:rPr lang="ja-JP" altLang="en-US" sz="1100" dirty="0">
                <a:solidFill>
                  <a:schemeClr val="bg1"/>
                </a:solidFill>
                <a:latin typeface="メイリオ" panose="020B0604030504040204" pitchFamily="50" charset="-128"/>
                <a:ea typeface="メイリオ" panose="020B0604030504040204" pitchFamily="50" charset="-128"/>
              </a:rPr>
              <a:t>（緑）</a:t>
            </a:r>
            <a:r>
              <a:rPr lang="en-US" altLang="ja-JP" sz="1100" dirty="0">
                <a:solidFill>
                  <a:schemeClr val="bg1"/>
                </a:solidFill>
                <a:latin typeface="メイリオ" panose="020B0604030504040204" pitchFamily="50" charset="-128"/>
                <a:ea typeface="メイリオ" panose="020B0604030504040204" pitchFamily="50" charset="-128"/>
              </a:rPr>
              <a:t>292-8150</a:t>
            </a:r>
            <a:r>
              <a:rPr lang="ja-JP" altLang="en-US" sz="1100" dirty="0">
                <a:solidFill>
                  <a:schemeClr val="bg1"/>
                </a:solidFill>
                <a:latin typeface="メイリオ" panose="020B0604030504040204" pitchFamily="50" charset="-128"/>
                <a:ea typeface="メイリオ" panose="020B0604030504040204" pitchFamily="50" charset="-128"/>
              </a:rPr>
              <a:t>（美）</a:t>
            </a:r>
            <a:r>
              <a:rPr lang="en-US" altLang="ja-JP" sz="1100" dirty="0">
                <a:solidFill>
                  <a:schemeClr val="bg1"/>
                </a:solidFill>
                <a:latin typeface="メイリオ" panose="020B0604030504040204" pitchFamily="50" charset="-128"/>
                <a:ea typeface="メイリオ" panose="020B0604030504040204" pitchFamily="50" charset="-128"/>
              </a:rPr>
              <a:t>270-3154</a:t>
            </a:r>
          </a:p>
          <a:p>
            <a:pPr marL="82550" indent="-82550">
              <a:spcAft>
                <a:spcPts val="600"/>
              </a:spcAft>
            </a:pPr>
            <a:r>
              <a:rPr kumimoji="1" lang="ja-JP" altLang="en-US" sz="1400" dirty="0">
                <a:solidFill>
                  <a:schemeClr val="bg1"/>
                </a:solidFill>
                <a:latin typeface="メイリオ" panose="020B0604030504040204" pitchFamily="50" charset="-128"/>
                <a:ea typeface="メイリオ" panose="020B0604030504040204" pitchFamily="50" charset="-128"/>
              </a:rPr>
              <a:t> </a:t>
            </a:r>
            <a:r>
              <a:rPr kumimoji="1" lang="ja-JP" altLang="en-US" sz="1100" dirty="0">
                <a:solidFill>
                  <a:schemeClr val="bg1"/>
                </a:solidFill>
                <a:latin typeface="メイリオ" panose="020B0604030504040204" pitchFamily="50" charset="-128"/>
                <a:ea typeface="メイリオ" panose="020B0604030504040204" pitchFamily="50" charset="-128"/>
              </a:rPr>
              <a:t>児童相談所　　　　</a:t>
            </a:r>
            <a:r>
              <a:rPr lang="en-US" altLang="ja-JP" sz="1100" dirty="0">
                <a:solidFill>
                  <a:schemeClr val="bg1"/>
                </a:solidFill>
                <a:latin typeface="メイリオ" panose="020B0604030504040204" pitchFamily="50" charset="-128"/>
                <a:ea typeface="メイリオ" panose="020B0604030504040204" pitchFamily="50" charset="-128"/>
              </a:rPr>
              <a:t> </a:t>
            </a:r>
            <a:r>
              <a:rPr lang="en-US" altLang="ja-JP" sz="1100" dirty="0">
                <a:solidFill>
                  <a:schemeClr val="bg1"/>
                </a:solidFill>
                <a:latin typeface="メイリオ" panose="020B0604030504040204" pitchFamily="50" charset="-128"/>
                <a:ea typeface="メイリオ" panose="020B0604030504040204" pitchFamily="50" charset="-128"/>
                <a:hlinkClick r:id="rId3"/>
              </a:rPr>
              <a:t>TEL:277-8880 </a:t>
            </a:r>
            <a:r>
              <a:rPr kumimoji="1" lang="ja-JP" altLang="en-US" sz="1400" dirty="0">
                <a:solidFill>
                  <a:schemeClr val="bg1"/>
                </a:solidFill>
                <a:latin typeface="メイリオ" panose="020B0604030504040204" pitchFamily="50" charset="-128"/>
                <a:ea typeface="メイリオ" panose="020B0604030504040204" pitchFamily="50" charset="-128"/>
              </a:rPr>
              <a:t>　　</a:t>
            </a: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a16="http://schemas.microsoft.com/office/drawing/2014/main" val="2921428443"/>
                    </a:ext>
                  </a:extLst>
                </a:gridCol>
                <a:gridCol w="4559744">
                  <a:extLst>
                    <a:ext uri="{9D8B030D-6E8A-4147-A177-3AD203B41FA5}">
                      <a16:colId xmlns:a16="http://schemas.microsoft.com/office/drawing/2014/main"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者</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a16="http://schemas.microsoft.com/office/drawing/2014/main"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誕生日が</a:t>
                      </a:r>
                      <a:endParaRPr lang="en-US" altLang="ja-JP"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誕生日が</a:t>
                      </a:r>
                      <a:endParaRPr lang="en-US" altLang="ja-JP"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幼稚園、保育所、認定こども園等と、上記サービスの両方を利用する場合は、両方とも無償化の対象となります。</a:t>
            </a:r>
            <a:endParaRPr lang="en-US" altLang="ja-JP"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8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・児童発達支援　　　　　　・福祉型障害児入所施設</a:t>
            </a:r>
          </a:p>
          <a:p>
            <a:pPr marL="361950" indent="-361950">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・医療型児童発達支援　　　・医療型障害児入所施設</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a:solidFill>
                  <a:schemeClr val="bg1"/>
                </a:solidFill>
                <a:latin typeface="メイリオ" panose="020B0604030504040204" pitchFamily="50" charset="-128"/>
                <a:ea typeface="メイリオ" panose="020B0604030504040204" pitchFamily="50" charset="-128"/>
              </a:rPr>
              <a:t>３歳から５歳までの障害のある子どもたちのための</a:t>
            </a:r>
            <a:endParaRPr lang="en-US" altLang="ja-JP" b="1" dirty="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a:solidFill>
                  <a:schemeClr val="bg1"/>
                </a:solidFill>
                <a:latin typeface="メイリオ" panose="020B0604030504040204" pitchFamily="50" charset="-128"/>
                <a:ea typeface="メイリオ" panose="020B0604030504040204" pitchFamily="50" charset="-128"/>
              </a:rPr>
              <a:t>児童発達支援</a:t>
            </a:r>
            <a:r>
              <a:rPr lang="ja-JP" altLang="en-US" sz="1700" b="1" dirty="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a:solidFill>
                  <a:schemeClr val="bg1"/>
                </a:solidFill>
                <a:latin typeface="メイリオ" panose="020B0604030504040204" pitchFamily="50" charset="-128"/>
                <a:ea typeface="メイリオ" panose="020B0604030504040204" pitchFamily="50" charset="-128"/>
              </a:rPr>
              <a:t>無償化</a:t>
            </a:r>
            <a:r>
              <a:rPr lang="ja-JP" altLang="en-US" sz="1700" b="1" dirty="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a:solidFill>
                  <a:schemeClr val="bg1"/>
                </a:solidFill>
                <a:latin typeface="メイリオ" panose="020B0604030504040204" pitchFamily="50" charset="-128"/>
                <a:ea typeface="メイリオ" panose="020B0604030504040204" pitchFamily="50" charset="-128"/>
              </a:rPr>
              <a:t>2019</a:t>
            </a:r>
            <a:r>
              <a:rPr lang="ja-JP" altLang="en-US" sz="2400" b="1" dirty="0">
                <a:solidFill>
                  <a:schemeClr val="bg1"/>
                </a:solidFill>
                <a:latin typeface="メイリオ" panose="020B0604030504040204" pitchFamily="50" charset="-128"/>
                <a:ea typeface="メイリオ" panose="020B0604030504040204" pitchFamily="50" charset="-128"/>
              </a:rPr>
              <a:t>年</a:t>
            </a:r>
            <a:r>
              <a:rPr lang="en-US" altLang="ja-JP" sz="2400" b="1" dirty="0">
                <a:solidFill>
                  <a:schemeClr val="bg1"/>
                </a:solidFill>
                <a:latin typeface="メイリオ" panose="020B0604030504040204" pitchFamily="50" charset="-128"/>
                <a:ea typeface="メイリオ" panose="020B0604030504040204" pitchFamily="50" charset="-128"/>
              </a:rPr>
              <a:t>10</a:t>
            </a:r>
            <a:r>
              <a:rPr lang="ja-JP" altLang="en-US" sz="2400" b="1" dirty="0">
                <a:solidFill>
                  <a:schemeClr val="bg1"/>
                </a:solidFill>
                <a:latin typeface="メイリオ" panose="020B0604030504040204" pitchFamily="50" charset="-128"/>
                <a:ea typeface="メイリオ" panose="020B0604030504040204" pitchFamily="50" charset="-128"/>
              </a:rPr>
              <a:t>月１日</a:t>
            </a:r>
            <a:r>
              <a:rPr lang="ja-JP" altLang="en-US" sz="2000" b="1" dirty="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212</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2018-09-26T06:07:55Z</dcterms:created>
  <dcterms:modified xsi:type="dcterms:W3CDTF">2019-08-05T00:33:55Z</dcterms:modified>
</cp:coreProperties>
</file>