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888" r:id="rId1"/>
  </p:sldMasterIdLst>
  <p:notesMasterIdLst>
    <p:notesMasterId r:id="rId8"/>
  </p:notesMasterIdLst>
  <p:sldIdLst>
    <p:sldId id="301" r:id="rId2"/>
    <p:sldId id="300" r:id="rId3"/>
    <p:sldId id="303" r:id="rId4"/>
    <p:sldId id="304" r:id="rId5"/>
    <p:sldId id="305" r:id="rId6"/>
    <p:sldId id="306" r:id="rId7"/>
  </p:sldIdLst>
  <p:sldSz cx="9906000" cy="6858000" type="A4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8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0000FF"/>
    <a:srgbClr val="FF65E9"/>
    <a:srgbClr val="FF53E6"/>
    <a:srgbClr val="FF0000"/>
    <a:srgbClr val="FF01DB"/>
    <a:srgbClr val="FF65B6"/>
    <a:srgbClr val="FF2DE1"/>
    <a:srgbClr val="C0E8B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5" autoAdjust="0"/>
    <p:restoredTop sz="99820" autoAdjust="0"/>
  </p:normalViewPr>
  <p:slideViewPr>
    <p:cSldViewPr>
      <p:cViewPr>
        <p:scale>
          <a:sx n="100" d="100"/>
          <a:sy n="100" d="100"/>
        </p:scale>
        <p:origin x="-132" y="72"/>
      </p:cViewPr>
      <p:guideLst>
        <p:guide orient="horz" pos="2160"/>
        <p:guide pos="8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7"/>
            <a:ext cx="2949990" cy="497969"/>
          </a:xfrm>
          <a:prstGeom prst="rect">
            <a:avLst/>
          </a:prstGeom>
        </p:spPr>
        <p:txBody>
          <a:bodyPr vert="horz" lIns="92118" tIns="46056" rIns="92118" bIns="46056" rtlCol="0"/>
          <a:lstStyle>
            <a:lvl1pPr algn="l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689" y="7"/>
            <a:ext cx="2949990" cy="497969"/>
          </a:xfrm>
          <a:prstGeom prst="rect">
            <a:avLst/>
          </a:prstGeom>
        </p:spPr>
        <p:txBody>
          <a:bodyPr vert="horz" lIns="92118" tIns="46056" rIns="92118" bIns="46056" rtlCol="0"/>
          <a:lstStyle>
            <a:lvl1pPr algn="r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A5592B45-4C38-437D-8886-4616652E06A9}" type="datetimeFigureOut">
              <a:rPr lang="ja-JP" altLang="en-US"/>
              <a:pPr>
                <a:defRPr/>
              </a:pPr>
              <a:t>2019/6/19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84800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18" tIns="46056" rIns="92118" bIns="46056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423" y="4720692"/>
            <a:ext cx="5446369" cy="4474012"/>
          </a:xfrm>
          <a:prstGeom prst="rect">
            <a:avLst/>
          </a:prstGeom>
        </p:spPr>
        <p:txBody>
          <a:bodyPr vert="horz" lIns="92118" tIns="46056" rIns="92118" bIns="46056" rtlCol="0"/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9829"/>
            <a:ext cx="2949990" cy="497968"/>
          </a:xfrm>
          <a:prstGeom prst="rect">
            <a:avLst/>
          </a:prstGeom>
        </p:spPr>
        <p:txBody>
          <a:bodyPr vert="horz" lIns="92118" tIns="46056" rIns="92118" bIns="46056" rtlCol="0" anchor="b"/>
          <a:lstStyle>
            <a:lvl1pPr algn="l" eaLnBrk="1" hangingPunct="1">
              <a:defRPr sz="13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689" y="9439829"/>
            <a:ext cx="2949990" cy="497968"/>
          </a:xfrm>
          <a:prstGeom prst="rect">
            <a:avLst/>
          </a:prstGeom>
        </p:spPr>
        <p:txBody>
          <a:bodyPr vert="horz" wrap="square" lIns="92118" tIns="46056" rIns="92118" bIns="4605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300"/>
            </a:lvl1pPr>
          </a:lstStyle>
          <a:p>
            <a:pPr>
              <a:defRPr/>
            </a:pPr>
            <a:fld id="{3F7F96D5-2ABE-4FDB-9F06-AB72933C2B1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5472593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7F96D5-2ABE-4FDB-9F06-AB72933C2B17}" type="slidenum">
              <a:rPr lang="ja-JP" altLang="en-US" smtClean="0"/>
              <a:pPr>
                <a:defRPr/>
              </a:pPr>
              <a:t>0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65012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7F96D5-2ABE-4FDB-9F06-AB72933C2B17}" type="slidenum">
              <a:rPr lang="ja-JP" altLang="en-US" smtClean="0"/>
              <a:pPr>
                <a:defRPr/>
              </a:pPr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342006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7F96D5-2ABE-4FDB-9F06-AB72933C2B17}" type="slidenum">
              <a:rPr lang="ja-JP" altLang="en-US" smtClean="0"/>
              <a:pPr>
                <a:defRPr/>
              </a:pPr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342006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7F96D5-2ABE-4FDB-9F06-AB72933C2B17}" type="slidenum">
              <a:rPr lang="ja-JP" altLang="en-US" smtClean="0"/>
              <a:pPr>
                <a:defRPr/>
              </a:pPr>
              <a:t>3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34200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F7F96D5-2ABE-4FDB-9F06-AB72933C2B17}" type="slidenum">
              <a:rPr lang="ja-JP" altLang="en-US" smtClean="0"/>
              <a:pPr>
                <a:defRPr/>
              </a:pPr>
              <a:t>4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283420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CCADE12-C836-48F9-8DF0-E4D97E1FEAFA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0722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4CAF927-FF20-4CE2-8B0F-90DCDBB36A83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059152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E219D2B-1EE1-4F8E-AD19-4154ED28E981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20533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B158B-7A8D-4B00-B002-C18F71BCD079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34529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5C051D-5FA3-4CF6-82B4-2CCC3C3B16F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7424703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6A7BCC-4250-44F7-8498-3CF23B03145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43128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AA3A6C9-BAC3-42FF-A789-60CBCDE346EE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41805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63C82F-F16A-4C2B-83DA-715214A64AAB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325271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6782751-1A50-4D0F-B557-BE9F7A5FEFD7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782558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20F5C5F-B20C-41F1-8FF6-95D76005D7FD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991740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ja-JP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C7F29D-1E5D-49AC-A552-DABCE210D0FF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70769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74C10710-27DA-40DE-A903-AE5782C82DE8}" type="slidenum">
              <a:rPr lang="en-US" altLang="ja-JP" smtClean="0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017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hf hdr="0" ftr="0" dt="0"/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344488" y="1196752"/>
            <a:ext cx="9289032" cy="3240360"/>
          </a:xfrm>
        </p:spPr>
        <p:txBody>
          <a:bodyPr>
            <a:normAutofit/>
          </a:bodyPr>
          <a:lstStyle/>
          <a:p>
            <a:r>
              <a:rPr lang="ja-JP" altLang="en-US" sz="5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無償化</a:t>
            </a:r>
            <a:r>
              <a:rPr lang="ja-JP" altLang="en-US" sz="5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</a:t>
            </a:r>
            <a:r>
              <a:rPr lang="ja-JP" altLang="en-US" sz="5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伴って</a:t>
            </a:r>
            <a:r>
              <a:rPr lang="en-US" altLang="ja-JP" sz="5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5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5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必要とされる事務</a:t>
            </a:r>
            <a:r>
              <a:rPr lang="en-US" altLang="ja-JP" sz="5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/>
            </a:r>
            <a:br>
              <a:rPr lang="en-US" altLang="ja-JP" sz="5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</a:br>
            <a:r>
              <a:rPr lang="ja-JP" altLang="en-US" sz="3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届出・確認・支給認定・請求）</a:t>
            </a:r>
            <a:endParaRPr kumimoji="1" lang="ja-JP" altLang="en-US" sz="3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7401272" y="409338"/>
            <a:ext cx="1872208" cy="400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b">
            <a:spAutoFit/>
          </a:bodyPr>
          <a:lstStyle/>
          <a:p>
            <a:pPr algn="ctr"/>
            <a:r>
              <a:rPr kumimoji="1" lang="ja-JP" altLang="en-US" sz="200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資料３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7258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0" y="116632"/>
            <a:ext cx="9906000" cy="405168"/>
          </a:xfrm>
          <a:prstGeom prst="rect">
            <a:avLst/>
          </a:prstGeom>
          <a:solidFill>
            <a:schemeClr val="accent6"/>
          </a:solidFill>
          <a:ln w="127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6369050" algn="l"/>
              </a:tabLst>
              <a:defRPr/>
            </a:pP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無償化</a:t>
            </a:r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に伴って必要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とされる事務①（届出事務）　</a:t>
            </a: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事業</a:t>
            </a: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開始後</a:t>
            </a:r>
            <a:r>
              <a:rPr lang="en-US" altLang="ja-JP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か月以内</a:t>
            </a:r>
          </a:p>
        </p:txBody>
      </p:sp>
      <p:sp>
        <p:nvSpPr>
          <p:cNvPr id="23" name="角丸四角形 22"/>
          <p:cNvSpPr/>
          <p:nvPr/>
        </p:nvSpPr>
        <p:spPr>
          <a:xfrm>
            <a:off x="200472" y="923283"/>
            <a:ext cx="9539984" cy="993549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28464" y="620687"/>
            <a:ext cx="1173880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関係通知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29444" y="1013827"/>
            <a:ext cx="96375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○認可外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保育施設に対する指導監督の実施について（平成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28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年６月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20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 雇児発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177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号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○児童福祉法施行規則の一部を改正する省令の公布について（平成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31 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4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5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</a:t>
            </a:r>
            <a:r>
              <a:rPr lang="zh-CN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子発</a:t>
            </a:r>
            <a:r>
              <a:rPr lang="en-US" altLang="zh-CN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0405 </a:t>
            </a:r>
            <a:r>
              <a:rPr lang="zh-CN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第</a:t>
            </a:r>
            <a:r>
              <a:rPr lang="en-US" altLang="zh-CN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2</a:t>
            </a:r>
            <a:r>
              <a:rPr lang="zh-CN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号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2" name="角丸四角形 51"/>
          <p:cNvSpPr/>
          <p:nvPr/>
        </p:nvSpPr>
        <p:spPr>
          <a:xfrm>
            <a:off x="203654" y="2383660"/>
            <a:ext cx="9539984" cy="2197468"/>
          </a:xfrm>
          <a:prstGeom prst="roundRect">
            <a:avLst>
              <a:gd name="adj" fmla="val 1906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53" name="テキスト ボックス 52"/>
          <p:cNvSpPr txBox="1"/>
          <p:nvPr/>
        </p:nvSpPr>
        <p:spPr>
          <a:xfrm>
            <a:off x="131646" y="2081064"/>
            <a:ext cx="1173880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届出対象</a:t>
            </a:r>
            <a:endParaRPr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5" name="正方形/長方形 54"/>
          <p:cNvSpPr/>
          <p:nvPr/>
        </p:nvSpPr>
        <p:spPr>
          <a:xfrm>
            <a:off x="262484" y="2458316"/>
            <a:ext cx="963756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○保育を必要とする乳児・幼児を日々保護者の下から通わせて保育を行うことを目的とする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○家庭的保育事業、</a:t>
            </a:r>
            <a:r>
              <a:rPr lang="zh-TW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小規模保育</a:t>
            </a:r>
            <a:r>
              <a:rPr lang="zh-TW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</a:t>
            </a:r>
            <a:r>
              <a:rPr lang="ja-JP" altLang="en-US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zh-TW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居宅訪問型保育</a:t>
            </a:r>
            <a:r>
              <a:rPr lang="zh-TW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</a:t>
            </a:r>
            <a:r>
              <a:rPr lang="ja-JP" altLang="en-US" sz="1600" dirty="0" err="1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zh-TW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事業所内保育</a:t>
            </a:r>
            <a:r>
              <a:rPr lang="zh-TW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</a:t>
            </a:r>
            <a:endParaRPr lang="en-US" altLang="zh-TW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届出対象外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雇用する</a:t>
            </a:r>
            <a:r>
              <a:rPr lang="ja-JP" altLang="en-US" sz="16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労働者の監護する乳幼児のみの保育を行う</a:t>
            </a:r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施設（</a:t>
            </a:r>
            <a:r>
              <a:rPr lang="en-US" altLang="ja-JP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日～届出対象）</a:t>
            </a:r>
            <a:endParaRPr lang="en-US" altLang="ja-JP" sz="1600" b="1" u="sng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親族間の預け合い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半年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を限度として臨時に設置される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施設　　など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6" name="下矢印 55"/>
          <p:cNvSpPr/>
          <p:nvPr/>
        </p:nvSpPr>
        <p:spPr>
          <a:xfrm>
            <a:off x="4145162" y="4610928"/>
            <a:ext cx="936104" cy="690280"/>
          </a:xfrm>
          <a:prstGeom prst="down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9" name="正方形/長方形 58"/>
          <p:cNvSpPr/>
          <p:nvPr/>
        </p:nvSpPr>
        <p:spPr>
          <a:xfrm>
            <a:off x="5135126" y="4725144"/>
            <a:ext cx="4608512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無償化の対象は届出を行った施設に限られる。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200472" y="5373217"/>
            <a:ext cx="9539984" cy="1080120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718586" y="5517232"/>
            <a:ext cx="805083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本市に届出</a:t>
            </a:r>
            <a:r>
              <a:rPr lang="ja-JP" altLang="en-US" sz="24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を行って頂くことが</a:t>
            </a:r>
            <a:r>
              <a:rPr lang="ja-JP" altLang="en-US" sz="24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</a:t>
            </a:r>
            <a:endParaRPr lang="en-US" altLang="ja-JP" sz="24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ただし、既に届出を行っている場合は不要</a:t>
            </a:r>
            <a:endParaRPr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4" name="テキスト ボックス 63"/>
          <p:cNvSpPr txBox="1"/>
          <p:nvPr/>
        </p:nvSpPr>
        <p:spPr>
          <a:xfrm>
            <a:off x="128464" y="5066680"/>
            <a:ext cx="3744416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無償化に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伴って必要とされる事務①</a:t>
            </a:r>
            <a:endParaRPr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B158B-7A8D-4B00-B002-C18F71BCD079}" type="slidenum">
              <a:rPr lang="en-US" altLang="ja-JP" smtClean="0"/>
              <a:pPr>
                <a:defRPr/>
              </a:pPr>
              <a:t>1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71753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0" y="116632"/>
            <a:ext cx="9906000" cy="405168"/>
          </a:xfrm>
          <a:prstGeom prst="rect">
            <a:avLst/>
          </a:prstGeom>
          <a:solidFill>
            <a:schemeClr val="accent6"/>
          </a:solidFill>
          <a:ln w="127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6369050" algn="l"/>
              </a:tabLst>
              <a:defRPr/>
            </a:pP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無償化</a:t>
            </a:r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に伴って必要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とされる事務②（確認事務）</a:t>
            </a:r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月末</a:t>
            </a:r>
            <a:endParaRPr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200472" y="923284"/>
            <a:ext cx="9539984" cy="1785636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28464" y="620687"/>
            <a:ext cx="1296144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確認の趣旨</a:t>
            </a:r>
          </a:p>
        </p:txBody>
      </p:sp>
      <p:sp>
        <p:nvSpPr>
          <p:cNvPr id="2" name="正方形/長方形 1"/>
          <p:cNvSpPr/>
          <p:nvPr/>
        </p:nvSpPr>
        <p:spPr>
          <a:xfrm>
            <a:off x="229444" y="1013827"/>
            <a:ext cx="963756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○市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は、幼児教育・保育の無償化（子育てのための施設等利用給付）を実施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するに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あたり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各園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が給付対象となること、対象園に求める</a:t>
            </a:r>
            <a:r>
              <a:rPr lang="ja-JP" altLang="en-US" sz="1600" b="1" u="sng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基準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を満たしている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こと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を把握するとともに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に応じて調査を行う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○所在の市町村が「確認」することにより、他の市町村においても効力を有する。</a:t>
            </a: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⇒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市内の施設は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、千葉市で「確認」を受けることにより、他市の「確認」は不要。</a:t>
            </a:r>
          </a:p>
          <a:p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83008" y="3144137"/>
            <a:ext cx="9557448" cy="675319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111000" y="2841541"/>
            <a:ext cx="3113808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対象園に</a:t>
            </a:r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求める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基準について</a:t>
            </a:r>
            <a:endParaRPr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11980" y="3234681"/>
            <a:ext cx="97815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○現在の指導監督基準と同様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○国の想定では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５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年間の猶予があるが、</a:t>
            </a:r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本市においては条例を制定することで、短くなる可能性あり。</a:t>
            </a:r>
            <a:endParaRPr lang="ja-JP" altLang="en-US" sz="16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0" name="角丸四角形 19"/>
          <p:cNvSpPr/>
          <p:nvPr/>
        </p:nvSpPr>
        <p:spPr>
          <a:xfrm>
            <a:off x="191740" y="4235652"/>
            <a:ext cx="9557448" cy="685640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19732" y="3933056"/>
            <a:ext cx="1952948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pPr algn="l"/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手続きについて</a:t>
            </a:r>
            <a:endParaRPr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20712" y="4293096"/>
            <a:ext cx="97815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○市は、無償化開始日（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日）までに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園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から確認申請をうけ、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無償化の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対象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園として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確認」したことを公表（公示）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する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必要がある。</a:t>
            </a: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下矢印 25"/>
          <p:cNvSpPr/>
          <p:nvPr/>
        </p:nvSpPr>
        <p:spPr>
          <a:xfrm>
            <a:off x="4163660" y="4941168"/>
            <a:ext cx="936104" cy="546264"/>
          </a:xfrm>
          <a:prstGeom prst="down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5153624" y="5034662"/>
            <a:ext cx="4608512" cy="338554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pPr algn="ctr"/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無償化の対象は確認を行った施設に限られる。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8" name="角丸四角形 27"/>
          <p:cNvSpPr/>
          <p:nvPr/>
        </p:nvSpPr>
        <p:spPr>
          <a:xfrm>
            <a:off x="200472" y="5495746"/>
            <a:ext cx="9539984" cy="740405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726350" y="5661248"/>
            <a:ext cx="876315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本市に確認申請書を提出して頂くことが必要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464" y="5229200"/>
            <a:ext cx="3744416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無償化に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伴って必要とされる事務②</a:t>
            </a:r>
            <a:endParaRPr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B158B-7A8D-4B00-B002-C18F71BCD079}" type="slidenum">
              <a:rPr lang="en-US" altLang="ja-JP" smtClean="0"/>
              <a:pPr>
                <a:defRPr/>
              </a:pPr>
              <a:t>2</a:t>
            </a:fld>
            <a:endParaRPr lang="en-US" altLang="ja-JP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8464" y="6236151"/>
            <a:ext cx="3744416" cy="333661"/>
          </a:xfrm>
          <a:prstGeom prst="roundRect">
            <a:avLst>
              <a:gd name="adj" fmla="val 4186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en-US" altLang="ja-JP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書面をもって審査（確認後、公示）</a:t>
            </a:r>
            <a:endParaRPr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61226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0" y="116632"/>
            <a:ext cx="9906000" cy="405168"/>
          </a:xfrm>
          <a:prstGeom prst="rect">
            <a:avLst/>
          </a:prstGeom>
          <a:solidFill>
            <a:schemeClr val="accent6"/>
          </a:solidFill>
          <a:ln w="127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6369050" algn="l"/>
              </a:tabLst>
              <a:defRPr/>
            </a:pP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無償化</a:t>
            </a:r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に伴って必要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とされる事務③（支給認定事務）　</a:t>
            </a:r>
            <a:r>
              <a:rPr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下旬頃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月</a:t>
            </a:r>
            <a:r>
              <a:rPr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</a:t>
            </a:r>
            <a:endParaRPr lang="ja-JP" altLang="en-US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200472" y="923283"/>
            <a:ext cx="9539984" cy="1918257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28464" y="620687"/>
            <a:ext cx="2304256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支給認定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の概要</a:t>
            </a:r>
            <a:endParaRPr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29444" y="1013827"/>
            <a:ext cx="963756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○認可外保育施設において利用者が無償化の対象となるためには、「保育の必要性の認定」を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受ける必要がある（施設が所在している区こども家庭課宛）。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 「保育の必要性の認定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」には就労等の要件（認可保育所と同様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64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時間以上／月の就労等）を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満たす必要がある。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○認可保育所に申し込みをした方で、既に認定を受けている方については</a:t>
            </a:r>
            <a:r>
              <a:rPr lang="ja-JP" altLang="en-US" sz="1600" b="1" u="sng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改めての認定申請は不要</a:t>
            </a:r>
            <a:endParaRPr lang="ja-JP" altLang="en-US" sz="1600" b="1" u="sng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4" name="角丸四角形 13"/>
          <p:cNvSpPr/>
          <p:nvPr/>
        </p:nvSpPr>
        <p:spPr>
          <a:xfrm>
            <a:off x="183008" y="3443563"/>
            <a:ext cx="9557448" cy="777525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11980" y="3534107"/>
            <a:ext cx="978158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○施設側において、無償化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に伴って必要と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される事務①届出　②確認を行ったとしても、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各利用者が支給認定を行わない限り、無償化の対象とならない。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下矢印 25"/>
          <p:cNvSpPr/>
          <p:nvPr/>
        </p:nvSpPr>
        <p:spPr>
          <a:xfrm>
            <a:off x="4163660" y="4250888"/>
            <a:ext cx="936104" cy="546264"/>
          </a:xfrm>
          <a:prstGeom prst="down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200472" y="4919682"/>
            <a:ext cx="9539984" cy="1461646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183008" y="5229200"/>
            <a:ext cx="950505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者に対し周知文（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７月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下旬頃に本市から正式送付）を配布し、支給認定申請を</a:t>
            </a:r>
            <a:r>
              <a:rPr lang="ja-JP" altLang="en-US" sz="28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</a:t>
            </a:r>
            <a:r>
              <a:rPr lang="ja-JP" altLang="en-US" sz="28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者に行って頂くことが必要</a:t>
            </a:r>
            <a:endParaRPr lang="en-US" altLang="ja-JP" sz="28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464" y="4653136"/>
            <a:ext cx="3744416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無償化に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伴って必要とされる事務③</a:t>
            </a:r>
            <a:endParaRPr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7" name="下矢印 16"/>
          <p:cNvSpPr/>
          <p:nvPr/>
        </p:nvSpPr>
        <p:spPr>
          <a:xfrm>
            <a:off x="4160912" y="2852936"/>
            <a:ext cx="936104" cy="546264"/>
          </a:xfrm>
          <a:prstGeom prst="down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B158B-7A8D-4B00-B002-C18F71BCD079}" type="slidenum">
              <a:rPr lang="en-US" altLang="ja-JP" smtClean="0"/>
              <a:pPr>
                <a:defRPr/>
              </a:pPr>
              <a:t>3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8512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正方形/長方形 21"/>
          <p:cNvSpPr/>
          <p:nvPr/>
        </p:nvSpPr>
        <p:spPr>
          <a:xfrm>
            <a:off x="0" y="116632"/>
            <a:ext cx="9906000" cy="405168"/>
          </a:xfrm>
          <a:prstGeom prst="rect">
            <a:avLst/>
          </a:prstGeom>
          <a:solidFill>
            <a:schemeClr val="accent6"/>
          </a:solidFill>
          <a:ln w="127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6369050" algn="l"/>
              </a:tabLst>
              <a:defRPr/>
            </a:pP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無償化</a:t>
            </a:r>
            <a:r>
              <a:rPr lang="ja-JP" altLang="en-US" sz="20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に伴って必要</a:t>
            </a: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とされる事務④（請求事務）　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～１月上旬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3" name="角丸四角形 22"/>
          <p:cNvSpPr/>
          <p:nvPr/>
        </p:nvSpPr>
        <p:spPr>
          <a:xfrm>
            <a:off x="200472" y="923283"/>
            <a:ext cx="9539984" cy="1929653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128464" y="620687"/>
            <a:ext cx="2304256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請求事務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の概要</a:t>
            </a:r>
            <a:endParaRPr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/>
          <p:cNvSpPr/>
          <p:nvPr/>
        </p:nvSpPr>
        <p:spPr>
          <a:xfrm>
            <a:off x="229444" y="1013827"/>
            <a:ext cx="9637564" cy="2082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700"/>
              </a:lnSpc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○無償化の対象は保育料。通園送迎費、食材料費、行事費などは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者負担となるので、領収証には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分けて記載いただくことになる。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○支払いは３か月毎に償還払いで行う（年４回の支払い）。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例）令和元年１０月～１２月分　→　１月に領収書等をとりまとめ　→　３月に支払い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○認可外保育施設において無償化の対象となる利用者が、実際に保育料を受け取るためには、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>
              <a:lnSpc>
                <a:spcPts val="1700"/>
              </a:lnSpc>
            </a:pP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請求書（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利用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者記載）のほか、「領収書」及び「提供証明書」が必要。</a:t>
            </a:r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6" name="下矢印 25"/>
          <p:cNvSpPr/>
          <p:nvPr/>
        </p:nvSpPr>
        <p:spPr>
          <a:xfrm>
            <a:off x="4163660" y="2882736"/>
            <a:ext cx="936104" cy="546264"/>
          </a:xfrm>
          <a:prstGeom prst="down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角丸四角形 27"/>
          <p:cNvSpPr/>
          <p:nvPr/>
        </p:nvSpPr>
        <p:spPr>
          <a:xfrm>
            <a:off x="200472" y="3479522"/>
            <a:ext cx="9539984" cy="1317630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416496" y="3719934"/>
            <a:ext cx="93239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利用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者に対し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、「請求書」、「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領収書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及び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「</a:t>
            </a:r>
            <a:r>
              <a:rPr lang="ja-JP" altLang="en-US" sz="32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提供証明書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」を</a:t>
            </a:r>
            <a:r>
              <a:rPr lang="ja-JP" altLang="en-US" sz="32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提供していただくことが必要</a:t>
            </a:r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endParaRPr lang="en-US" altLang="ja-JP" sz="32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128464" y="3212976"/>
            <a:ext cx="3744416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r>
              <a:rPr lang="ja-JP" altLang="en-US" sz="16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無償化に</a:t>
            </a:r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伴って必要とされる事務④</a:t>
            </a:r>
            <a:endParaRPr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3" name="下矢印 12"/>
          <p:cNvSpPr/>
          <p:nvPr/>
        </p:nvSpPr>
        <p:spPr>
          <a:xfrm>
            <a:off x="4163660" y="4797152"/>
            <a:ext cx="936104" cy="546264"/>
          </a:xfrm>
          <a:prstGeom prst="downArrow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5" name="角丸四角形 14"/>
          <p:cNvSpPr/>
          <p:nvPr/>
        </p:nvSpPr>
        <p:spPr>
          <a:xfrm>
            <a:off x="191740" y="5387779"/>
            <a:ext cx="9557448" cy="1353589"/>
          </a:xfrm>
          <a:prstGeom prst="roundRect">
            <a:avLst>
              <a:gd name="adj" fmla="val 3640"/>
            </a:avLst>
          </a:prstGeom>
          <a:noFill/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hangingPunct="1"/>
            <a:endParaRPr lang="ja-JP" altLang="en-US" sz="1661" dirty="0">
              <a:solidFill>
                <a:prstClr val="white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9732" y="5085184"/>
            <a:ext cx="1952948" cy="333661"/>
          </a:xfrm>
          <a:prstGeom prst="roundRect">
            <a:avLst>
              <a:gd name="adj" fmla="val 4186"/>
            </a:avLst>
          </a:prstGeom>
          <a:solidFill>
            <a:schemeClr val="accent6">
              <a:lumMod val="40000"/>
              <a:lumOff val="6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90000" rtlCol="0" anchor="ctr"/>
          <a:lstStyle>
            <a:defPPr>
              <a:defRPr lang="ja-JP"/>
            </a:defPPr>
            <a:lvl1pPr marL="0" algn="ctr" defTabSz="914400" eaLnBrk="1" latinLnBrk="0" hangingPunct="1">
              <a:defRPr sz="140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2pPr>
            <a:lvl3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3pPr>
            <a:lvl4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4pPr>
            <a:lvl5pPr defTabSz="914400" eaLnBrk="1" latinLnBrk="0" hangingPunct="1">
              <a:defRPr sz="1800">
                <a:solidFill>
                  <a:schemeClr val="lt1"/>
                </a:solidFill>
                <a:latin typeface="+mn-lt"/>
                <a:ea typeface="+mn-ea"/>
              </a:defRPr>
            </a:lvl5pPr>
            <a:lvl6pPr>
              <a:defRPr sz="1800">
                <a:solidFill>
                  <a:schemeClr val="lt1"/>
                </a:solidFill>
                <a:latin typeface="+mn-lt"/>
                <a:ea typeface="+mn-ea"/>
              </a:defRPr>
            </a:lvl6pPr>
            <a:lvl7pPr>
              <a:defRPr sz="1800">
                <a:solidFill>
                  <a:schemeClr val="lt1"/>
                </a:solidFill>
                <a:latin typeface="+mn-lt"/>
                <a:ea typeface="+mn-ea"/>
              </a:defRPr>
            </a:lvl7pPr>
            <a:lvl8pPr>
              <a:defRPr sz="1800">
                <a:solidFill>
                  <a:schemeClr val="lt1"/>
                </a:solidFill>
                <a:latin typeface="+mn-lt"/>
                <a:ea typeface="+mn-ea"/>
              </a:defRPr>
            </a:lvl8pPr>
            <a:lvl9pPr>
              <a:defRPr sz="1800">
                <a:solidFill>
                  <a:schemeClr val="lt1"/>
                </a:solidFill>
                <a:latin typeface="+mn-lt"/>
                <a:ea typeface="+mn-ea"/>
              </a:defRPr>
            </a:lvl9pPr>
          </a:lstStyle>
          <a:p>
            <a:pPr algn="l"/>
            <a:r>
              <a:rPr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皆様へのご依頼</a:t>
            </a:r>
            <a:endParaRPr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220712" y="5478324"/>
            <a:ext cx="97815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○利用者が請求書・領収書・提供証明書を集めて市（区こども家庭課又は幼保運営課）に出して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頂くとなると、利用者にとって負担大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→　可能な限り、領収書等をまとめて</a:t>
            </a:r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市（区こども家庭課又は幼保運営課）に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ご提出いただきたい。</a:t>
            </a:r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事務の詳細は様式含め後日説明</a:t>
            </a:r>
            <a:endParaRPr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0B158B-7A8D-4B00-B002-C18F71BCD079}" type="slidenum">
              <a:rPr lang="en-US" altLang="ja-JP" smtClean="0"/>
              <a:pPr>
                <a:defRPr/>
              </a:pPr>
              <a:t>4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115250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200472" y="1049959"/>
            <a:ext cx="8961914" cy="5547393"/>
            <a:chOff x="467544" y="908720"/>
            <a:chExt cx="8272536" cy="4817843"/>
          </a:xfrm>
        </p:grpSpPr>
        <p:sp>
          <p:nvSpPr>
            <p:cNvPr id="5" name="サブタイトル 2"/>
            <p:cNvSpPr txBox="1">
              <a:spLocks/>
            </p:cNvSpPr>
            <p:nvPr/>
          </p:nvSpPr>
          <p:spPr>
            <a:xfrm>
              <a:off x="467544" y="908720"/>
              <a:ext cx="711696" cy="44767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eaVert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dirty="0" smtClean="0"/>
                <a:t>利　用　者</a:t>
              </a:r>
              <a:endParaRPr lang="en-US" altLang="ja-JP" dirty="0" smtClean="0"/>
            </a:p>
          </p:txBody>
        </p:sp>
        <p:sp>
          <p:nvSpPr>
            <p:cNvPr id="6" name="サブタイトル 2"/>
            <p:cNvSpPr txBox="1">
              <a:spLocks/>
            </p:cNvSpPr>
            <p:nvPr/>
          </p:nvSpPr>
          <p:spPr>
            <a:xfrm>
              <a:off x="8028384" y="908720"/>
              <a:ext cx="711696" cy="44767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eaVert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dirty="0" smtClean="0"/>
                <a:t>千　葉　市</a:t>
              </a:r>
              <a:endParaRPr lang="en-US" altLang="ja-JP" dirty="0" smtClean="0"/>
            </a:p>
          </p:txBody>
        </p:sp>
        <p:sp>
          <p:nvSpPr>
            <p:cNvPr id="7" name="サブタイトル 2"/>
            <p:cNvSpPr txBox="1">
              <a:spLocks/>
            </p:cNvSpPr>
            <p:nvPr/>
          </p:nvSpPr>
          <p:spPr>
            <a:xfrm>
              <a:off x="4247964" y="908720"/>
              <a:ext cx="711696" cy="44767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txBody>
            <a:bodyPr vert="eaVert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ja-JP" altLang="en-US" dirty="0" smtClean="0"/>
                <a:t>園</a:t>
              </a:r>
              <a:endParaRPr lang="en-US" altLang="ja-JP" dirty="0" smtClean="0"/>
            </a:p>
          </p:txBody>
        </p:sp>
        <p:cxnSp>
          <p:nvCxnSpPr>
            <p:cNvPr id="10" name="直線矢印コネクタ 9"/>
            <p:cNvCxnSpPr/>
            <p:nvPr/>
          </p:nvCxnSpPr>
          <p:spPr>
            <a:xfrm>
              <a:off x="4959660" y="973670"/>
              <a:ext cx="306872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直線矢印コネクタ 13"/>
            <p:cNvCxnSpPr/>
            <p:nvPr/>
          </p:nvCxnSpPr>
          <p:spPr>
            <a:xfrm flipH="1">
              <a:off x="1179240" y="4009947"/>
              <a:ext cx="306872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サブタイトル 2"/>
            <p:cNvSpPr txBox="1">
              <a:spLocks/>
            </p:cNvSpPr>
            <p:nvPr/>
          </p:nvSpPr>
          <p:spPr>
            <a:xfrm>
              <a:off x="5125313" y="1036207"/>
              <a:ext cx="2693607" cy="47847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①届出（</a:t>
              </a:r>
              <a:r>
                <a:rPr lang="ja-JP" altLang="en-US" sz="1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事業開始後</a:t>
              </a:r>
              <a:r>
                <a:rPr lang="en-US" altLang="ja-JP" sz="1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</a:t>
              </a:r>
              <a:r>
                <a:rPr lang="ja-JP" altLang="en-US" sz="1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か月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以内）運営課宛</a:t>
              </a:r>
              <a:endPara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l"/>
              <a:r>
                <a:rPr lang="en-US" altLang="ja-JP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※</a:t>
              </a:r>
              <a:r>
                <a:rPr lang="ja-JP" altLang="en-US" sz="1100" b="1" u="sng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既に届出している</a:t>
              </a:r>
              <a:r>
                <a:rPr lang="ja-JP" altLang="en-US" sz="1100" b="1" u="sng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場合</a:t>
              </a:r>
              <a:r>
                <a:rPr lang="ja-JP" altLang="en-US" sz="1100" b="1" u="sng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は不要</a:t>
              </a:r>
              <a:endParaRPr lang="en-US" altLang="ja-JP" sz="1100" b="1" u="sng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0" name="サブタイトル 2"/>
            <p:cNvSpPr txBox="1">
              <a:spLocks/>
            </p:cNvSpPr>
            <p:nvPr/>
          </p:nvSpPr>
          <p:spPr>
            <a:xfrm>
              <a:off x="1237739" y="4059864"/>
              <a:ext cx="2851559" cy="47847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⑦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保護者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に請求書、領収書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、提供証明書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を</a:t>
              </a:r>
              <a:endPara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l"/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提供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（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月）</a:t>
              </a:r>
              <a:endPara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1" name="サブタイトル 2"/>
            <p:cNvSpPr txBox="1">
              <a:spLocks/>
            </p:cNvSpPr>
            <p:nvPr/>
          </p:nvSpPr>
          <p:spPr>
            <a:xfrm>
              <a:off x="1237740" y="3662807"/>
              <a:ext cx="2693607" cy="47847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⑥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保育料（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10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月～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12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月分）を納付</a:t>
              </a:r>
              <a:endPara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sp>
          <p:nvSpPr>
            <p:cNvPr id="23" name="右矢印 22"/>
            <p:cNvSpPr/>
            <p:nvPr/>
          </p:nvSpPr>
          <p:spPr>
            <a:xfrm>
              <a:off x="1195161" y="3241333"/>
              <a:ext cx="3068724" cy="4808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4" name="サブタイトル 2"/>
            <p:cNvSpPr txBox="1">
              <a:spLocks/>
            </p:cNvSpPr>
            <p:nvPr/>
          </p:nvSpPr>
          <p:spPr>
            <a:xfrm>
              <a:off x="1237740" y="4438843"/>
              <a:ext cx="2851559" cy="47847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⑧請求書、領収書、提供証明書を提出（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月）</a:t>
              </a:r>
              <a:endPara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25" name="直線矢印コネクタ 24"/>
            <p:cNvCxnSpPr/>
            <p:nvPr/>
          </p:nvCxnSpPr>
          <p:spPr>
            <a:xfrm>
              <a:off x="1208134" y="4431444"/>
              <a:ext cx="306872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サブタイトル 2"/>
            <p:cNvSpPr txBox="1">
              <a:spLocks/>
            </p:cNvSpPr>
            <p:nvPr/>
          </p:nvSpPr>
          <p:spPr>
            <a:xfrm>
              <a:off x="5093171" y="4413263"/>
              <a:ext cx="2903876" cy="50405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 fontScale="92500" lnSpcReduction="100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⑨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園で取りまとめて提出（～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1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月末）運営課宛</a:t>
              </a:r>
              <a:endPara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l"/>
              <a:r>
                <a:rPr lang="ja-JP" altLang="en-US" sz="1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※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困難な場合は利用者から直接区こども家庭課</a:t>
              </a:r>
              <a:endPara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l"/>
              <a:r>
                <a:rPr lang="ja-JP" altLang="en-US" sz="1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　又</a:t>
              </a:r>
              <a:r>
                <a:rPr lang="ja-JP" altLang="en-US" sz="110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は運営課に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提出</a:t>
              </a:r>
              <a:endPara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  <p:cxnSp>
          <p:nvCxnSpPr>
            <p:cNvPr id="27" name="直線矢印コネクタ 26"/>
            <p:cNvCxnSpPr/>
            <p:nvPr/>
          </p:nvCxnSpPr>
          <p:spPr>
            <a:xfrm>
              <a:off x="4967993" y="4415869"/>
              <a:ext cx="3068724" cy="0"/>
            </a:xfrm>
            <a:prstGeom prst="straightConnector1">
              <a:avLst/>
            </a:prstGeom>
            <a:ln w="28575"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右矢印 27"/>
            <p:cNvSpPr/>
            <p:nvPr/>
          </p:nvSpPr>
          <p:spPr>
            <a:xfrm rot="10800000">
              <a:off x="1153279" y="4865074"/>
              <a:ext cx="6849143" cy="480842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9" name="サブタイトル 2"/>
            <p:cNvSpPr txBox="1">
              <a:spLocks/>
            </p:cNvSpPr>
            <p:nvPr/>
          </p:nvSpPr>
          <p:spPr>
            <a:xfrm>
              <a:off x="5093171" y="5248087"/>
              <a:ext cx="2693607" cy="478476"/>
            </a:xfrm>
            <a:prstGeom prst="rect">
              <a:avLst/>
            </a:prstGeom>
            <a:ln>
              <a:noFill/>
            </a:ln>
          </p:spPr>
          <p:txBody>
            <a:bodyPr vert="horz" lIns="91440" tIns="45720" rIns="91440" bIns="45720" rtlCol="0">
              <a:normAutofit fontScale="92500"/>
            </a:bodyPr>
            <a:lstStyle>
              <a:lvl1pPr marL="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32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8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4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indent="0" algn="ctr" defTabSz="914400" rtl="0" eaLnBrk="1" latinLnBrk="0" hangingPunct="1">
                <a:spcBef>
                  <a:spcPct val="20000"/>
                </a:spcBef>
                <a:buFont typeface="Arial" pitchFamily="34" charset="0"/>
                <a:buNone/>
                <a:defRPr kumimoji="1" sz="2000" kern="1200">
                  <a:solidFill>
                    <a:schemeClr val="tx1">
                      <a:tint val="7500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l"/>
              <a:r>
                <a:rPr lang="ja-JP" altLang="en-US" sz="1100" dirty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⑩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利用者へ直接支給（～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3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月末）運営課</a:t>
              </a:r>
              <a:endPara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  <a:p>
              <a:pPr algn="l"/>
              <a:r>
                <a:rPr lang="en-US" altLang="ja-JP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※1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月～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3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月分は請求に基づき</a:t>
              </a:r>
              <a:r>
                <a:rPr lang="en-US" altLang="ja-JP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6</a:t>
              </a:r>
              <a:r>
                <a:rPr lang="ja-JP" altLang="en-US" sz="1100" dirty="0" smtClean="0">
                  <a:solidFill>
                    <a:schemeClr val="tx1"/>
                  </a:solidFill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rPr>
                <a:t>月末頃支給予定</a:t>
              </a:r>
              <a:endPara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endParaRPr>
            </a:p>
          </p:txBody>
        </p:sp>
      </p:grpSp>
      <p:sp>
        <p:nvSpPr>
          <p:cNvPr id="31" name="正方形/長方形 30"/>
          <p:cNvSpPr/>
          <p:nvPr/>
        </p:nvSpPr>
        <p:spPr>
          <a:xfrm>
            <a:off x="0" y="116632"/>
            <a:ext cx="9906000" cy="405168"/>
          </a:xfrm>
          <a:prstGeom prst="rect">
            <a:avLst/>
          </a:prstGeom>
          <a:solidFill>
            <a:schemeClr val="accent6"/>
          </a:solidFill>
          <a:ln w="1270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hangingPunct="1">
              <a:tabLst>
                <a:tab pos="6369050" algn="l"/>
              </a:tabLst>
              <a:defRPr/>
            </a:pPr>
            <a:r>
              <a:rPr lang="ja-JP" altLang="en-US" sz="20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事務フロー及びスケジュール</a:t>
            </a:r>
            <a:endParaRPr lang="ja-JP" altLang="en-US" sz="20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cxnSp>
        <p:nvCxnSpPr>
          <p:cNvPr id="32" name="直線矢印コネクタ 31"/>
          <p:cNvCxnSpPr/>
          <p:nvPr/>
        </p:nvCxnSpPr>
        <p:spPr>
          <a:xfrm>
            <a:off x="5084933" y="1844824"/>
            <a:ext cx="332445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サブタイトル 2"/>
          <p:cNvSpPr txBox="1">
            <a:spLocks/>
          </p:cNvSpPr>
          <p:nvPr/>
        </p:nvSpPr>
        <p:spPr>
          <a:xfrm>
            <a:off x="5241032" y="1916832"/>
            <a:ext cx="2918074" cy="55093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③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確認申請書の提出（～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月末）運営課宛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9351585" y="1412776"/>
            <a:ext cx="353943" cy="73264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ctr"/>
            <a:r>
              <a:rPr lang="ja-JP" altLang="en-US" sz="11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公示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4" name="直線矢印コネクタ 33"/>
          <p:cNvCxnSpPr/>
          <p:nvPr/>
        </p:nvCxnSpPr>
        <p:spPr>
          <a:xfrm flipV="1">
            <a:off x="9162386" y="1819689"/>
            <a:ext cx="279648" cy="813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サブタイトル 2"/>
          <p:cNvSpPr txBox="1">
            <a:spLocks/>
          </p:cNvSpPr>
          <p:nvPr/>
        </p:nvSpPr>
        <p:spPr>
          <a:xfrm>
            <a:off x="920551" y="2276872"/>
            <a:ext cx="3600401" cy="55093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④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保育の必要性の認定申請書を提出（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7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月下旬頃～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日）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区こども家庭課宛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保育の必要性：就労月</a:t>
            </a:r>
            <a:r>
              <a:rPr lang="en-US" altLang="ja-JP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64</a:t>
            </a:r>
            <a:r>
              <a:rPr lang="ja-JP" altLang="en-US" sz="1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時間以上等</a:t>
            </a:r>
            <a:endParaRPr lang="en-US" altLang="ja-JP" sz="10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7" name="直線矢印コネクタ 36"/>
          <p:cNvCxnSpPr/>
          <p:nvPr/>
        </p:nvCxnSpPr>
        <p:spPr>
          <a:xfrm>
            <a:off x="971476" y="2204864"/>
            <a:ext cx="7419906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直線矢印コネクタ 39"/>
          <p:cNvCxnSpPr/>
          <p:nvPr/>
        </p:nvCxnSpPr>
        <p:spPr>
          <a:xfrm flipH="1">
            <a:off x="992560" y="2882455"/>
            <a:ext cx="7364874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サブタイトル 2"/>
          <p:cNvSpPr txBox="1">
            <a:spLocks/>
          </p:cNvSpPr>
          <p:nvPr/>
        </p:nvSpPr>
        <p:spPr>
          <a:xfrm>
            <a:off x="5084933" y="2950078"/>
            <a:ext cx="3069311" cy="55093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⑤保育の必要性の認定通知書を保護者へ発送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（～</a:t>
            </a:r>
            <a:r>
              <a:rPr lang="en-US" altLang="ja-JP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月末）区こども家庭課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2" name="サブタイトル 2"/>
          <p:cNvSpPr txBox="1">
            <a:spLocks/>
          </p:cNvSpPr>
          <p:nvPr/>
        </p:nvSpPr>
        <p:spPr>
          <a:xfrm>
            <a:off x="1034851" y="599270"/>
            <a:ext cx="2208286" cy="497472"/>
          </a:xfrm>
          <a:prstGeom prst="rect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9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月末までの流れ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3" name="サブタイトル 2"/>
          <p:cNvSpPr txBox="1">
            <a:spLocks/>
          </p:cNvSpPr>
          <p:nvPr/>
        </p:nvSpPr>
        <p:spPr>
          <a:xfrm>
            <a:off x="1088530" y="3213980"/>
            <a:ext cx="2208286" cy="497472"/>
          </a:xfrm>
          <a:prstGeom prst="rect">
            <a:avLst/>
          </a:prstGeom>
          <a:ln w="28575">
            <a:solidFill>
              <a:schemeClr val="tx1">
                <a:lumMod val="95000"/>
                <a:lumOff val="5000"/>
              </a:schemeClr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ja-JP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10</a:t>
            </a:r>
            <a:r>
              <a:rPr lang="ja-JP" altLang="en-US" sz="16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月以降の流れ</a:t>
            </a:r>
            <a:endParaRPr lang="en-US" altLang="ja-JP" sz="16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30" name="直線矢印コネクタ 29"/>
          <p:cNvCxnSpPr/>
          <p:nvPr/>
        </p:nvCxnSpPr>
        <p:spPr>
          <a:xfrm flipH="1">
            <a:off x="971476" y="1452442"/>
            <a:ext cx="3324451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5" name="サブタイトル 2"/>
          <p:cNvSpPr txBox="1">
            <a:spLocks/>
          </p:cNvSpPr>
          <p:nvPr/>
        </p:nvSpPr>
        <p:spPr>
          <a:xfrm>
            <a:off x="1034850" y="1509918"/>
            <a:ext cx="3089189" cy="55093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②保護者に周知文を配布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l"/>
            <a:r>
              <a:rPr lang="ja-JP" altLang="en-US" sz="11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　</a:t>
            </a:r>
            <a:r>
              <a:rPr lang="ja-JP" altLang="en-US" sz="11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（７月下旬頃）</a:t>
            </a:r>
            <a:endParaRPr lang="en-US" altLang="ja-JP" sz="11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8" name="スライド番号プレースホルダー 2"/>
          <p:cNvSpPr>
            <a:spLocks noGrp="1"/>
          </p:cNvSpPr>
          <p:nvPr>
            <p:ph type="sldNum" sz="quarter" idx="12"/>
          </p:nvPr>
        </p:nvSpPr>
        <p:spPr>
          <a:xfrm>
            <a:off x="6996113" y="6356351"/>
            <a:ext cx="2228850" cy="365125"/>
          </a:xfrm>
        </p:spPr>
        <p:txBody>
          <a:bodyPr/>
          <a:lstStyle/>
          <a:p>
            <a:pPr>
              <a:defRPr/>
            </a:pPr>
            <a:fld id="{9A0B158B-7A8D-4B00-B002-C18F71BCD079}" type="slidenum">
              <a:rPr lang="en-US" altLang="ja-JP" smtClean="0"/>
              <a:pPr>
                <a:defRPr/>
              </a:pPr>
              <a:t>5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00064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696</Words>
  <Application>Microsoft Office PowerPoint</Application>
  <PresentationFormat>A4 210 x 297 mm</PresentationFormat>
  <Paragraphs>108</Paragraphs>
  <Slides>6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7" baseType="lpstr">
      <vt:lpstr>Office テーマ</vt:lpstr>
      <vt:lpstr>無償化に伴って 必要とされる事務 （届出・確認・支給認定・請求）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幼児教育無償化に伴って必要と される事務について （届出・確認・支給認定・請求）</dc:title>
  <cp:lastModifiedBy>白壁　知義</cp:lastModifiedBy>
  <cp:revision>42</cp:revision>
  <cp:lastPrinted>2019-06-17T10:06:16Z</cp:lastPrinted>
  <dcterms:modified xsi:type="dcterms:W3CDTF">2019-06-19T05:03:48Z</dcterms:modified>
</cp:coreProperties>
</file>