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7"/>
  </p:notesMasterIdLst>
  <p:handoutMasterIdLst>
    <p:handoutMasterId r:id="rId8"/>
  </p:handoutMasterIdLst>
  <p:sldIdLst>
    <p:sldId id="1150" r:id="rId2"/>
    <p:sldId id="1361" r:id="rId3"/>
    <p:sldId id="1362" r:id="rId4"/>
    <p:sldId id="1363" r:id="rId5"/>
    <p:sldId id="1026" r:id="rId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　正則" initials="佐藤　正則" lastIdx="3" clrIdx="0">
    <p:extLst>
      <p:ext uri="{19B8F6BF-5375-455C-9EA6-DF929625EA0E}">
        <p15:presenceInfo xmlns:p15="http://schemas.microsoft.com/office/powerpoint/2012/main" userId="S-1-5-21-787101530-2975022503-341640924-14711" providerId="AD"/>
      </p:ext>
    </p:extLst>
  </p:cmAuthor>
  <p:cmAuthor id="2" name="Hal Seki(Code for Japan)" initials="HSfJ" lastIdx="31" clrIdx="1">
    <p:extLst>
      <p:ext uri="{19B8F6BF-5375-455C-9EA6-DF929625EA0E}">
        <p15:presenceInfo xmlns:p15="http://schemas.microsoft.com/office/powerpoint/2012/main" userId="S::hal@code4japan.org::103cf192-ea0a-4b6f-9f03-4f338c67a5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D685"/>
    <a:srgbClr val="FFFF66"/>
    <a:srgbClr val="FF6600"/>
    <a:srgbClr val="E6E6E6"/>
    <a:srgbClr val="92D050"/>
    <a:srgbClr val="FFE5FF"/>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80" autoAdjust="0"/>
    <p:restoredTop sz="86162" autoAdjust="0"/>
  </p:normalViewPr>
  <p:slideViewPr>
    <p:cSldViewPr>
      <p:cViewPr varScale="1">
        <p:scale>
          <a:sx n="85" d="100"/>
          <a:sy n="85" d="100"/>
        </p:scale>
        <p:origin x="870"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1" d="100"/>
          <a:sy n="51" d="100"/>
        </p:scale>
        <p:origin x="2988" y="90"/>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 y="11"/>
            <a:ext cx="2918379" cy="493547"/>
          </a:xfrm>
          <a:prstGeom prst="rect">
            <a:avLst/>
          </a:prstGeom>
        </p:spPr>
        <p:txBody>
          <a:bodyPr vert="horz" lIns="87818" tIns="43907" rIns="87818" bIns="43907"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3815877" y="11"/>
            <a:ext cx="2918378" cy="493547"/>
          </a:xfrm>
          <a:prstGeom prst="rect">
            <a:avLst/>
          </a:prstGeom>
        </p:spPr>
        <p:txBody>
          <a:bodyPr vert="horz" lIns="87818" tIns="43907" rIns="87818" bIns="43907" rtlCol="0"/>
          <a:lstStyle>
            <a:lvl1pPr algn="r">
              <a:defRPr sz="1300"/>
            </a:lvl1pPr>
          </a:lstStyle>
          <a:p>
            <a:fld id="{9805C639-0904-4E1B-88FE-2B020F3FA0C8}" type="datetimeFigureOut">
              <a:rPr kumimoji="1" lang="ja-JP" altLang="en-US" smtClean="0"/>
              <a:pPr/>
              <a:t>2021/5/27</a:t>
            </a:fld>
            <a:endParaRPr kumimoji="1" lang="ja-JP" altLang="en-US"/>
          </a:p>
        </p:txBody>
      </p:sp>
      <p:sp>
        <p:nvSpPr>
          <p:cNvPr id="4" name="フッター プレースホルダ 3"/>
          <p:cNvSpPr>
            <a:spLocks noGrp="1"/>
          </p:cNvSpPr>
          <p:nvPr>
            <p:ph type="ftr" sz="quarter" idx="2"/>
          </p:nvPr>
        </p:nvSpPr>
        <p:spPr>
          <a:xfrm>
            <a:off x="9" y="9371242"/>
            <a:ext cx="2918379" cy="493546"/>
          </a:xfrm>
          <a:prstGeom prst="rect">
            <a:avLst/>
          </a:prstGeom>
        </p:spPr>
        <p:txBody>
          <a:bodyPr vert="horz" lIns="87818" tIns="43907" rIns="87818" bIns="43907" rtlCol="0" anchor="b"/>
          <a:lstStyle>
            <a:lvl1pPr algn="l">
              <a:defRPr sz="1300"/>
            </a:lvl1pPr>
          </a:lstStyle>
          <a:p>
            <a:r>
              <a:rPr kumimoji="1" lang="en-US" altLang="ja-JP"/>
              <a:t>2</a:t>
            </a:r>
            <a:endParaRPr kumimoji="1" lang="ja-JP" altLang="en-US"/>
          </a:p>
        </p:txBody>
      </p:sp>
      <p:sp>
        <p:nvSpPr>
          <p:cNvPr id="5" name="スライド番号プレースホルダ 4"/>
          <p:cNvSpPr>
            <a:spLocks noGrp="1"/>
          </p:cNvSpPr>
          <p:nvPr>
            <p:ph type="sldNum" sz="quarter" idx="3"/>
          </p:nvPr>
        </p:nvSpPr>
        <p:spPr>
          <a:xfrm>
            <a:off x="3815877" y="9371242"/>
            <a:ext cx="2918378" cy="493546"/>
          </a:xfrm>
          <a:prstGeom prst="rect">
            <a:avLst/>
          </a:prstGeom>
        </p:spPr>
        <p:txBody>
          <a:bodyPr vert="horz" lIns="87818" tIns="43907" rIns="87818" bIns="43907" rtlCol="0" anchor="b"/>
          <a:lstStyle>
            <a:lvl1pPr algn="r">
              <a:defRPr sz="1300"/>
            </a:lvl1pPr>
          </a:lstStyle>
          <a:p>
            <a:fld id="{BFF3B7E3-D199-40F5-94A3-F235E83838EC}" type="slidenum">
              <a:rPr kumimoji="1" lang="ja-JP" altLang="en-US" smtClean="0"/>
              <a:pPr/>
              <a:t>‹#›</a:t>
            </a:fld>
            <a:endParaRPr kumimoji="1" lang="ja-JP" altLang="en-US"/>
          </a:p>
        </p:txBody>
      </p:sp>
    </p:spTree>
    <p:extLst>
      <p:ext uri="{BB962C8B-B14F-4D97-AF65-F5344CB8AC3E}">
        <p14:creationId xmlns:p14="http://schemas.microsoft.com/office/powerpoint/2010/main" val="8877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6" y="8"/>
            <a:ext cx="2918831" cy="493315"/>
          </a:xfrm>
          <a:prstGeom prst="rect">
            <a:avLst/>
          </a:prstGeom>
        </p:spPr>
        <p:txBody>
          <a:bodyPr vert="horz" lIns="94599" tIns="47298" rIns="94599" bIns="47298" rtlCol="0"/>
          <a:lstStyle>
            <a:lvl1pPr algn="l">
              <a:defRPr sz="1400"/>
            </a:lvl1pPr>
          </a:lstStyle>
          <a:p>
            <a:endParaRPr kumimoji="1" lang="ja-JP" altLang="en-US"/>
          </a:p>
        </p:txBody>
      </p:sp>
      <p:sp>
        <p:nvSpPr>
          <p:cNvPr id="3" name="日付プレースホルダ 2"/>
          <p:cNvSpPr>
            <a:spLocks noGrp="1"/>
          </p:cNvSpPr>
          <p:nvPr>
            <p:ph type="dt" idx="1"/>
          </p:nvPr>
        </p:nvSpPr>
        <p:spPr>
          <a:xfrm>
            <a:off x="3815395" y="8"/>
            <a:ext cx="2918831" cy="493315"/>
          </a:xfrm>
          <a:prstGeom prst="rect">
            <a:avLst/>
          </a:prstGeom>
        </p:spPr>
        <p:txBody>
          <a:bodyPr vert="horz" lIns="94599" tIns="47298" rIns="94599" bIns="47298" rtlCol="0"/>
          <a:lstStyle>
            <a:lvl1pPr algn="r">
              <a:defRPr sz="1400"/>
            </a:lvl1pPr>
          </a:lstStyle>
          <a:p>
            <a:fld id="{AE7779C6-B257-4BD8-9B10-9B2602B46773}" type="datetimeFigureOut">
              <a:rPr kumimoji="1" lang="ja-JP" altLang="en-US" smtClean="0"/>
              <a:pPr/>
              <a:t>2021/5/27</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4599" tIns="47298" rIns="94599" bIns="47298" rtlCol="0" anchor="ctr"/>
          <a:lstStyle/>
          <a:p>
            <a:endParaRPr lang="ja-JP" altLang="en-US"/>
          </a:p>
        </p:txBody>
      </p:sp>
      <p:sp>
        <p:nvSpPr>
          <p:cNvPr id="5" name="ノート プレースホルダ 4"/>
          <p:cNvSpPr>
            <a:spLocks noGrp="1"/>
          </p:cNvSpPr>
          <p:nvPr>
            <p:ph type="body" sz="quarter" idx="3"/>
          </p:nvPr>
        </p:nvSpPr>
        <p:spPr>
          <a:xfrm>
            <a:off x="673577" y="4686515"/>
            <a:ext cx="5388610" cy="4439841"/>
          </a:xfrm>
          <a:prstGeom prst="rect">
            <a:avLst/>
          </a:prstGeom>
        </p:spPr>
        <p:txBody>
          <a:bodyPr vert="horz" lIns="94599" tIns="47298" rIns="94599" bIns="4729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6" y="9371297"/>
            <a:ext cx="2918831" cy="493315"/>
          </a:xfrm>
          <a:prstGeom prst="rect">
            <a:avLst/>
          </a:prstGeom>
        </p:spPr>
        <p:txBody>
          <a:bodyPr vert="horz" lIns="94599" tIns="47298" rIns="94599" bIns="47298" rtlCol="0" anchor="b"/>
          <a:lstStyle>
            <a:lvl1pPr algn="l">
              <a:defRPr sz="1400"/>
            </a:lvl1pPr>
          </a:lstStyle>
          <a:p>
            <a:r>
              <a:rPr kumimoji="1" lang="en-US" altLang="ja-JP"/>
              <a:t>2</a:t>
            </a:r>
            <a:endParaRPr kumimoji="1" lang="ja-JP" altLang="en-US"/>
          </a:p>
        </p:txBody>
      </p:sp>
      <p:sp>
        <p:nvSpPr>
          <p:cNvPr id="8" name="スライド番号プレースホルダー 7">
            <a:extLst>
              <a:ext uri="{FF2B5EF4-FFF2-40B4-BE49-F238E27FC236}">
                <a16:creationId xmlns:a16="http://schemas.microsoft.com/office/drawing/2014/main" id="{004022B8-6984-457B-A445-6C9B22C5C824}"/>
              </a:ext>
            </a:extLst>
          </p:cNvPr>
          <p:cNvSpPr>
            <a:spLocks noGrp="1"/>
          </p:cNvSpPr>
          <p:nvPr>
            <p:ph type="sldNum" sz="quarter" idx="5"/>
          </p:nvPr>
        </p:nvSpPr>
        <p:spPr>
          <a:xfrm>
            <a:off x="3814763" y="9371014"/>
            <a:ext cx="2919412" cy="495300"/>
          </a:xfrm>
          <a:prstGeom prst="rect">
            <a:avLst/>
          </a:prstGeom>
        </p:spPr>
        <p:txBody>
          <a:bodyPr vert="horz" lIns="91433" tIns="45716" rIns="91433" bIns="45716" rtlCol="0" anchor="b"/>
          <a:lstStyle>
            <a:lvl1pPr algn="r">
              <a:defRPr sz="1200"/>
            </a:lvl1pPr>
          </a:lstStyle>
          <a:p>
            <a:fld id="{DBEF5545-09D5-47F4-A27A-FDDC02120BFD}" type="slidenum">
              <a:rPr kumimoji="1" lang="ja-JP" altLang="en-US" smtClean="0"/>
              <a:t>‹#›</a:t>
            </a:fld>
            <a:endParaRPr kumimoji="1" lang="ja-JP" altLang="en-US"/>
          </a:p>
        </p:txBody>
      </p:sp>
    </p:spTree>
    <p:extLst>
      <p:ext uri="{BB962C8B-B14F-4D97-AF65-F5344CB8AC3E}">
        <p14:creationId xmlns:p14="http://schemas.microsoft.com/office/powerpoint/2010/main" val="36518207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n-ea"/>
              <a:ea typeface="+mn-ea"/>
            </a:endParaRPr>
          </a:p>
        </p:txBody>
      </p:sp>
    </p:spTree>
    <p:extLst>
      <p:ext uri="{BB962C8B-B14F-4D97-AF65-F5344CB8AC3E}">
        <p14:creationId xmlns:p14="http://schemas.microsoft.com/office/powerpoint/2010/main" val="234218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83282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06370">
              <a:defRPr/>
            </a:pPr>
            <a:endParaRPr kumimoji="1" lang="en-US" altLang="ja-JP" dirty="0"/>
          </a:p>
        </p:txBody>
      </p:sp>
    </p:spTree>
    <p:extLst>
      <p:ext uri="{BB962C8B-B14F-4D97-AF65-F5344CB8AC3E}">
        <p14:creationId xmlns:p14="http://schemas.microsoft.com/office/powerpoint/2010/main" val="394074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2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2440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15D6317-191C-433D-82DB-4E90E8961493}" type="datetime1">
              <a:rPr kumimoji="1" lang="ja-JP" altLang="en-US" smtClean="0"/>
              <a:t>2021/5/27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BF018D-A36D-4B96-8F67-AC0EB9F3A730}" type="datetime1">
              <a:rPr kumimoji="1" lang="ja-JP" altLang="en-US" smtClean="0"/>
              <a:t>2021/5/27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4D216E-46D0-45D0-9C7E-90FC9A884AD0}" type="datetime1">
              <a:rPr kumimoji="1" lang="ja-JP" altLang="en-US" smtClean="0"/>
              <a:t>2021/5/27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C-BY">
    <p:spTree>
      <p:nvGrpSpPr>
        <p:cNvPr id="1" name=""/>
        <p:cNvGrpSpPr/>
        <p:nvPr/>
      </p:nvGrpSpPr>
      <p:grpSpPr>
        <a:xfrm>
          <a:off x="0" y="0"/>
          <a:ext cx="0" cy="0"/>
          <a:chOff x="0" y="0"/>
          <a:chExt cx="0" cy="0"/>
        </a:xfrm>
      </p:grpSpPr>
      <p:sp>
        <p:nvSpPr>
          <p:cNvPr id="10" name="円/楕円 9"/>
          <p:cNvSpPr/>
          <p:nvPr userDrawn="1"/>
        </p:nvSpPr>
        <p:spPr>
          <a:xfrm>
            <a:off x="8361363" y="6456363"/>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14" name="円/楕円 13"/>
          <p:cNvSpPr/>
          <p:nvPr userDrawn="1"/>
        </p:nvSpPr>
        <p:spPr>
          <a:xfrm>
            <a:off x="8361363" y="6381750"/>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16" name="コンテンツ プレースホルダ 2"/>
          <p:cNvSpPr>
            <a:spLocks noGrp="1"/>
          </p:cNvSpPr>
          <p:nvPr>
            <p:ph idx="1"/>
          </p:nvPr>
        </p:nvSpPr>
        <p:spPr>
          <a:xfrm>
            <a:off x="323528" y="980728"/>
            <a:ext cx="8640960" cy="5112568"/>
          </a:xfrm>
        </p:spPr>
        <p:txBody>
          <a:bodyPr/>
          <a:lstStyle>
            <a:lvl1pPr marL="96826" indent="-1588">
              <a:lnSpc>
                <a:spcPts val="2400"/>
              </a:lnSpc>
              <a:buNone/>
              <a:defRPr sz="1800" b="0">
                <a:latin typeface="メイリオ" panose="020B0604030504040204" pitchFamily="50" charset="-128"/>
                <a:ea typeface="メイリオ" panose="020B0604030504040204" pitchFamily="50" charset="-128"/>
                <a:cs typeface="メイリオ" panose="020B0604030504040204" pitchFamily="50" charset="-128"/>
              </a:defRPr>
            </a:lvl1pPr>
            <a:lvl2pPr>
              <a:buNone/>
              <a:defRPr/>
            </a:lvl2pPr>
            <a:lvl3pPr>
              <a:buNone/>
              <a:defRPr/>
            </a:lvl3pPr>
            <a:lvl4pPr>
              <a:buNone/>
              <a:defRPr/>
            </a:lvl4pPr>
            <a:lvl5pPr>
              <a:buNone/>
              <a:defRPr/>
            </a:lvl5pPr>
          </a:lstStyle>
          <a:p>
            <a:pPr lvl="0"/>
            <a:r>
              <a:rPr lang="ja-JP" altLang="en-US" dirty="0"/>
              <a:t>マスタ テキストの書式設定</a:t>
            </a:r>
          </a:p>
        </p:txBody>
      </p:sp>
      <p:sp>
        <p:nvSpPr>
          <p:cNvPr id="17" name="スライド番号プレースホルダ 5"/>
          <p:cNvSpPr>
            <a:spLocks noGrp="1"/>
          </p:cNvSpPr>
          <p:nvPr>
            <p:ph type="sldNum" sz="quarter" idx="10"/>
          </p:nvPr>
        </p:nvSpPr>
        <p:spPr>
          <a:xfrm>
            <a:off x="8316913" y="6411913"/>
            <a:ext cx="692150" cy="365125"/>
          </a:xfrm>
        </p:spPr>
        <p:txBody>
          <a:bodyPr/>
          <a:lstStyle>
            <a:lvl1pPr algn="ctr">
              <a:defRPr sz="2000" b="1">
                <a:solidFill>
                  <a:schemeClr val="bg1"/>
                </a:solidFill>
              </a:defRPr>
            </a:lvl1pPr>
          </a:lstStyle>
          <a:p>
            <a:pPr>
              <a:defRPr/>
            </a:pPr>
            <a:fld id="{9C54F40B-7240-4978-9904-5FB15619871D}" type="slidenum">
              <a:rPr lang="ja-JP" altLang="en-US"/>
              <a:pPr>
                <a:defRPr/>
              </a:pPr>
              <a:t>‹#›</a:t>
            </a:fld>
            <a:endParaRPr lang="ja-JP" altLang="en-US" dirty="0"/>
          </a:p>
        </p:txBody>
      </p:sp>
      <p:sp>
        <p:nvSpPr>
          <p:cNvPr id="18" name="タイトル 1"/>
          <p:cNvSpPr>
            <a:spLocks noGrp="1"/>
          </p:cNvSpPr>
          <p:nvPr>
            <p:ph type="title"/>
          </p:nvPr>
        </p:nvSpPr>
        <p:spPr>
          <a:xfrm>
            <a:off x="277180" y="44625"/>
            <a:ext cx="6707088" cy="778098"/>
          </a:xfrm>
        </p:spPr>
        <p:txBody>
          <a:bodyPr/>
          <a:lstStyle>
            <a:lvl1pPr algn="l">
              <a:defRPr sz="2800">
                <a:effectLst>
                  <a:outerShdw blurRad="38100" dist="38100" dir="2700000" algn="tl">
                    <a:srgbClr val="000000">
                      <a:alpha val="43137"/>
                    </a:srgbClr>
                  </a:outerShdw>
                </a:effectLst>
              </a:defRPr>
            </a:lvl1pPr>
          </a:lstStyle>
          <a:p>
            <a:r>
              <a:rPr lang="ja-JP" altLang="en-US" dirty="0"/>
              <a:t>マスタ タイトルの書式設定</a:t>
            </a:r>
          </a:p>
        </p:txBody>
      </p:sp>
      <p:sp>
        <p:nvSpPr>
          <p:cNvPr id="20" name="正方形/長方形 19"/>
          <p:cNvSpPr/>
          <p:nvPr userDrawn="1"/>
        </p:nvSpPr>
        <p:spPr>
          <a:xfrm>
            <a:off x="265470" y="722670"/>
            <a:ext cx="8878529" cy="1853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1461" y="191803"/>
            <a:ext cx="1381918" cy="42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userDrawn="1"/>
        </p:nvSpPr>
        <p:spPr>
          <a:xfrm>
            <a:off x="265470" y="864155"/>
            <a:ext cx="8878529" cy="463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userDrawn="1"/>
        </p:nvSpPr>
        <p:spPr>
          <a:xfrm>
            <a:off x="8324862" y="6456363"/>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25" name="円/楕円 24"/>
          <p:cNvSpPr/>
          <p:nvPr userDrawn="1"/>
        </p:nvSpPr>
        <p:spPr>
          <a:xfrm>
            <a:off x="8324862" y="6381750"/>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26" name="スライド番号プレースホルダ 5"/>
          <p:cNvSpPr txBox="1">
            <a:spLocks/>
          </p:cNvSpPr>
          <p:nvPr userDrawn="1"/>
        </p:nvSpPr>
        <p:spPr>
          <a:xfrm>
            <a:off x="8280412" y="6411913"/>
            <a:ext cx="692150" cy="365125"/>
          </a:xfrm>
          <a:prstGeom prst="rect">
            <a:avLst/>
          </a:prstGeom>
        </p:spPr>
        <p:txBody>
          <a:bodyPr vert="horz" lIns="91429" tIns="45715" rIns="91429" bIns="45715" rtlCol="0" anchor="ctr"/>
          <a:lstStyle>
            <a:defPPr>
              <a:defRPr lang="ja-JP"/>
            </a:defPPr>
            <a:lvl1pPr algn="ctr" rtl="0" fontAlgn="auto">
              <a:spcBef>
                <a:spcPts val="0"/>
              </a:spcBef>
              <a:spcAft>
                <a:spcPts val="0"/>
              </a:spcAft>
              <a:defRPr kumimoji="1" sz="2000" b="1" kern="1200">
                <a:solidFill>
                  <a:schemeClr val="bg1"/>
                </a:solidFill>
                <a:latin typeface="+mn-lt"/>
                <a:ea typeface="+mn-ea"/>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9C54F40B-7240-4978-9904-5FB15619871D}" type="slidenum">
              <a:rPr lang="ja-JP" altLang="en-US" smtClean="0"/>
              <a:pPr>
                <a:defRPr/>
              </a:pPr>
              <a:t>‹#›</a:t>
            </a:fld>
            <a:endParaRPr lang="ja-JP" altLang="en-US" dirty="0"/>
          </a:p>
        </p:txBody>
      </p:sp>
      <p:sp>
        <p:nvSpPr>
          <p:cNvPr id="27" name="円/楕円 26"/>
          <p:cNvSpPr/>
          <p:nvPr userDrawn="1"/>
        </p:nvSpPr>
        <p:spPr>
          <a:xfrm>
            <a:off x="8360369" y="6459364"/>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8" name="円/楕円 27"/>
          <p:cNvSpPr/>
          <p:nvPr userDrawn="1"/>
        </p:nvSpPr>
        <p:spPr>
          <a:xfrm>
            <a:off x="8360369" y="6384751"/>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スライド番号プレースホルダ 5"/>
          <p:cNvSpPr txBox="1">
            <a:spLocks/>
          </p:cNvSpPr>
          <p:nvPr userDrawn="1"/>
        </p:nvSpPr>
        <p:spPr>
          <a:xfrm>
            <a:off x="8315919" y="6414914"/>
            <a:ext cx="692150" cy="365125"/>
          </a:xfrm>
          <a:prstGeom prst="rect">
            <a:avLst/>
          </a:prstGeom>
        </p:spPr>
        <p:txBody>
          <a:bodyPr vert="horz" lIns="91429" tIns="45715" rIns="91429" bIns="45715" rtlCol="0" anchor="ctr"/>
          <a:lstStyle>
            <a:defPPr>
              <a:defRPr lang="ja-JP"/>
            </a:defPPr>
            <a:lvl1pPr algn="ctr" rtl="0" fontAlgn="auto">
              <a:spcBef>
                <a:spcPts val="0"/>
              </a:spcBef>
              <a:spcAft>
                <a:spcPts val="0"/>
              </a:spcAft>
              <a:defRPr kumimoji="1" sz="2000" b="1" kern="1200">
                <a:solidFill>
                  <a:schemeClr val="bg1"/>
                </a:solidFill>
                <a:latin typeface="+mn-lt"/>
                <a:ea typeface="+mn-ea"/>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FD461DF-A402-4708-94F5-97FECC754D4A}" type="slidenum">
              <a:rPr lang="ja-JP" altLang="en-US" smtClean="0">
                <a:solidFill>
                  <a:schemeClr val="bg1"/>
                </a:solidFill>
              </a:rPr>
              <a:pPr>
                <a:defRPr/>
              </a:pPr>
              <a:t>‹#›</a:t>
            </a:fld>
            <a:endParaRPr lang="en-US" altLang="ja-JP" dirty="0">
              <a:solidFill>
                <a:schemeClr val="bg1"/>
              </a:solidFill>
            </a:endParaRPr>
          </a:p>
        </p:txBody>
      </p:sp>
      <p:pic>
        <p:nvPicPr>
          <p:cNvPr id="19" name="図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648" y="199092"/>
            <a:ext cx="397859" cy="407166"/>
          </a:xfrm>
          <a:prstGeom prst="rect">
            <a:avLst/>
          </a:prstGeom>
        </p:spPr>
      </p:pic>
    </p:spTree>
    <p:extLst>
      <p:ext uri="{BB962C8B-B14F-4D97-AF65-F5344CB8AC3E}">
        <p14:creationId xmlns:p14="http://schemas.microsoft.com/office/powerpoint/2010/main" val="151263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2C3801D-096B-4D90-8FE8-E5EA9CA6EC1E}" type="datetime1">
              <a:rPr kumimoji="1" lang="ja-JP" altLang="en-US" smtClean="0"/>
              <a:t>2021/5/27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C2C52DC-AC44-4BAD-81AF-A2D56B1452A0}" type="datetime1">
              <a:rPr kumimoji="1" lang="ja-JP" altLang="en-US" smtClean="0"/>
              <a:t>2021/5/27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98DACAB-A639-4C33-A923-4220D533D8F6}" type="datetime1">
              <a:rPr kumimoji="1" lang="ja-JP" altLang="en-US" smtClean="0"/>
              <a:t>2021/5/27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2E83E9-7BD8-4DA9-AB6B-2DB8EF5A99BE}" type="datetime1">
              <a:rPr kumimoji="1" lang="ja-JP" altLang="en-US" smtClean="0"/>
              <a:t>2021/5/27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E764F47-1F28-41BD-8053-4B25F7EF6896}" type="datetime1">
              <a:rPr kumimoji="1" lang="ja-JP" altLang="en-US" smtClean="0"/>
              <a:t>2021/5/27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08DA286-9DED-49CF-8305-ECB540CB820E}" type="datetime1">
              <a:rPr kumimoji="1" lang="ja-JP" altLang="en-US" smtClean="0"/>
              <a:t>2021/5/27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1BE2BD8-081C-46FD-91E0-F9B050745149}" type="datetime1">
              <a:rPr kumimoji="1" lang="ja-JP" altLang="en-US" smtClean="0"/>
              <a:t>2021/5/27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2991D04-4623-4D80-8E07-C097CC36F17A}" type="datetime1">
              <a:rPr kumimoji="1" lang="ja-JP" altLang="en-US" smtClean="0"/>
              <a:t>2021/5/27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0BEAD-42ED-490C-8B3D-F264CE284690}" type="datetime1">
              <a:rPr kumimoji="1" lang="ja-JP" altLang="en-US" smtClean="0"/>
              <a:t>2021/5/27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F78F6-40F7-42CC-B691-F10E30E15BA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D96B9A9-CB6E-4AC3-B528-B8ABDBA851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5117" y="3996443"/>
            <a:ext cx="6813765" cy="2852937"/>
          </a:xfrm>
          <a:prstGeom prst="rect">
            <a:avLst/>
          </a:prstGeom>
          <a:noFill/>
          <a:ln>
            <a:noFill/>
          </a:ln>
        </p:spPr>
      </p:pic>
      <p:sp>
        <p:nvSpPr>
          <p:cNvPr id="41" name="タイトル 1">
            <a:extLst>
              <a:ext uri="{FF2B5EF4-FFF2-40B4-BE49-F238E27FC236}">
                <a16:creationId xmlns:a16="http://schemas.microsoft.com/office/drawing/2014/main" id="{D13871FC-10B1-4D32-AEBD-646B5F4C0A9B}"/>
              </a:ext>
            </a:extLst>
          </p:cNvPr>
          <p:cNvSpPr txBox="1">
            <a:spLocks/>
          </p:cNvSpPr>
          <p:nvPr/>
        </p:nvSpPr>
        <p:spPr>
          <a:xfrm>
            <a:off x="213020" y="1824687"/>
            <a:ext cx="8717960" cy="49000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600" dirty="0">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96B9D60A-5423-4BF2-9CCC-C4D7D57E63CE}"/>
              </a:ext>
            </a:extLst>
          </p:cNvPr>
          <p:cNvSpPr/>
          <p:nvPr/>
        </p:nvSpPr>
        <p:spPr>
          <a:xfrm>
            <a:off x="-6742" y="-18124"/>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千葉市行政改革推進委員会　提言概要</a:t>
            </a:r>
            <a:endParaRPr lang="en-US" altLang="ja-JP" sz="2800" i="1" dirty="0">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184F834F-DD27-4B48-AAA1-5E9069E0C5D5}"/>
              </a:ext>
            </a:extLst>
          </p:cNvPr>
          <p:cNvGrpSpPr/>
          <p:nvPr/>
        </p:nvGrpSpPr>
        <p:grpSpPr>
          <a:xfrm>
            <a:off x="6984268" y="1"/>
            <a:ext cx="2136420" cy="539750"/>
            <a:chOff x="6984268" y="1"/>
            <a:chExt cx="2136420" cy="539750"/>
          </a:xfrm>
        </p:grpSpPr>
        <p:pic>
          <p:nvPicPr>
            <p:cNvPr id="28" name="図 27">
              <a:extLst>
                <a:ext uri="{FF2B5EF4-FFF2-40B4-BE49-F238E27FC236}">
                  <a16:creationId xmlns:a16="http://schemas.microsoft.com/office/drawing/2014/main" id="{391A9C2B-FCD4-432B-B074-C52E67C71D45}"/>
                </a:ext>
              </a:extLst>
            </p:cNvPr>
            <p:cNvPicPr preferRelativeResize="0">
              <a:picLocks noChangeAspect="1"/>
            </p:cNvPicPr>
            <p:nvPr/>
          </p:nvPicPr>
          <p:blipFill>
            <a:blip r:embed="rId4"/>
            <a:stretch>
              <a:fillRect/>
            </a:stretch>
          </p:blipFill>
          <p:spPr>
            <a:xfrm>
              <a:off x="6984268" y="44154"/>
              <a:ext cx="485349" cy="495596"/>
            </a:xfrm>
            <a:prstGeom prst="rect">
              <a:avLst/>
            </a:prstGeom>
          </p:spPr>
        </p:pic>
        <p:pic>
          <p:nvPicPr>
            <p:cNvPr id="29" name="図 28">
              <a:extLst>
                <a:ext uri="{FF2B5EF4-FFF2-40B4-BE49-F238E27FC236}">
                  <a16:creationId xmlns:a16="http://schemas.microsoft.com/office/drawing/2014/main" id="{7E99F2D5-35DA-4F93-A47B-0C48FA209B17}"/>
                </a:ext>
              </a:extLst>
            </p:cNvPr>
            <p:cNvPicPr>
              <a:picLocks noChangeAspect="1"/>
            </p:cNvPicPr>
            <p:nvPr/>
          </p:nvPicPr>
          <p:blipFill>
            <a:blip r:embed="rId5"/>
            <a:stretch>
              <a:fillRect/>
            </a:stretch>
          </p:blipFill>
          <p:spPr>
            <a:xfrm>
              <a:off x="7484857" y="377329"/>
              <a:ext cx="925501" cy="129193"/>
            </a:xfrm>
            <a:prstGeom prst="rect">
              <a:avLst/>
            </a:prstGeom>
          </p:spPr>
        </p:pic>
        <p:pic>
          <p:nvPicPr>
            <p:cNvPr id="30" name="図 29">
              <a:extLst>
                <a:ext uri="{FF2B5EF4-FFF2-40B4-BE49-F238E27FC236}">
                  <a16:creationId xmlns:a16="http://schemas.microsoft.com/office/drawing/2014/main" id="{E72331BF-7076-47D5-B497-D91B39CB00A8}"/>
                </a:ext>
              </a:extLst>
            </p:cNvPr>
            <p:cNvPicPr preferRelativeResize="0">
              <a:picLocks noChangeAspect="1"/>
            </p:cNvPicPr>
            <p:nvPr/>
          </p:nvPicPr>
          <p:blipFill>
            <a:blip r:embed="rId6"/>
            <a:stretch>
              <a:fillRect/>
            </a:stretch>
          </p:blipFill>
          <p:spPr>
            <a:xfrm>
              <a:off x="7499458" y="85774"/>
              <a:ext cx="893321" cy="276732"/>
            </a:xfrm>
            <a:prstGeom prst="rect">
              <a:avLst/>
            </a:prstGeom>
          </p:spPr>
        </p:pic>
        <p:pic>
          <p:nvPicPr>
            <p:cNvPr id="31" name="図 30">
              <a:extLst>
                <a:ext uri="{FF2B5EF4-FFF2-40B4-BE49-F238E27FC236}">
                  <a16:creationId xmlns:a16="http://schemas.microsoft.com/office/drawing/2014/main" id="{51B8313B-734E-45E0-8369-A0D18D5AF9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pSp>
        <p:nvGrpSpPr>
          <p:cNvPr id="5" name="グループ化 4">
            <a:extLst>
              <a:ext uri="{FF2B5EF4-FFF2-40B4-BE49-F238E27FC236}">
                <a16:creationId xmlns:a16="http://schemas.microsoft.com/office/drawing/2014/main" id="{1900F07B-738F-4756-A7A6-7AD095C7FE19}"/>
              </a:ext>
            </a:extLst>
          </p:cNvPr>
          <p:cNvGrpSpPr/>
          <p:nvPr/>
        </p:nvGrpSpPr>
        <p:grpSpPr>
          <a:xfrm>
            <a:off x="6559186" y="3895888"/>
            <a:ext cx="3111884" cy="1477328"/>
            <a:chOff x="6608574" y="1403192"/>
            <a:chExt cx="3111884" cy="1477328"/>
          </a:xfrm>
        </p:grpSpPr>
        <p:sp>
          <p:nvSpPr>
            <p:cNvPr id="7" name="大かっこ 6">
              <a:extLst>
                <a:ext uri="{FF2B5EF4-FFF2-40B4-BE49-F238E27FC236}">
                  <a16:creationId xmlns:a16="http://schemas.microsoft.com/office/drawing/2014/main" id="{B77AF303-00A5-46E3-994E-E7091A825DC6}"/>
                </a:ext>
              </a:extLst>
            </p:cNvPr>
            <p:cNvSpPr/>
            <p:nvPr/>
          </p:nvSpPr>
          <p:spPr>
            <a:xfrm>
              <a:off x="6608574" y="1434742"/>
              <a:ext cx="2512113" cy="141713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63FE562-6FD7-461E-B182-A76FBC361533}"/>
                </a:ext>
              </a:extLst>
            </p:cNvPr>
            <p:cNvSpPr txBox="1"/>
            <p:nvPr/>
          </p:nvSpPr>
          <p:spPr>
            <a:xfrm>
              <a:off x="6727833" y="1403192"/>
              <a:ext cx="2992625" cy="1477328"/>
            </a:xfrm>
            <a:prstGeom prst="rect">
              <a:avLst/>
            </a:prstGeom>
            <a:noFill/>
          </p:spPr>
          <p:txBody>
            <a:bodyPr wrap="square" rtlCol="0">
              <a:spAutoFit/>
            </a:bodyPr>
            <a:lstStyle/>
            <a:p>
              <a:r>
                <a:rPr lang="ja-JP" altLang="ja-JP" dirty="0">
                  <a:solidFill>
                    <a:srgbClr val="FF0000"/>
                  </a:solidFill>
                  <a:latin typeface="Meiryo UI" panose="020B0604030504040204" pitchFamily="50" charset="-128"/>
                  <a:ea typeface="Meiryo UI" panose="020B0604030504040204" pitchFamily="50" charset="-128"/>
                </a:rPr>
                <a:t>Ｓ</a:t>
              </a:r>
              <a:r>
                <a:rPr lang="en-US" altLang="ja-JP"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市民や地域の　　　</a:t>
              </a:r>
              <a:endParaRPr lang="en-US" altLang="ja-JP" dirty="0">
                <a:latin typeface="Meiryo UI" panose="020B0604030504040204" pitchFamily="50" charset="-128"/>
                <a:ea typeface="Meiryo UI" panose="020B0604030504040204" pitchFamily="50" charset="-128"/>
              </a:endParaRPr>
            </a:p>
            <a:p>
              <a:r>
                <a:rPr lang="ja-JP" altLang="ja-JP" dirty="0">
                  <a:solidFill>
                    <a:srgbClr val="FF0000"/>
                  </a:solidFill>
                  <a:latin typeface="Meiryo UI" panose="020B0604030504040204" pitchFamily="50" charset="-128"/>
                  <a:ea typeface="Meiryo UI" panose="020B0604030504040204" pitchFamily="50" charset="-128"/>
                </a:rPr>
                <a:t>Ｍ</a:t>
              </a:r>
              <a:r>
                <a:rPr lang="en-US" altLang="ja-JP"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みんなで　　</a:t>
              </a:r>
            </a:p>
            <a:p>
              <a:r>
                <a:rPr lang="ja-JP" altLang="ja-JP" dirty="0">
                  <a:solidFill>
                    <a:srgbClr val="FF0000"/>
                  </a:solidFill>
                  <a:latin typeface="Meiryo UI" panose="020B0604030504040204" pitchFamily="50" charset="-128"/>
                  <a:ea typeface="Meiryo UI" panose="020B0604030504040204" pitchFamily="50" charset="-128"/>
                </a:rPr>
                <a:t>Ａ</a:t>
              </a:r>
              <a:r>
                <a:rPr lang="en-US" altLang="ja-JP"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アイデアを出し合い　　</a:t>
              </a:r>
            </a:p>
            <a:p>
              <a:r>
                <a:rPr lang="ja-JP" altLang="ja-JP" dirty="0">
                  <a:solidFill>
                    <a:srgbClr val="FF0000"/>
                  </a:solidFill>
                  <a:latin typeface="Meiryo UI" panose="020B0604030504040204" pitchFamily="50" charset="-128"/>
                  <a:ea typeface="Meiryo UI" panose="020B0604030504040204" pitchFamily="50" charset="-128"/>
                </a:rPr>
                <a:t>Ｒ</a:t>
              </a:r>
              <a:r>
                <a:rPr lang="en-US" altLang="ja-JP" dirty="0">
                  <a:solidFill>
                    <a:srgbClr val="FF0000"/>
                  </a:solidFill>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理想的な公共サービスを</a:t>
              </a:r>
            </a:p>
            <a:p>
              <a:r>
                <a:rPr lang="ja-JP" altLang="ja-JP" dirty="0">
                  <a:solidFill>
                    <a:srgbClr val="FF0000"/>
                  </a:solidFill>
                  <a:latin typeface="Meiryo UI" panose="020B0604030504040204" pitchFamily="50" charset="-128"/>
                  <a:ea typeface="Meiryo UI" panose="020B0604030504040204" pitchFamily="50" charset="-128"/>
                </a:rPr>
                <a:t>Ｔ</a:t>
              </a:r>
              <a:r>
                <a:rPr lang="en-US" altLang="ja-JP" dirty="0">
                  <a:solidFill>
                    <a:srgbClr val="FF0000"/>
                  </a:solidFill>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共に創る</a:t>
              </a:r>
              <a:endParaRPr lang="en-US" altLang="ja-JP" dirty="0">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F0F396D5-DF4D-4358-BCFE-B78687A20A3C}"/>
              </a:ext>
            </a:extLst>
          </p:cNvPr>
          <p:cNvSpPr txBox="1"/>
          <p:nvPr/>
        </p:nvSpPr>
        <p:spPr>
          <a:xfrm>
            <a:off x="2396870" y="3928990"/>
            <a:ext cx="4068453"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2000" b="1" dirty="0" err="1">
                <a:latin typeface="メイリオ" panose="020B0604030504040204" pitchFamily="50" charset="-128"/>
                <a:ea typeface="メイリオ" panose="020B0604030504040204" pitchFamily="50" charset="-128"/>
              </a:rPr>
              <a:t>ちばし</a:t>
            </a:r>
            <a:r>
              <a:rPr kumimoji="1" lang="ja-JP" altLang="en-US" sz="2000" b="1" dirty="0">
                <a:solidFill>
                  <a:srgbClr val="FF0000"/>
                </a:solidFill>
                <a:latin typeface="メイリオ" panose="020B0604030504040204" pitchFamily="50" charset="-128"/>
                <a:ea typeface="メイリオ" panose="020B0604030504040204" pitchFamily="50" charset="-128"/>
              </a:rPr>
              <a:t>ＳＭＡＲＴ</a:t>
            </a:r>
            <a:r>
              <a:rPr kumimoji="1" lang="ja-JP" altLang="en-US" sz="2000" b="1" dirty="0">
                <a:latin typeface="メイリオ" panose="020B0604030504040204" pitchFamily="50" charset="-128"/>
                <a:ea typeface="メイリオ" panose="020B0604030504040204" pitchFamily="50" charset="-128"/>
              </a:rPr>
              <a:t>行政ビジョン</a:t>
            </a:r>
            <a:endParaRPr kumimoji="1" lang="en-US" altLang="ja-JP" sz="2000" b="1" dirty="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E3FB4CD2-8FC8-4044-A98C-57A013A9B076}"/>
              </a:ext>
            </a:extLst>
          </p:cNvPr>
          <p:cNvSpPr/>
          <p:nvPr/>
        </p:nvSpPr>
        <p:spPr>
          <a:xfrm>
            <a:off x="69367" y="643081"/>
            <a:ext cx="9001931" cy="2020235"/>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marL="377825" indent="-285750" algn="just">
              <a:spcBef>
                <a:spcPts val="600"/>
              </a:spcBef>
              <a:spcAft>
                <a:spcPts val="0"/>
              </a:spcAf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千葉市行政改革推進委員会では、</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長期的な視点に立って、未来のあるべき姿からの逆算思考で、組織的・戦略的な取組が必要であることから、「将来を見据えた行政運営のあり方」をテーマとして検討を</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実施</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375285" indent="-285750" algn="just">
              <a:spcBef>
                <a:spcPts val="600"/>
              </a:spcBef>
              <a:spcAft>
                <a:spcPts val="0"/>
              </a:spcAf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提言として、市民の多様化・高度化するニーズに応えられるよう、地域の様々な主体と共に、市民にとって最適な公共サービスの創出を追求し、個人個人の事情に合わせて納得できるサービスがタイムリーに選択可能な状態を実現する自治体を、スマート自治体として位置づけ、</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2040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年に目指すべき姿とした。</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375285" indent="-285750" algn="just">
              <a:spcBef>
                <a:spcPts val="600"/>
              </a:spcBef>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また、この</a:t>
            </a:r>
            <a:r>
              <a:rPr lang="en-US"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2040</a:t>
            </a: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年に目指すべき姿（ちばし</a:t>
            </a:r>
            <a:r>
              <a:rPr lang="en-US"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SMART</a:t>
            </a: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行政ビジョン）を実現するための基本方針を示しており、今後、千葉市では、</a:t>
            </a:r>
            <a:r>
              <a:rPr lang="ja-JP" altLang="ja-JP" sz="1600" dirty="0">
                <a:latin typeface="Meiryo UI" panose="020B0604030504040204" pitchFamily="50" charset="-128"/>
                <a:ea typeface="Meiryo UI" panose="020B0604030504040204" pitchFamily="50" charset="-128"/>
              </a:rPr>
              <a:t>「千葉市行政改革推進指針</a:t>
            </a:r>
            <a:r>
              <a:rPr lang="ja-JP" altLang="en-US" sz="1400" dirty="0">
                <a:latin typeface="Meiryo UI" panose="020B0604030504040204" pitchFamily="50" charset="-128"/>
                <a:ea typeface="Meiryo UI" panose="020B0604030504040204" pitchFamily="50" charset="-128"/>
              </a:rPr>
              <a:t>（Ｈ</a:t>
            </a:r>
            <a:r>
              <a:rPr lang="en-US" altLang="ja-JP" sz="1400" dirty="0">
                <a:latin typeface="Meiryo UI" panose="020B0604030504040204" pitchFamily="50" charset="-128"/>
                <a:ea typeface="Meiryo UI" panose="020B0604030504040204" pitchFamily="50" charset="-128"/>
              </a:rPr>
              <a:t>27.3</a:t>
            </a:r>
            <a:r>
              <a:rPr lang="ja-JP" altLang="en-US" sz="1400" dirty="0">
                <a:latin typeface="Meiryo UI" panose="020B0604030504040204" pitchFamily="50" charset="-128"/>
                <a:ea typeface="Meiryo UI" panose="020B0604030504040204" pitchFamily="50" charset="-128"/>
              </a:rPr>
              <a:t>策定）</a:t>
            </a:r>
            <a:r>
              <a:rPr lang="ja-JP" altLang="ja-JP" sz="1600" dirty="0">
                <a:latin typeface="Meiryo UI" panose="020B0604030504040204" pitchFamily="50" charset="-128"/>
                <a:ea typeface="Meiryo UI" panose="020B0604030504040204" pitchFamily="50" charset="-128"/>
              </a:rPr>
              <a:t>」の改正等に反映</a:t>
            </a:r>
            <a:r>
              <a:rPr lang="ja-JP" altLang="en-US" sz="1600" dirty="0">
                <a:latin typeface="Meiryo UI" panose="020B0604030504040204" pitchFamily="50" charset="-128"/>
                <a:ea typeface="Meiryo UI" panose="020B0604030504040204" pitchFamily="50" charset="-128"/>
              </a:rPr>
              <a:t>していくこととする</a:t>
            </a:r>
            <a:r>
              <a:rPr lang="ja-JP" altLang="ja-JP" sz="1600" dirty="0">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B62613F-E81A-46A9-855E-3EFDADAB011E}"/>
              </a:ext>
            </a:extLst>
          </p:cNvPr>
          <p:cNvSpPr/>
          <p:nvPr/>
        </p:nvSpPr>
        <p:spPr>
          <a:xfrm>
            <a:off x="238550" y="3806078"/>
            <a:ext cx="1909883" cy="297517"/>
          </a:xfrm>
          <a:prstGeom prst="rect">
            <a:avLst/>
          </a:prstGeom>
        </p:spPr>
        <p:txBody>
          <a:bodyPr wrap="square">
            <a:spAutoFit/>
          </a:bodyPr>
          <a:lstStyle/>
          <a:p>
            <a:pPr>
              <a:lnSpc>
                <a:spcPts val="1600"/>
              </a:lnSpc>
            </a:pPr>
            <a:r>
              <a:rPr lang="en-US" altLang="ja-JP" sz="1600" dirty="0">
                <a:highlight>
                  <a:srgbClr val="FFFF00"/>
                </a:highlight>
                <a:latin typeface="Meiryo UI" panose="020B0604030504040204" pitchFamily="50" charset="-128"/>
                <a:ea typeface="Meiryo UI" panose="020B0604030504040204" pitchFamily="50" charset="-128"/>
              </a:rPr>
              <a:t>【</a:t>
            </a:r>
            <a:r>
              <a:rPr lang="ja-JP" altLang="en-US" sz="1600" dirty="0">
                <a:highlight>
                  <a:srgbClr val="FFFF00"/>
                </a:highlight>
                <a:latin typeface="Meiryo UI" panose="020B0604030504040204" pitchFamily="50" charset="-128"/>
                <a:ea typeface="Meiryo UI" panose="020B0604030504040204" pitchFamily="50" charset="-128"/>
              </a:rPr>
              <a:t>提言の概要</a:t>
            </a:r>
            <a:r>
              <a:rPr lang="en-US" altLang="ja-JP" sz="1600" dirty="0">
                <a:highlight>
                  <a:srgbClr val="FFFF00"/>
                </a:highlight>
                <a:latin typeface="Meiryo UI" panose="020B0604030504040204" pitchFamily="50" charset="-128"/>
                <a:ea typeface="Meiryo UI" panose="020B0604030504040204" pitchFamily="50" charset="-128"/>
              </a:rPr>
              <a:t>】</a:t>
            </a:r>
          </a:p>
        </p:txBody>
      </p:sp>
      <p:sp>
        <p:nvSpPr>
          <p:cNvPr id="9" name="正方形/長方形 8">
            <a:extLst>
              <a:ext uri="{FF2B5EF4-FFF2-40B4-BE49-F238E27FC236}">
                <a16:creationId xmlns:a16="http://schemas.microsoft.com/office/drawing/2014/main" id="{D7916A4B-C29A-43CA-AE4D-B972E90477B8}"/>
              </a:ext>
            </a:extLst>
          </p:cNvPr>
          <p:cNvSpPr/>
          <p:nvPr/>
        </p:nvSpPr>
        <p:spPr>
          <a:xfrm>
            <a:off x="213020" y="2716358"/>
            <a:ext cx="8715101" cy="971163"/>
          </a:xfrm>
          <a:prstGeom prst="rect">
            <a:avLst/>
          </a:prstGeom>
        </p:spPr>
        <p:txBody>
          <a:bodyPr wrap="square">
            <a:spAutoFit/>
          </a:bodyPr>
          <a:lstStyle/>
          <a:p>
            <a:pPr algn="just">
              <a:lnSpc>
                <a:spcPts val="1600"/>
              </a:lnSpc>
              <a:spcAft>
                <a:spcPts val="0"/>
              </a:spcAft>
            </a:pPr>
            <a:r>
              <a:rPr lang="en-US" altLang="ja-JP" sz="1600"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検討の背景</a:t>
            </a:r>
            <a:r>
              <a:rPr lang="en-US" altLang="ja-JP" sz="1600"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270510" indent="-178435" algn="just">
              <a:lnSpc>
                <a:spcPts val="1700"/>
              </a:lnSpc>
              <a:spcBef>
                <a:spcPts val="300"/>
              </a:spcBef>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・人口減少等の社会環境の急激な変化の中、自治体における行政サービスの持続可能性に対する危機感がより一層高まって</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いる一方、</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抜本的に行政運営を見直し、改革を推進することで、住民のより良い生活や、希望の持てる社会とするための絶好の機会として捉えること</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が</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できる。</a:t>
            </a:r>
          </a:p>
        </p:txBody>
      </p:sp>
    </p:spTree>
    <p:extLst>
      <p:ext uri="{BB962C8B-B14F-4D97-AF65-F5344CB8AC3E}">
        <p14:creationId xmlns:p14="http://schemas.microsoft.com/office/powerpoint/2010/main" val="357613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参考</a:t>
            </a:r>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提言内容詳細①</a:t>
            </a:r>
            <a:endParaRPr lang="en-US" altLang="ja-JP"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2" name="正方形/長方形 1">
            <a:extLst>
              <a:ext uri="{FF2B5EF4-FFF2-40B4-BE49-F238E27FC236}">
                <a16:creationId xmlns:a16="http://schemas.microsoft.com/office/drawing/2014/main" id="{3A7E7791-E37E-4EF8-9E4B-112DD0D38F0A}"/>
              </a:ext>
            </a:extLst>
          </p:cNvPr>
          <p:cNvSpPr/>
          <p:nvPr/>
        </p:nvSpPr>
        <p:spPr>
          <a:xfrm>
            <a:off x="277092" y="644420"/>
            <a:ext cx="8548596" cy="1365963"/>
          </a:xfrm>
          <a:prstGeom prst="rect">
            <a:avLst/>
          </a:prstGeom>
        </p:spPr>
        <p:style>
          <a:lnRef idx="2">
            <a:schemeClr val="accent6"/>
          </a:lnRef>
          <a:fillRef idx="1">
            <a:schemeClr val="lt1"/>
          </a:fillRef>
          <a:effectRef idx="0">
            <a:schemeClr val="accent6"/>
          </a:effectRef>
          <a:fontRef idx="minor">
            <a:schemeClr val="dk1"/>
          </a:fontRef>
        </p:style>
        <p:txBody>
          <a:bodyPr rtlCol="0" anchor="ctr" anchorCtr="0"/>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基本方針１　</a:t>
            </a:r>
            <a:r>
              <a:rPr lang="ja-JP" altLang="en-US" b="1" dirty="0">
                <a:solidFill>
                  <a:schemeClr val="tx1"/>
                </a:solidFill>
                <a:latin typeface="Meiryo UI" panose="020B0604030504040204" pitchFamily="50" charset="-128"/>
                <a:ea typeface="Meiryo UI" panose="020B0604030504040204" pitchFamily="50" charset="-128"/>
              </a:rPr>
              <a:t>市民・企業・</a:t>
            </a:r>
            <a:r>
              <a:rPr lang="en-US" altLang="ja-JP" b="1" dirty="0">
                <a:solidFill>
                  <a:schemeClr val="tx1"/>
                </a:solidFill>
                <a:latin typeface="Meiryo UI" panose="020B0604030504040204" pitchFamily="50" charset="-128"/>
                <a:ea typeface="Meiryo UI" panose="020B0604030504040204" pitchFamily="50" charset="-128"/>
              </a:rPr>
              <a:t>NPO</a:t>
            </a:r>
            <a:r>
              <a:rPr lang="ja-JP" altLang="en-US" b="1" dirty="0">
                <a:solidFill>
                  <a:schemeClr val="tx1"/>
                </a:solidFill>
                <a:latin typeface="Meiryo UI" panose="020B0604030504040204" pitchFamily="50" charset="-128"/>
                <a:ea typeface="Meiryo UI" panose="020B0604030504040204" pitchFamily="50" charset="-128"/>
              </a:rPr>
              <a:t>・市民団体等の多様な主体の参画を促進</a:t>
            </a:r>
            <a:r>
              <a:rPr lang="en-US" altLang="ja-JP" b="1" dirty="0">
                <a:latin typeface="Meiryo UI" panose="020B0604030504040204" pitchFamily="50" charset="-128"/>
                <a:ea typeface="Meiryo UI" panose="020B0604030504040204" pitchFamily="50" charset="-128"/>
              </a:rPr>
              <a:t>】</a:t>
            </a:r>
          </a:p>
          <a:p>
            <a:pPr marL="285750" indent="-285750">
              <a:spcBef>
                <a:spcPts val="600"/>
              </a:spcBef>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行政は、市民・企業・</a:t>
            </a:r>
            <a:r>
              <a:rPr lang="en-US" altLang="ja-JP" sz="1600" dirty="0">
                <a:solidFill>
                  <a:schemeClr val="tx1"/>
                </a:solidFill>
                <a:latin typeface="Meiryo UI" panose="020B0604030504040204" pitchFamily="50" charset="-128"/>
                <a:ea typeface="Meiryo UI" panose="020B0604030504040204" pitchFamily="50" charset="-128"/>
              </a:rPr>
              <a:t>NPO</a:t>
            </a:r>
            <a:r>
              <a:rPr lang="ja-JP" altLang="en-US" sz="1600" dirty="0">
                <a:solidFill>
                  <a:schemeClr val="tx1"/>
                </a:solidFill>
                <a:latin typeface="Meiryo UI" panose="020B0604030504040204" pitchFamily="50" charset="-128"/>
                <a:ea typeface="Meiryo UI" panose="020B0604030504040204" pitchFamily="50" charset="-128"/>
              </a:rPr>
              <a:t>・市民団体等の多様な主体と共に、課題の発見、解決策の検討、予算や優先順位の決定、対応策の実行、効果検証を行えるような環境を整備するとともに、誰もが自発的に公共サービスの担い手として参画できるように「場と関係づくり」の役割を担う。</a:t>
            </a:r>
            <a:endParaRPr lang="en-US" altLang="ja-JP" sz="1600" dirty="0">
              <a:solidFill>
                <a:schemeClr val="tx1"/>
              </a:solidFill>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B1EDFD21-547A-4A0D-9FD3-3D6050BE5000}"/>
              </a:ext>
            </a:extLst>
          </p:cNvPr>
          <p:cNvGraphicFramePr>
            <a:graphicFrameLocks noGrp="1"/>
          </p:cNvGraphicFramePr>
          <p:nvPr>
            <p:extLst>
              <p:ext uri="{D42A27DB-BD31-4B8C-83A1-F6EECF244321}">
                <p14:modId xmlns:p14="http://schemas.microsoft.com/office/powerpoint/2010/main" val="3734936934"/>
              </p:ext>
            </p:extLst>
          </p:nvPr>
        </p:nvGraphicFramePr>
        <p:xfrm>
          <a:off x="324673" y="3358064"/>
          <a:ext cx="8507376" cy="2714442"/>
        </p:xfrm>
        <a:graphic>
          <a:graphicData uri="http://schemas.openxmlformats.org/drawingml/2006/table">
            <a:tbl>
              <a:tblPr firstRow="1" bandRow="1">
                <a:tableStyleId>{5940675A-B579-460E-94D1-54222C63F5DA}</a:tableStyleId>
              </a:tblPr>
              <a:tblGrid>
                <a:gridCol w="1693005">
                  <a:extLst>
                    <a:ext uri="{9D8B030D-6E8A-4147-A177-3AD203B41FA5}">
                      <a16:colId xmlns:a16="http://schemas.microsoft.com/office/drawing/2014/main" val="1757502297"/>
                    </a:ext>
                  </a:extLst>
                </a:gridCol>
                <a:gridCol w="6814371">
                  <a:extLst>
                    <a:ext uri="{9D8B030D-6E8A-4147-A177-3AD203B41FA5}">
                      <a16:colId xmlns:a16="http://schemas.microsoft.com/office/drawing/2014/main" val="2255999041"/>
                    </a:ext>
                  </a:extLst>
                </a:gridCol>
              </a:tblGrid>
              <a:tr h="273699">
                <a:tc>
                  <a:txBody>
                    <a:bodyPr/>
                    <a:lstStyle/>
                    <a:p>
                      <a:pPr algn="ctr"/>
                      <a:r>
                        <a:rPr kumimoji="1" lang="ja-JP" altLang="en-US" sz="1600" dirty="0">
                          <a:latin typeface="Meiryo UI" panose="020B0604030504040204" pitchFamily="50" charset="-128"/>
                          <a:ea typeface="Meiryo UI" panose="020B0604030504040204" pitchFamily="50" charset="-128"/>
                        </a:rPr>
                        <a:t>カテゴリ（目的）</a:t>
                      </a:r>
                    </a:p>
                  </a:txBody>
                  <a:tcPr>
                    <a:solidFill>
                      <a:srgbClr val="FFFF99"/>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取組事項</a:t>
                      </a:r>
                    </a:p>
                  </a:txBody>
                  <a:tcPr anchor="ctr">
                    <a:solidFill>
                      <a:srgbClr val="FFFF99"/>
                    </a:solidFill>
                  </a:tcPr>
                </a:tc>
                <a:extLst>
                  <a:ext uri="{0D108BD9-81ED-4DB2-BD59-A6C34878D82A}">
                    <a16:rowId xmlns:a16="http://schemas.microsoft.com/office/drawing/2014/main" val="3410255435"/>
                  </a:ext>
                </a:extLst>
              </a:tr>
              <a:tr h="887681">
                <a:tc>
                  <a:txBody>
                    <a:bodyPr/>
                    <a:lstStyle/>
                    <a:p>
                      <a:pPr algn="just">
                        <a:spcAft>
                          <a:spcPts val="0"/>
                        </a:spcAft>
                      </a:pPr>
                      <a:r>
                        <a:rPr lang="ja-JP" sz="1600" dirty="0">
                          <a:effectLst/>
                          <a:latin typeface="Meiryo UI" panose="020B0604030504040204" pitchFamily="50" charset="-128"/>
                          <a:ea typeface="Meiryo UI" panose="020B0604030504040204" pitchFamily="50" charset="-128"/>
                        </a:rPr>
                        <a:t>参画機会の</a:t>
                      </a:r>
                      <a:endParaRPr lang="en-US" altLang="ja-JP" sz="1600" dirty="0">
                        <a:effectLst/>
                        <a:latin typeface="Meiryo UI" panose="020B0604030504040204" pitchFamily="50" charset="-128"/>
                        <a:ea typeface="Meiryo UI" panose="020B0604030504040204" pitchFamily="50" charset="-128"/>
                      </a:endParaRPr>
                    </a:p>
                    <a:p>
                      <a:pPr algn="just">
                        <a:spcAft>
                          <a:spcPts val="0"/>
                        </a:spcAft>
                      </a:pPr>
                      <a:r>
                        <a:rPr lang="ja-JP" sz="1600" dirty="0">
                          <a:effectLst/>
                          <a:latin typeface="Meiryo UI" panose="020B0604030504040204" pitchFamily="50" charset="-128"/>
                          <a:ea typeface="Meiryo UI" panose="020B0604030504040204" pitchFamily="50" charset="-128"/>
                        </a:rPr>
                        <a:t>創出</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・課題発見、解決策検討の段階から容易に参画できる仕組みづくり</a:t>
                      </a:r>
                    </a:p>
                    <a:p>
                      <a:pPr marL="139700" indent="-139700">
                        <a:spcAft>
                          <a:spcPts val="0"/>
                        </a:spcAft>
                      </a:pPr>
                      <a:r>
                        <a:rPr lang="ja-JP" sz="1600" dirty="0">
                          <a:solidFill>
                            <a:schemeClr val="tx1"/>
                          </a:solidFill>
                          <a:effectLst/>
                          <a:latin typeface="Meiryo UI" panose="020B0604030504040204" pitchFamily="50" charset="-128"/>
                          <a:ea typeface="Meiryo UI" panose="020B0604030504040204" pitchFamily="50" charset="-128"/>
                        </a:rPr>
                        <a:t>・行政による施策選択に当たっての市民参画を容易にするための基盤検討</a:t>
                      </a:r>
                    </a:p>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・柔軟に多様な主体と連携できる仕組みづくり</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2208667039"/>
                  </a:ext>
                </a:extLst>
              </a:tr>
              <a:tr h="828092">
                <a:tc>
                  <a:txBody>
                    <a:bodyPr/>
                    <a:lstStyle/>
                    <a:p>
                      <a:pPr algn="just">
                        <a:spcAft>
                          <a:spcPts val="0"/>
                        </a:spcAft>
                      </a:pPr>
                      <a:r>
                        <a:rPr lang="ja-JP" sz="1600" dirty="0">
                          <a:effectLst/>
                          <a:latin typeface="Meiryo UI" panose="020B0604030504040204" pitchFamily="50" charset="-128"/>
                          <a:ea typeface="Meiryo UI" panose="020B0604030504040204" pitchFamily="50" charset="-128"/>
                        </a:rPr>
                        <a:t>参画の効果を高める仕組みづくり</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・職員による効果的な</a:t>
                      </a:r>
                      <a:r>
                        <a:rPr lang="ja-JP" altLang="en-US" sz="1600" dirty="0">
                          <a:solidFill>
                            <a:schemeClr val="tx1"/>
                          </a:solidFill>
                          <a:effectLst/>
                          <a:latin typeface="Meiryo UI" panose="020B0604030504040204" pitchFamily="50" charset="-128"/>
                          <a:ea typeface="Meiryo UI" panose="020B0604030504040204" pitchFamily="50" charset="-128"/>
                        </a:rPr>
                        <a:t>課題</a:t>
                      </a:r>
                      <a:r>
                        <a:rPr lang="ja-JP" sz="1600" dirty="0">
                          <a:solidFill>
                            <a:schemeClr val="tx1"/>
                          </a:solidFill>
                          <a:effectLst/>
                          <a:latin typeface="Meiryo UI" panose="020B0604030504040204" pitchFamily="50" charset="-128"/>
                          <a:ea typeface="Meiryo UI" panose="020B0604030504040204" pitchFamily="50" charset="-128"/>
                        </a:rPr>
                        <a:t>設定能力の向上</a:t>
                      </a:r>
                      <a:r>
                        <a:rPr lang="en-US" sz="1600" dirty="0">
                          <a:solidFill>
                            <a:schemeClr val="tx1"/>
                          </a:solidFill>
                          <a:effectLst/>
                          <a:latin typeface="Meiryo UI" panose="020B0604030504040204" pitchFamily="50" charset="-128"/>
                          <a:ea typeface="Meiryo UI" panose="020B0604030504040204" pitchFamily="50" charset="-128"/>
                        </a:rPr>
                        <a:t> </a:t>
                      </a:r>
                      <a:endParaRPr lang="ja-JP" sz="16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・意思決定の透明性・迅速性を高める取組（</a:t>
                      </a:r>
                      <a:r>
                        <a:rPr lang="en-US" sz="1600" dirty="0">
                          <a:solidFill>
                            <a:schemeClr val="tx1"/>
                          </a:solidFill>
                          <a:effectLst/>
                          <a:latin typeface="Meiryo UI" panose="020B0604030504040204" pitchFamily="50" charset="-128"/>
                          <a:ea typeface="Meiryo UI" panose="020B0604030504040204" pitchFamily="50" charset="-128"/>
                        </a:rPr>
                        <a:t>OODA</a:t>
                      </a:r>
                      <a:r>
                        <a:rPr lang="ja-JP" sz="1600" dirty="0">
                          <a:solidFill>
                            <a:schemeClr val="tx1"/>
                          </a:solidFill>
                          <a:effectLst/>
                          <a:latin typeface="Meiryo UI" panose="020B0604030504040204" pitchFamily="50" charset="-128"/>
                          <a:ea typeface="Meiryo UI" panose="020B0604030504040204" pitchFamily="50" charset="-128"/>
                        </a:rPr>
                        <a:t>ループ等</a:t>
                      </a:r>
                      <a:r>
                        <a:rPr lang="en-US" altLang="ja-JP" sz="1600" dirty="0">
                          <a:solidFill>
                            <a:schemeClr val="tx1"/>
                          </a:solidFill>
                          <a:effectLst/>
                          <a:latin typeface="Meiryo UI" panose="020B0604030504040204" pitchFamily="50" charset="-128"/>
                          <a:ea typeface="Meiryo UI" panose="020B0604030504040204" pitchFamily="50" charset="-128"/>
                        </a:rPr>
                        <a:t>※</a:t>
                      </a:r>
                      <a:r>
                        <a:rPr lang="ja-JP" sz="1600" dirty="0">
                          <a:solidFill>
                            <a:schemeClr val="tx1"/>
                          </a:solidFill>
                          <a:effectLst/>
                          <a:latin typeface="Meiryo UI" panose="020B0604030504040204" pitchFamily="50" charset="-128"/>
                          <a:ea typeface="Meiryo UI" panose="020B0604030504040204" pitchFamily="50" charset="-128"/>
                        </a:rPr>
                        <a:t>）</a:t>
                      </a:r>
                    </a:p>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・参画した結果の反映状況の透明性を高める仕組みづくり</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4112713873"/>
                  </a:ext>
                </a:extLst>
              </a:tr>
              <a:tr h="663389">
                <a:tc>
                  <a:txBody>
                    <a:bodyPr/>
                    <a:lstStyle/>
                    <a:p>
                      <a:pPr algn="just">
                        <a:spcAft>
                          <a:spcPts val="0"/>
                        </a:spcAft>
                      </a:pPr>
                      <a:r>
                        <a:rPr lang="ja-JP" sz="1600" dirty="0">
                          <a:effectLst/>
                          <a:latin typeface="Meiryo UI" panose="020B0604030504040204" pitchFamily="50" charset="-128"/>
                          <a:ea typeface="Meiryo UI" panose="020B0604030504040204" pitchFamily="50" charset="-128"/>
                        </a:rPr>
                        <a:t>業務プロセスの</a:t>
                      </a:r>
                      <a:r>
                        <a:rPr lang="ja-JP" altLang="en-US" sz="1600" dirty="0">
                          <a:effectLst/>
                          <a:latin typeface="Meiryo UI" panose="020B0604030504040204" pitchFamily="50" charset="-128"/>
                          <a:ea typeface="Meiryo UI" panose="020B0604030504040204" pitchFamily="50" charset="-128"/>
                        </a:rPr>
                        <a:t>　　</a:t>
                      </a:r>
                      <a:r>
                        <a:rPr lang="ja-JP" sz="1600" dirty="0">
                          <a:effectLst/>
                          <a:latin typeface="Meiryo UI" panose="020B0604030504040204" pitchFamily="50" charset="-128"/>
                          <a:ea typeface="Meiryo UI" panose="020B0604030504040204" pitchFamily="50" charset="-128"/>
                        </a:rPr>
                        <a:t>見直し</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a:spcAft>
                          <a:spcPts val="0"/>
                        </a:spcAft>
                      </a:pPr>
                      <a:r>
                        <a:rPr lang="ja-JP" sz="1600" dirty="0">
                          <a:effectLst/>
                          <a:latin typeface="Meiryo UI" panose="020B0604030504040204" pitchFamily="50" charset="-128"/>
                          <a:ea typeface="Meiryo UI" panose="020B0604030504040204" pitchFamily="50" charset="-128"/>
                        </a:rPr>
                        <a:t>・市民が議論し、政策に反映できる仕組みづくり</a:t>
                      </a:r>
                    </a:p>
                    <a:p>
                      <a:pPr>
                        <a:spcAft>
                          <a:spcPts val="0"/>
                        </a:spcAft>
                      </a:pPr>
                      <a:r>
                        <a:rPr lang="ja-JP" sz="1600" dirty="0">
                          <a:effectLst/>
                          <a:latin typeface="Meiryo UI" panose="020B0604030504040204" pitchFamily="50" charset="-128"/>
                          <a:ea typeface="Meiryo UI" panose="020B0604030504040204" pitchFamily="50" charset="-128"/>
                        </a:rPr>
                        <a:t>・費用対効果の低い業務の廃止、集約</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3639180650"/>
                  </a:ext>
                </a:extLst>
              </a:tr>
            </a:tbl>
          </a:graphicData>
        </a:graphic>
      </p:graphicFrame>
      <p:sp>
        <p:nvSpPr>
          <p:cNvPr id="11" name="正方形/長方形 10">
            <a:extLst>
              <a:ext uri="{FF2B5EF4-FFF2-40B4-BE49-F238E27FC236}">
                <a16:creationId xmlns:a16="http://schemas.microsoft.com/office/drawing/2014/main" id="{DBE90D47-F2FE-4257-A1FF-B96A2416290C}"/>
              </a:ext>
            </a:extLst>
          </p:cNvPr>
          <p:cNvSpPr/>
          <p:nvPr/>
        </p:nvSpPr>
        <p:spPr>
          <a:xfrm>
            <a:off x="265198" y="2944992"/>
            <a:ext cx="8399363" cy="446671"/>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600" b="1" u="sng" dirty="0">
                <a:solidFill>
                  <a:schemeClr val="tx1"/>
                </a:solidFill>
                <a:latin typeface="Meiryo UI" panose="020B0604030504040204" pitchFamily="50" charset="-128"/>
                <a:ea typeface="Meiryo UI" panose="020B0604030504040204" pitchFamily="50" charset="-128"/>
              </a:rPr>
              <a:t>■具体的な取組</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DE6B5355-7B80-4DE6-BAB4-2DF879BA17EB}"/>
              </a:ext>
            </a:extLst>
          </p:cNvPr>
          <p:cNvSpPr>
            <a:spLocks noGrp="1"/>
          </p:cNvSpPr>
          <p:nvPr>
            <p:ph type="sldNum" sz="quarter" idx="12"/>
          </p:nvPr>
        </p:nvSpPr>
        <p:spPr>
          <a:xfrm>
            <a:off x="6553200" y="6470965"/>
            <a:ext cx="2133600" cy="365125"/>
          </a:xfrm>
        </p:spPr>
        <p:txBody>
          <a:bodyPr/>
          <a:lstStyle/>
          <a:p>
            <a:fld id="{ABBF78F6-40F7-42CC-B691-F10E30E15BA0}" type="slidenum">
              <a:rPr kumimoji="1" lang="ja-JP" altLang="en-US" sz="2000" smtClean="0"/>
              <a:pPr/>
              <a:t>2</a:t>
            </a:fld>
            <a:endParaRPr kumimoji="1" lang="ja-JP" altLang="en-US" sz="2000" dirty="0"/>
          </a:p>
        </p:txBody>
      </p:sp>
      <p:sp>
        <p:nvSpPr>
          <p:cNvPr id="13" name="正方形/長方形 12">
            <a:extLst>
              <a:ext uri="{FF2B5EF4-FFF2-40B4-BE49-F238E27FC236}">
                <a16:creationId xmlns:a16="http://schemas.microsoft.com/office/drawing/2014/main" id="{A5879B4D-62DD-4D75-9A6A-DD057AC2BA74}"/>
              </a:ext>
            </a:extLst>
          </p:cNvPr>
          <p:cNvSpPr/>
          <p:nvPr/>
        </p:nvSpPr>
        <p:spPr>
          <a:xfrm>
            <a:off x="461156" y="6072507"/>
            <a:ext cx="8484544" cy="699719"/>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pPr marL="187325" indent="-187325"/>
            <a:r>
              <a:rPr lang="en-US" altLang="ja-JP" sz="1400" dirty="0">
                <a:solidFill>
                  <a:schemeClr val="tx1"/>
                </a:solidFill>
                <a:latin typeface="Meiryo UI" panose="020B0604030504040204" pitchFamily="50" charset="-128"/>
                <a:ea typeface="Meiryo UI" panose="020B0604030504040204" pitchFamily="50" charset="-128"/>
              </a:rPr>
              <a:t>※OODA</a:t>
            </a:r>
            <a:r>
              <a:rPr lang="ja-JP" altLang="en-US" sz="1400" dirty="0">
                <a:solidFill>
                  <a:schemeClr val="tx1"/>
                </a:solidFill>
                <a:latin typeface="Meiryo UI" panose="020B0604030504040204" pitchFamily="50" charset="-128"/>
                <a:ea typeface="Meiryo UI" panose="020B0604030504040204" pitchFamily="50" charset="-128"/>
              </a:rPr>
              <a:t>ループとは、意思決定と行動に関する理論で、観察（</a:t>
            </a:r>
            <a:r>
              <a:rPr lang="en-US" altLang="ja-JP" sz="1400" dirty="0">
                <a:solidFill>
                  <a:schemeClr val="tx1"/>
                </a:solidFill>
                <a:latin typeface="Meiryo UI" panose="020B0604030504040204" pitchFamily="50" charset="-128"/>
                <a:ea typeface="Meiryo UI" panose="020B0604030504040204" pitchFamily="50" charset="-128"/>
              </a:rPr>
              <a:t>Observe</a:t>
            </a:r>
            <a:r>
              <a:rPr lang="ja-JP" altLang="en-US" sz="1400" dirty="0">
                <a:solidFill>
                  <a:schemeClr val="tx1"/>
                </a:solidFill>
                <a:latin typeface="Meiryo UI" panose="020B0604030504040204" pitchFamily="50" charset="-128"/>
                <a:ea typeface="Meiryo UI" panose="020B0604030504040204" pitchFamily="50" charset="-128"/>
              </a:rPr>
              <a:t>）情勢への適応（</a:t>
            </a:r>
            <a:r>
              <a:rPr lang="en-US" altLang="ja-JP" sz="1400" dirty="0">
                <a:solidFill>
                  <a:schemeClr val="tx1"/>
                </a:solidFill>
                <a:latin typeface="Meiryo UI" panose="020B0604030504040204" pitchFamily="50" charset="-128"/>
                <a:ea typeface="Meiryo UI" panose="020B0604030504040204" pitchFamily="50" charset="-128"/>
              </a:rPr>
              <a:t>Orient</a:t>
            </a:r>
            <a:r>
              <a:rPr lang="ja-JP" altLang="en-US" sz="1400" dirty="0">
                <a:solidFill>
                  <a:schemeClr val="tx1"/>
                </a:solidFill>
                <a:latin typeface="Meiryo UI" panose="020B0604030504040204" pitchFamily="50" charset="-128"/>
                <a:ea typeface="Meiryo UI" panose="020B0604030504040204" pitchFamily="50" charset="-128"/>
              </a:rPr>
              <a:t>）意思決定（</a:t>
            </a:r>
            <a:r>
              <a:rPr lang="en-US" altLang="ja-JP" sz="1400" dirty="0">
                <a:solidFill>
                  <a:schemeClr val="tx1"/>
                </a:solidFill>
                <a:latin typeface="Meiryo UI" panose="020B0604030504040204" pitchFamily="50" charset="-128"/>
                <a:ea typeface="Meiryo UI" panose="020B0604030504040204" pitchFamily="50" charset="-128"/>
              </a:rPr>
              <a:t>Decide</a:t>
            </a:r>
            <a:r>
              <a:rPr lang="ja-JP" altLang="en-US" sz="1400" dirty="0">
                <a:solidFill>
                  <a:schemeClr val="tx1"/>
                </a:solidFill>
                <a:latin typeface="Meiryo UI" panose="020B0604030504040204" pitchFamily="50" charset="-128"/>
                <a:ea typeface="Meiryo UI" panose="020B0604030504040204" pitchFamily="50" charset="-128"/>
              </a:rPr>
              <a:t>）、行動（</a:t>
            </a:r>
            <a:r>
              <a:rPr lang="en-US" altLang="ja-JP" sz="1400" dirty="0">
                <a:solidFill>
                  <a:schemeClr val="tx1"/>
                </a:solidFill>
                <a:latin typeface="Meiryo UI" panose="020B0604030504040204" pitchFamily="50" charset="-128"/>
                <a:ea typeface="Meiryo UI" panose="020B0604030504040204" pitchFamily="50" charset="-128"/>
              </a:rPr>
              <a:t>Act</a:t>
            </a:r>
            <a:r>
              <a:rPr lang="ja-JP" altLang="en-US" sz="1400" dirty="0">
                <a:solidFill>
                  <a:schemeClr val="tx1"/>
                </a:solidFill>
                <a:latin typeface="Meiryo UI" panose="020B0604030504040204" pitchFamily="50" charset="-128"/>
                <a:ea typeface="Meiryo UI" panose="020B0604030504040204" pitchFamily="50" charset="-128"/>
              </a:rPr>
              <a:t>）、ループによって、健全な意思決定を実現するというものであり、理論の名称は、これらの頭文字から命名されている。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99B30A00-3BA5-45E3-B578-E786704CFD18}"/>
              </a:ext>
            </a:extLst>
          </p:cNvPr>
          <p:cNvSpPr/>
          <p:nvPr/>
        </p:nvSpPr>
        <p:spPr>
          <a:xfrm>
            <a:off x="265198" y="2115052"/>
            <a:ext cx="8507375" cy="778193"/>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【キーワード】</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1600" b="1" dirty="0">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・誰もが市民として議論に参加できる</a:t>
            </a: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600" b="1" dirty="0">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・常に市民と共に考え、取り組む</a:t>
            </a:r>
            <a:endParaRPr 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1600" b="1" dirty="0">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・意思決定のプロセスや材料を積極的に</a:t>
            </a: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公開</a:t>
            </a:r>
            <a:endParaRPr 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40079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参考</a:t>
            </a:r>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提言内容詳細②</a:t>
            </a:r>
            <a:endParaRPr lang="en-US" altLang="ja-JP"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aphicFrame>
        <p:nvGraphicFramePr>
          <p:cNvPr id="6" name="表 5">
            <a:extLst>
              <a:ext uri="{FF2B5EF4-FFF2-40B4-BE49-F238E27FC236}">
                <a16:creationId xmlns:a16="http://schemas.microsoft.com/office/drawing/2014/main" id="{B1EDFD21-547A-4A0D-9FD3-3D6050BE5000}"/>
              </a:ext>
            </a:extLst>
          </p:cNvPr>
          <p:cNvGraphicFramePr>
            <a:graphicFrameLocks noGrp="1"/>
          </p:cNvGraphicFramePr>
          <p:nvPr>
            <p:extLst>
              <p:ext uri="{D42A27DB-BD31-4B8C-83A1-F6EECF244321}">
                <p14:modId xmlns:p14="http://schemas.microsoft.com/office/powerpoint/2010/main" val="2519178757"/>
              </p:ext>
            </p:extLst>
          </p:nvPr>
        </p:nvGraphicFramePr>
        <p:xfrm>
          <a:off x="291389" y="3815484"/>
          <a:ext cx="8678198" cy="2529840"/>
        </p:xfrm>
        <a:graphic>
          <a:graphicData uri="http://schemas.openxmlformats.org/drawingml/2006/table">
            <a:tbl>
              <a:tblPr firstRow="1" bandRow="1">
                <a:tableStyleId>{5940675A-B579-460E-94D1-54222C63F5DA}</a:tableStyleId>
              </a:tblPr>
              <a:tblGrid>
                <a:gridCol w="1652319">
                  <a:extLst>
                    <a:ext uri="{9D8B030D-6E8A-4147-A177-3AD203B41FA5}">
                      <a16:colId xmlns:a16="http://schemas.microsoft.com/office/drawing/2014/main" val="1757502297"/>
                    </a:ext>
                  </a:extLst>
                </a:gridCol>
                <a:gridCol w="7025879">
                  <a:extLst>
                    <a:ext uri="{9D8B030D-6E8A-4147-A177-3AD203B41FA5}">
                      <a16:colId xmlns:a16="http://schemas.microsoft.com/office/drawing/2014/main" val="2255999041"/>
                    </a:ext>
                  </a:extLst>
                </a:gridCol>
              </a:tblGrid>
              <a:tr h="267907">
                <a:tc>
                  <a:txBody>
                    <a:bodyPr/>
                    <a:lstStyle/>
                    <a:p>
                      <a:pPr algn="ctr"/>
                      <a:r>
                        <a:rPr kumimoji="1" lang="ja-JP" altLang="en-US" sz="1600" dirty="0">
                          <a:latin typeface="Meiryo UI" panose="020B0604030504040204" pitchFamily="50" charset="-128"/>
                          <a:ea typeface="Meiryo UI" panose="020B0604030504040204" pitchFamily="50" charset="-128"/>
                        </a:rPr>
                        <a:t>カテゴリ（目的）</a:t>
                      </a:r>
                    </a:p>
                  </a:txBody>
                  <a:tcPr>
                    <a:solidFill>
                      <a:srgbClr val="FFFF99"/>
                    </a:solidFill>
                  </a:tcPr>
                </a:tc>
                <a:tc>
                  <a:txBody>
                    <a:bodyPr/>
                    <a:lstStyle/>
                    <a:p>
                      <a:pPr algn="ctr"/>
                      <a:r>
                        <a:rPr kumimoji="1" lang="ja-JP" altLang="en-US" sz="1600" dirty="0">
                          <a:latin typeface="Meiryo UI" panose="020B0604030504040204" pitchFamily="50" charset="-128"/>
                          <a:ea typeface="Meiryo UI" panose="020B0604030504040204" pitchFamily="50" charset="-128"/>
                        </a:rPr>
                        <a:t>取組事項</a:t>
                      </a:r>
                    </a:p>
                  </a:txBody>
                  <a:tcPr>
                    <a:solidFill>
                      <a:srgbClr val="FFFF99"/>
                    </a:solidFill>
                  </a:tcPr>
                </a:tc>
                <a:extLst>
                  <a:ext uri="{0D108BD9-81ED-4DB2-BD59-A6C34878D82A}">
                    <a16:rowId xmlns:a16="http://schemas.microsoft.com/office/drawing/2014/main" val="3410255435"/>
                  </a:ext>
                </a:extLst>
              </a:tr>
              <a:tr h="828077">
                <a:tc>
                  <a:txBody>
                    <a:bodyPr/>
                    <a:lstStyle/>
                    <a:p>
                      <a:pPr algn="l"/>
                      <a:r>
                        <a:rPr kumimoji="1" lang="ja-JP" altLang="en-US" sz="1600" dirty="0">
                          <a:latin typeface="Meiryo UI" panose="020B0604030504040204" pitchFamily="50" charset="-128"/>
                          <a:ea typeface="Meiryo UI" panose="020B0604030504040204" pitchFamily="50" charset="-128"/>
                        </a:rPr>
                        <a:t>地域資源の有効活用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50" charset="-128"/>
                          <a:ea typeface="Meiryo UI" panose="020B0604030504040204" pitchFamily="50" charset="-128"/>
                        </a:rPr>
                        <a:t>・行政保有情報のデータ活用の推進</a:t>
                      </a:r>
                      <a:endParaRPr lang="en-US" altLang="ja-JP"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（オープンデータやその他の多様なデータの活用を市民と共に実現 ）</a:t>
                      </a:r>
                      <a:endParaRPr lang="ja-JP" altLang="en-US"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50" charset="-128"/>
                          <a:ea typeface="Meiryo UI" panose="020B0604030504040204" pitchFamily="50" charset="-128"/>
                        </a:rPr>
                        <a:t>・ベースレジストリ</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等の考え方を取り入れたデータ項目の整備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50" charset="-128"/>
                          <a:ea typeface="Meiryo UI" panose="020B0604030504040204" pitchFamily="50" charset="-128"/>
                        </a:rPr>
                        <a:t>・地域資源の有効活用を自発的に考えることができる情報提供</a:t>
                      </a:r>
                    </a:p>
                  </a:txBody>
                  <a:tcPr anchor="ctr"/>
                </a:tc>
                <a:extLst>
                  <a:ext uri="{0D108BD9-81ED-4DB2-BD59-A6C34878D82A}">
                    <a16:rowId xmlns:a16="http://schemas.microsoft.com/office/drawing/2014/main" val="2208667039"/>
                  </a:ext>
                </a:extLst>
              </a:tr>
              <a:tr h="500658">
                <a:tc>
                  <a:txBody>
                    <a:bodyPr/>
                    <a:lstStyle/>
                    <a:p>
                      <a:pPr algn="l"/>
                      <a:r>
                        <a:rPr kumimoji="1" lang="en-US" altLang="ja-JP" sz="1600" dirty="0">
                          <a:latin typeface="Meiryo UI" panose="020B0604030504040204" pitchFamily="50" charset="-128"/>
                          <a:ea typeface="Meiryo UI" panose="020B0604030504040204" pitchFamily="50" charset="-128"/>
                        </a:rPr>
                        <a:t>ICT</a:t>
                      </a:r>
                      <a:r>
                        <a:rPr kumimoji="1" lang="ja-JP" altLang="en-US" sz="1600" dirty="0">
                          <a:latin typeface="Meiryo UI" panose="020B0604030504040204" pitchFamily="50" charset="-128"/>
                          <a:ea typeface="Meiryo UI" panose="020B0604030504040204" pitchFamily="50" charset="-128"/>
                        </a:rPr>
                        <a:t>リテラシーの　向上</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600" dirty="0">
                          <a:solidFill>
                            <a:schemeClr val="tx1"/>
                          </a:solidFill>
                          <a:latin typeface="Meiryo UI" panose="020B0604030504040204" pitchFamily="50" charset="-128"/>
                          <a:ea typeface="Meiryo UI" panose="020B0604030504040204" pitchFamily="50" charset="-128"/>
                        </a:rPr>
                        <a:t>・市民等の</a:t>
                      </a:r>
                      <a:r>
                        <a:rPr lang="en-US" altLang="ja-JP" sz="1600" dirty="0">
                          <a:solidFill>
                            <a:schemeClr val="tx1"/>
                          </a:solidFill>
                          <a:latin typeface="Meiryo UI" panose="020B0604030504040204" pitchFamily="50" charset="-128"/>
                          <a:ea typeface="Meiryo UI" panose="020B0604030504040204" pitchFamily="50" charset="-128"/>
                        </a:rPr>
                        <a:t>ICT</a:t>
                      </a:r>
                      <a:r>
                        <a:rPr lang="ja-JP" altLang="en-US" sz="1600" dirty="0">
                          <a:solidFill>
                            <a:schemeClr val="tx1"/>
                          </a:solidFill>
                          <a:latin typeface="Meiryo UI" panose="020B0604030504040204" pitchFamily="50" charset="-128"/>
                          <a:ea typeface="Meiryo UI" panose="020B0604030504040204" pitchFamily="50" charset="-128"/>
                        </a:rPr>
                        <a:t>リテラシー向上に資する取組</a:t>
                      </a:r>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行政側もデータ活用能力等の継続的な向上が重要</a:t>
                      </a:r>
                      <a:endParaRPr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57417350"/>
                  </a:ext>
                </a:extLst>
              </a:tr>
              <a:tr h="500658">
                <a:tc>
                  <a:txBody>
                    <a:bodyPr/>
                    <a:lstStyle/>
                    <a:p>
                      <a:pPr algn="l"/>
                      <a:r>
                        <a:rPr kumimoji="1" lang="ja-JP" altLang="en-US" sz="1600" dirty="0">
                          <a:latin typeface="Meiryo UI" panose="020B0604030504040204" pitchFamily="50" charset="-128"/>
                          <a:ea typeface="Meiryo UI" panose="020B0604030504040204" pitchFamily="50" charset="-128"/>
                        </a:rPr>
                        <a:t>市民に時間を　　返す</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600" dirty="0">
                          <a:solidFill>
                            <a:schemeClr val="tx1"/>
                          </a:solidFill>
                          <a:latin typeface="Meiryo UI" panose="020B0604030504040204" pitchFamily="50" charset="-128"/>
                          <a:ea typeface="Meiryo UI" panose="020B0604030504040204" pitchFamily="50" charset="-128"/>
                        </a:rPr>
                        <a:t>・プッシュ型サービスの実現</a:t>
                      </a:r>
                    </a:p>
                    <a:p>
                      <a:r>
                        <a:rPr lang="ja-JP" altLang="en-US" sz="1600" dirty="0">
                          <a:solidFill>
                            <a:schemeClr val="tx1"/>
                          </a:solidFill>
                          <a:latin typeface="Meiryo UI" panose="020B0604030504040204" pitchFamily="50" charset="-128"/>
                          <a:ea typeface="Meiryo UI" panose="020B0604030504040204" pitchFamily="50" charset="-128"/>
                        </a:rPr>
                        <a:t>・対話型サービスの実現</a:t>
                      </a:r>
                      <a:r>
                        <a:rPr lang="ja-JP" altLang="en-US" sz="1400" dirty="0">
                          <a:solidFill>
                            <a:schemeClr val="tx1"/>
                          </a:solidFill>
                          <a:latin typeface="Meiryo UI" panose="020B0604030504040204" pitchFamily="50" charset="-128"/>
                          <a:ea typeface="Meiryo UI" panose="020B0604030504040204" pitchFamily="50" charset="-128"/>
                        </a:rPr>
                        <a:t> （申請形式ではなく質問形式によりサービスを受けられる仕組み等）</a:t>
                      </a:r>
                      <a:endParaRPr lang="ja-JP" altLang="en-US"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43247492"/>
                  </a:ext>
                </a:extLst>
              </a:tr>
            </a:tbl>
          </a:graphicData>
        </a:graphic>
      </p:graphicFrame>
      <p:sp>
        <p:nvSpPr>
          <p:cNvPr id="17" name="正方形/長方形 16">
            <a:extLst>
              <a:ext uri="{FF2B5EF4-FFF2-40B4-BE49-F238E27FC236}">
                <a16:creationId xmlns:a16="http://schemas.microsoft.com/office/drawing/2014/main" id="{117C746D-59A5-4F30-8C7A-80E5CC6AB14C}"/>
              </a:ext>
            </a:extLst>
          </p:cNvPr>
          <p:cNvSpPr/>
          <p:nvPr/>
        </p:nvSpPr>
        <p:spPr>
          <a:xfrm>
            <a:off x="113474" y="704997"/>
            <a:ext cx="8917051" cy="1786508"/>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en-US" altLang="ja-JP" b="1" spc="-120" dirty="0">
                <a:latin typeface="Meiryo UI" panose="020B0604030504040204" pitchFamily="50" charset="-128"/>
                <a:ea typeface="Meiryo UI" panose="020B0604030504040204" pitchFamily="50" charset="-128"/>
              </a:rPr>
              <a:t>【</a:t>
            </a:r>
            <a:r>
              <a:rPr kumimoji="1" lang="ja-JP" altLang="en-US" b="1" spc="-120" dirty="0">
                <a:latin typeface="Meiryo UI" panose="020B0604030504040204" pitchFamily="50" charset="-128"/>
                <a:ea typeface="Meiryo UI" panose="020B0604030504040204" pitchFamily="50" charset="-128"/>
              </a:rPr>
              <a:t>基本方針</a:t>
            </a:r>
            <a:r>
              <a:rPr lang="ja-JP" altLang="en-US" b="1" spc="-120" dirty="0">
                <a:latin typeface="Meiryo UI" panose="020B0604030504040204" pitchFamily="50" charset="-128"/>
                <a:ea typeface="Meiryo UI" panose="020B0604030504040204" pitchFamily="50" charset="-128"/>
              </a:rPr>
              <a:t>２　</a:t>
            </a:r>
            <a:r>
              <a:rPr lang="ja-JP" altLang="en-US" b="1" spc="-120" dirty="0">
                <a:solidFill>
                  <a:schemeClr val="tx1"/>
                </a:solidFill>
                <a:latin typeface="Meiryo UI" panose="020B0604030504040204" pitchFamily="50" charset="-128"/>
                <a:ea typeface="Meiryo UI" panose="020B0604030504040204" pitchFamily="50" charset="-128"/>
              </a:rPr>
              <a:t>様々な社会資源を積極的に活用して市民がよりよい行動や判断ができる環境を整備</a:t>
            </a:r>
            <a:r>
              <a:rPr lang="en-US" altLang="ja-JP" b="1" spc="-120" dirty="0">
                <a:latin typeface="Meiryo UI" panose="020B0604030504040204" pitchFamily="50" charset="-128"/>
                <a:ea typeface="Meiryo UI" panose="020B0604030504040204" pitchFamily="50" charset="-128"/>
              </a:rPr>
              <a:t>】</a:t>
            </a:r>
          </a:p>
          <a:p>
            <a:pPr marL="285750" indent="-285750">
              <a:spcBef>
                <a:spcPts val="600"/>
              </a:spcBef>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様々な社会資源を多様な主体が積極的に活用できれば、よりニーズにあった公共サービスの提供につながり、また、データの開放で市民が公共サービスに関する情報や生活等に必要な情報の把握ができれば、提供されている公共サービスについて納得でき、より良い行動や判断ができるようになる。</a:t>
            </a:r>
          </a:p>
          <a:p>
            <a:pPr marL="285750" indent="-285750">
              <a:spcBef>
                <a:spcPts val="600"/>
              </a:spcBef>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さらに、行政サービスだけでは行き届かなかった課題についても、市民の創意工夫で問題解決を図ることが期待できることから、行政は、こうした環境の整備を図ることが求められる。</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26ADA3B-ADAB-427C-8C5E-781581800C60}"/>
              </a:ext>
            </a:extLst>
          </p:cNvPr>
          <p:cNvSpPr/>
          <p:nvPr/>
        </p:nvSpPr>
        <p:spPr>
          <a:xfrm>
            <a:off x="174412" y="3414377"/>
            <a:ext cx="8399363" cy="446671"/>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600" b="1" u="sng" dirty="0">
                <a:solidFill>
                  <a:schemeClr val="tx1"/>
                </a:solidFill>
                <a:latin typeface="Meiryo UI" panose="020B0604030504040204" pitchFamily="50" charset="-128"/>
                <a:ea typeface="Meiryo UI" panose="020B0604030504040204" pitchFamily="50" charset="-128"/>
              </a:rPr>
              <a:t>■具体的な取組</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A1F303D-17BD-4B07-9479-B8A704D7622A}"/>
              </a:ext>
            </a:extLst>
          </p:cNvPr>
          <p:cNvSpPr>
            <a:spLocks noGrp="1"/>
          </p:cNvSpPr>
          <p:nvPr>
            <p:ph type="sldNum" sz="quarter" idx="12"/>
          </p:nvPr>
        </p:nvSpPr>
        <p:spPr>
          <a:xfrm>
            <a:off x="6553200" y="6499896"/>
            <a:ext cx="2133600" cy="365125"/>
          </a:xfrm>
        </p:spPr>
        <p:txBody>
          <a:bodyPr/>
          <a:lstStyle/>
          <a:p>
            <a:fld id="{ABBF78F6-40F7-42CC-B691-F10E30E15BA0}" type="slidenum">
              <a:rPr kumimoji="1" lang="ja-JP" altLang="en-US" smtClean="0"/>
              <a:pPr/>
              <a:t>3</a:t>
            </a:fld>
            <a:endParaRPr kumimoji="1" lang="ja-JP" altLang="en-US"/>
          </a:p>
        </p:txBody>
      </p:sp>
      <p:sp>
        <p:nvSpPr>
          <p:cNvPr id="12" name="正方形/長方形 11">
            <a:extLst>
              <a:ext uri="{FF2B5EF4-FFF2-40B4-BE49-F238E27FC236}">
                <a16:creationId xmlns:a16="http://schemas.microsoft.com/office/drawing/2014/main" id="{7A1A0CAE-82E2-4E89-9653-7E90F03C8025}"/>
              </a:ext>
            </a:extLst>
          </p:cNvPr>
          <p:cNvSpPr/>
          <p:nvPr/>
        </p:nvSpPr>
        <p:spPr>
          <a:xfrm>
            <a:off x="430807" y="6309630"/>
            <a:ext cx="8399363" cy="539750"/>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pPr marL="179388" indent="-179388"/>
            <a:r>
              <a:rPr lang="en-US" altLang="ja-JP" sz="1600" dirty="0">
                <a:solidFill>
                  <a:schemeClr val="tx1"/>
                </a:solidFill>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ベースレジストリとは、公的機関等で公開され、様々な場面で参照される、人、法人、土地、資格等の社会の基本データであり、正確性や最新性や確保された社会の基幹となるデータベース</a:t>
            </a:r>
            <a:r>
              <a:rPr lang="ja-JP" altLang="en-US" sz="1400" dirty="0">
                <a:latin typeface="Meiryo UI" panose="020B0604030504040204" pitchFamily="50" charset="-128"/>
                <a:ea typeface="Meiryo UI" panose="020B0604030504040204" pitchFamily="50" charset="-128"/>
              </a:rPr>
              <a:t>をいう</a:t>
            </a:r>
            <a:r>
              <a:rPr lang="ja-JP" altLang="ja-JP" sz="14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484EFE3B-FB3D-4C3E-9856-0C6669F16468}"/>
              </a:ext>
            </a:extLst>
          </p:cNvPr>
          <p:cNvSpPr txBox="1">
            <a:spLocks/>
          </p:cNvSpPr>
          <p:nvPr/>
        </p:nvSpPr>
        <p:spPr>
          <a:xfrm>
            <a:off x="6879318" y="651528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BBF78F6-40F7-42CC-B691-F10E30E15BA0}" type="slidenum">
              <a:rPr lang="ja-JP" altLang="en-US" sz="2000" smtClean="0"/>
              <a:pPr/>
              <a:t>3</a:t>
            </a:fld>
            <a:endParaRPr lang="ja-JP" altLang="en-US" sz="2000" dirty="0"/>
          </a:p>
        </p:txBody>
      </p:sp>
      <p:sp>
        <p:nvSpPr>
          <p:cNvPr id="16" name="四角形: 角を丸くする 15">
            <a:extLst>
              <a:ext uri="{FF2B5EF4-FFF2-40B4-BE49-F238E27FC236}">
                <a16:creationId xmlns:a16="http://schemas.microsoft.com/office/drawing/2014/main" id="{54664BC8-B4DB-43E0-B63C-24B3F00B810D}"/>
              </a:ext>
            </a:extLst>
          </p:cNvPr>
          <p:cNvSpPr/>
          <p:nvPr/>
        </p:nvSpPr>
        <p:spPr>
          <a:xfrm>
            <a:off x="203637" y="2623152"/>
            <a:ext cx="8678198" cy="805848"/>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【キーワード】</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　・誰もが社会資源（情報、施設、制度、仕組み等）を容易に駆使できる</a:t>
            </a:r>
          </a:p>
          <a:p>
            <a:pPr>
              <a:spcAft>
                <a:spcPts val="0"/>
              </a:spcAft>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　・市民の柔軟な発想が実現する社会資源のシェア　　　　　・市民の納得感を得るためのデータの開放</a:t>
            </a:r>
          </a:p>
        </p:txBody>
      </p:sp>
    </p:spTree>
    <p:extLst>
      <p:ext uri="{BB962C8B-B14F-4D97-AF65-F5344CB8AC3E}">
        <p14:creationId xmlns:p14="http://schemas.microsoft.com/office/powerpoint/2010/main" val="383229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参考</a:t>
            </a:r>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提言内容詳細③</a:t>
            </a:r>
            <a:endParaRPr lang="en-US" altLang="ja-JP"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aphicFrame>
        <p:nvGraphicFramePr>
          <p:cNvPr id="6" name="表 5">
            <a:extLst>
              <a:ext uri="{FF2B5EF4-FFF2-40B4-BE49-F238E27FC236}">
                <a16:creationId xmlns:a16="http://schemas.microsoft.com/office/drawing/2014/main" id="{B1EDFD21-547A-4A0D-9FD3-3D6050BE5000}"/>
              </a:ext>
            </a:extLst>
          </p:cNvPr>
          <p:cNvGraphicFramePr>
            <a:graphicFrameLocks noGrp="1"/>
          </p:cNvGraphicFramePr>
          <p:nvPr>
            <p:extLst>
              <p:ext uri="{D42A27DB-BD31-4B8C-83A1-F6EECF244321}">
                <p14:modId xmlns:p14="http://schemas.microsoft.com/office/powerpoint/2010/main" val="2250899289"/>
              </p:ext>
            </p:extLst>
          </p:nvPr>
        </p:nvGraphicFramePr>
        <p:xfrm>
          <a:off x="294305" y="2992706"/>
          <a:ext cx="8577694" cy="3779520"/>
        </p:xfrm>
        <a:graphic>
          <a:graphicData uri="http://schemas.openxmlformats.org/drawingml/2006/table">
            <a:tbl>
              <a:tblPr firstRow="1" bandRow="1">
                <a:tableStyleId>{5940675A-B579-460E-94D1-54222C63F5DA}</a:tableStyleId>
              </a:tblPr>
              <a:tblGrid>
                <a:gridCol w="2278684">
                  <a:extLst>
                    <a:ext uri="{9D8B030D-6E8A-4147-A177-3AD203B41FA5}">
                      <a16:colId xmlns:a16="http://schemas.microsoft.com/office/drawing/2014/main" val="1757502297"/>
                    </a:ext>
                  </a:extLst>
                </a:gridCol>
                <a:gridCol w="6299010">
                  <a:extLst>
                    <a:ext uri="{9D8B030D-6E8A-4147-A177-3AD203B41FA5}">
                      <a16:colId xmlns:a16="http://schemas.microsoft.com/office/drawing/2014/main" val="2255999041"/>
                    </a:ext>
                  </a:extLst>
                </a:gridCol>
              </a:tblGrid>
              <a:tr h="327562">
                <a:tc>
                  <a:txBody>
                    <a:bodyPr/>
                    <a:lstStyle/>
                    <a:p>
                      <a:pPr algn="ctr"/>
                      <a:r>
                        <a:rPr kumimoji="1" lang="ja-JP" altLang="en-US" sz="1800" dirty="0">
                          <a:latin typeface="Meiryo UI" panose="020B0604030504040204" pitchFamily="50" charset="-128"/>
                          <a:ea typeface="Meiryo UI" panose="020B0604030504040204" pitchFamily="50" charset="-128"/>
                        </a:rPr>
                        <a:t>カテゴリ（目的）</a:t>
                      </a:r>
                      <a:endParaRPr kumimoji="1" lang="en-US" altLang="ja-JP" sz="1800" dirty="0">
                        <a:latin typeface="Meiryo UI" panose="020B0604030504040204" pitchFamily="50" charset="-128"/>
                        <a:ea typeface="Meiryo UI" panose="020B0604030504040204" pitchFamily="50" charset="-128"/>
                      </a:endParaRPr>
                    </a:p>
                  </a:txBody>
                  <a:tcPr>
                    <a:solidFill>
                      <a:srgbClr val="FFFF99"/>
                    </a:solidFill>
                  </a:tcPr>
                </a:tc>
                <a:tc>
                  <a:txBody>
                    <a:bodyPr/>
                    <a:lstStyle/>
                    <a:p>
                      <a:pPr algn="ctr"/>
                      <a:r>
                        <a:rPr kumimoji="1" lang="ja-JP" altLang="en-US" sz="1800" dirty="0">
                          <a:latin typeface="Meiryo UI" panose="020B0604030504040204" pitchFamily="50" charset="-128"/>
                          <a:ea typeface="Meiryo UI" panose="020B0604030504040204" pitchFamily="50" charset="-128"/>
                        </a:rPr>
                        <a:t>取組事項</a:t>
                      </a:r>
                    </a:p>
                  </a:txBody>
                  <a:tcPr anchor="ctr">
                    <a:solidFill>
                      <a:srgbClr val="FFFF99"/>
                    </a:solidFill>
                  </a:tcPr>
                </a:tc>
                <a:extLst>
                  <a:ext uri="{0D108BD9-81ED-4DB2-BD59-A6C34878D82A}">
                    <a16:rowId xmlns:a16="http://schemas.microsoft.com/office/drawing/2014/main" val="3410255435"/>
                  </a:ext>
                </a:extLst>
              </a:tr>
              <a:tr h="1091874">
                <a:tc>
                  <a:txBody>
                    <a:bodyPr/>
                    <a:lstStyle/>
                    <a:p>
                      <a:pPr>
                        <a:spcAft>
                          <a:spcPts val="0"/>
                        </a:spcAft>
                      </a:pPr>
                      <a:r>
                        <a:rPr lang="ja-JP" sz="1600" dirty="0">
                          <a:effectLst/>
                          <a:latin typeface="Meiryo UI" panose="020B0604030504040204" pitchFamily="50" charset="-128"/>
                          <a:ea typeface="Meiryo UI" panose="020B0604030504040204" pitchFamily="50" charset="-128"/>
                        </a:rPr>
                        <a:t>職員が働きやすい</a:t>
                      </a:r>
                      <a:endParaRPr lang="en-US" altLang="ja-JP" sz="1600" dirty="0">
                        <a:effectLst/>
                        <a:latin typeface="Meiryo UI" panose="020B0604030504040204" pitchFamily="50" charset="-128"/>
                        <a:ea typeface="Meiryo UI" panose="020B0604030504040204" pitchFamily="50" charset="-128"/>
                      </a:endParaRPr>
                    </a:p>
                    <a:p>
                      <a:pPr>
                        <a:spcAft>
                          <a:spcPts val="0"/>
                        </a:spcAft>
                      </a:pPr>
                      <a:r>
                        <a:rPr lang="ja-JP" sz="1600" dirty="0">
                          <a:effectLst/>
                          <a:latin typeface="Meiryo UI" panose="020B0604030504040204" pitchFamily="50" charset="-128"/>
                          <a:ea typeface="Meiryo UI" panose="020B0604030504040204" pitchFamily="50" charset="-128"/>
                        </a:rPr>
                        <a:t>環境の整備</a:t>
                      </a:r>
                      <a:r>
                        <a:rPr lang="en-US" sz="1600" dirty="0">
                          <a:effectLst/>
                          <a:latin typeface="Meiryo UI" panose="020B0604030504040204" pitchFamily="50" charset="-128"/>
                          <a:ea typeface="Meiryo UI" panose="020B0604030504040204" pitchFamily="50" charset="-128"/>
                        </a:rPr>
                        <a:t> </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marL="135255" indent="-135255">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・テレワーク環境の整備等、場所を選ばない働き方の実現</a:t>
                      </a:r>
                      <a:endParaRPr lang="ja-JP" sz="1600" dirty="0">
                        <a:solidFill>
                          <a:schemeClr val="tx1"/>
                        </a:solidFill>
                        <a:effectLst/>
                        <a:latin typeface="Meiryo UI" panose="020B0604030504040204" pitchFamily="50" charset="-128"/>
                        <a:ea typeface="Meiryo UI" panose="020B0604030504040204" pitchFamily="50" charset="-128"/>
                      </a:endParaRPr>
                    </a:p>
                    <a:p>
                      <a:pPr marL="135255" indent="-135255">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・在宅勤務制度や評価の仕組みなど、制度面で新しい働き方を支援</a:t>
                      </a:r>
                      <a:endParaRPr lang="ja-JP" sz="16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・庁内横断型の横串の仕組みの強化</a:t>
                      </a:r>
                      <a:endParaRPr lang="ja-JP" sz="1600" dirty="0">
                        <a:solidFill>
                          <a:schemeClr val="tx1"/>
                        </a:solidFill>
                        <a:effectLst/>
                        <a:latin typeface="Meiryo UI" panose="020B0604030504040204" pitchFamily="50" charset="-128"/>
                        <a:ea typeface="Meiryo UI" panose="020B0604030504040204" pitchFamily="50" charset="-128"/>
                      </a:endParaRPr>
                    </a:p>
                    <a:p>
                      <a:pPr marL="128270" indent="-128270">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a:t>
                      </a:r>
                      <a:r>
                        <a:rPr lang="en-US" sz="1600" kern="1200" dirty="0">
                          <a:solidFill>
                            <a:schemeClr val="tx1"/>
                          </a:solidFill>
                          <a:effectLst/>
                          <a:latin typeface="Meiryo UI" panose="020B0604030504040204" pitchFamily="50" charset="-128"/>
                          <a:ea typeface="Meiryo UI" panose="020B0604030504040204" pitchFamily="50" charset="-128"/>
                        </a:rPr>
                        <a:t>ICT</a:t>
                      </a:r>
                      <a:r>
                        <a:rPr lang="ja-JP" sz="1600" kern="1200" dirty="0">
                          <a:solidFill>
                            <a:schemeClr val="tx1"/>
                          </a:solidFill>
                          <a:effectLst/>
                          <a:latin typeface="Meiryo UI" panose="020B0604030504040204" pitchFamily="50" charset="-128"/>
                          <a:ea typeface="Meiryo UI" panose="020B0604030504040204" pitchFamily="50" charset="-128"/>
                        </a:rPr>
                        <a:t>活用による内部事務処理の自動化、作業負荷軽減、業務知識支援</a:t>
                      </a:r>
                      <a:endParaRPr lang="ja-JP" sz="16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・各現場の</a:t>
                      </a:r>
                      <a:r>
                        <a:rPr lang="en-US" sz="1600" dirty="0">
                          <a:solidFill>
                            <a:schemeClr val="tx1"/>
                          </a:solidFill>
                          <a:effectLst/>
                          <a:latin typeface="Meiryo UI" panose="020B0604030504040204" pitchFamily="50" charset="-128"/>
                          <a:ea typeface="Meiryo UI" panose="020B0604030504040204" pitchFamily="50" charset="-128"/>
                        </a:rPr>
                        <a:t>ICT</a:t>
                      </a:r>
                      <a:r>
                        <a:rPr lang="ja-JP" sz="1600" dirty="0">
                          <a:solidFill>
                            <a:schemeClr val="tx1"/>
                          </a:solidFill>
                          <a:effectLst/>
                          <a:latin typeface="Meiryo UI" panose="020B0604030504040204" pitchFamily="50" charset="-128"/>
                          <a:ea typeface="Meiryo UI" panose="020B0604030504040204" pitchFamily="50" charset="-128"/>
                        </a:rPr>
                        <a:t>活用を支援する体制・環境づくり</a:t>
                      </a:r>
                      <a:r>
                        <a:rPr lang="en-US" sz="1600" dirty="0">
                          <a:solidFill>
                            <a:schemeClr val="tx1"/>
                          </a:solidFill>
                          <a:effectLst/>
                          <a:latin typeface="Meiryo UI" panose="020B0604030504040204" pitchFamily="50" charset="-128"/>
                          <a:ea typeface="Meiryo UI" panose="020B0604030504040204" pitchFamily="50" charset="-128"/>
                        </a:rPr>
                        <a:t> </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2208667039"/>
                  </a:ext>
                </a:extLst>
              </a:tr>
              <a:tr h="655124">
                <a:tc>
                  <a:txBody>
                    <a:bodyPr/>
                    <a:lstStyle/>
                    <a:p>
                      <a:pPr>
                        <a:spcAft>
                          <a:spcPts val="0"/>
                        </a:spcAft>
                      </a:pPr>
                      <a:r>
                        <a:rPr lang="ja-JP" sz="1600" kern="1200" dirty="0">
                          <a:effectLst/>
                          <a:latin typeface="Meiryo UI" panose="020B0604030504040204" pitchFamily="50" charset="-128"/>
                          <a:ea typeface="Meiryo UI" panose="020B0604030504040204" pitchFamily="50" charset="-128"/>
                        </a:rPr>
                        <a:t>全ての職員が活躍</a:t>
                      </a:r>
                      <a:endParaRPr lang="en-US" altLang="ja-JP" sz="1600" kern="1200" dirty="0">
                        <a:effectLst/>
                        <a:latin typeface="Meiryo UI" panose="020B0604030504040204" pitchFamily="50" charset="-128"/>
                        <a:ea typeface="Meiryo UI" panose="020B0604030504040204" pitchFamily="50" charset="-128"/>
                      </a:endParaRPr>
                    </a:p>
                    <a:p>
                      <a:pPr>
                        <a:spcAft>
                          <a:spcPts val="0"/>
                        </a:spcAft>
                      </a:pPr>
                      <a:r>
                        <a:rPr lang="ja-JP" sz="1600" kern="1200" dirty="0">
                          <a:effectLst/>
                          <a:latin typeface="Meiryo UI" panose="020B0604030504040204" pitchFamily="50" charset="-128"/>
                          <a:ea typeface="Meiryo UI" panose="020B0604030504040204" pitchFamily="50" charset="-128"/>
                        </a:rPr>
                        <a:t>できる組織風土づ</a:t>
                      </a:r>
                      <a:r>
                        <a:rPr lang="ja-JP" altLang="en-US" sz="1600" kern="1200" dirty="0">
                          <a:effectLst/>
                          <a:latin typeface="Meiryo UI" panose="020B0604030504040204" pitchFamily="50" charset="-128"/>
                          <a:ea typeface="Meiryo UI" panose="020B0604030504040204" pitchFamily="50" charset="-128"/>
                        </a:rPr>
                        <a:t>くり</a:t>
                      </a:r>
                      <a:r>
                        <a:rPr lang="en-US" sz="1600" dirty="0">
                          <a:effectLst/>
                          <a:latin typeface="Meiryo UI" panose="020B0604030504040204" pitchFamily="50" charset="-128"/>
                          <a:ea typeface="Meiryo UI" panose="020B0604030504040204" pitchFamily="50" charset="-128"/>
                        </a:rPr>
                        <a:t> </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marL="120015" indent="-120015" eaLnBrk="0" fontAlgn="base" hangingPunct="0">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・前例に捉われずに柔軟に考えることの奨励（議論の場の設置等）</a:t>
                      </a:r>
                      <a:r>
                        <a:rPr lang="en-US" sz="1600" dirty="0">
                          <a:solidFill>
                            <a:schemeClr val="tx1"/>
                          </a:solidFill>
                          <a:effectLst/>
                          <a:latin typeface="Meiryo UI" panose="020B0604030504040204" pitchFamily="50" charset="-128"/>
                          <a:ea typeface="Meiryo UI" panose="020B0604030504040204" pitchFamily="50" charset="-128"/>
                        </a:rPr>
                        <a:t> </a:t>
                      </a:r>
                      <a:endParaRPr lang="ja-JP" sz="1600" dirty="0">
                        <a:solidFill>
                          <a:schemeClr val="tx1"/>
                        </a:solidFill>
                        <a:effectLst/>
                        <a:latin typeface="Meiryo UI" panose="020B0604030504040204" pitchFamily="50" charset="-128"/>
                        <a:ea typeface="Meiryo UI" panose="020B0604030504040204" pitchFamily="50" charset="-128"/>
                      </a:endParaRPr>
                    </a:p>
                    <a:p>
                      <a:pPr marL="120015" indent="-120015">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・地域で活躍する職員を制度面、組織面などで支える仕組み</a:t>
                      </a:r>
                      <a:endParaRPr lang="ja-JP" sz="16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・サービスデザイン等専門職の外部人材の登用</a:t>
                      </a:r>
                      <a:r>
                        <a:rPr lang="en-US" sz="1600" dirty="0">
                          <a:solidFill>
                            <a:schemeClr val="tx1"/>
                          </a:solidFill>
                          <a:effectLst/>
                          <a:latin typeface="Meiryo UI" panose="020B0604030504040204" pitchFamily="50" charset="-128"/>
                          <a:ea typeface="Meiryo UI" panose="020B0604030504040204" pitchFamily="50" charset="-128"/>
                        </a:rPr>
                        <a:t> </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1036971349"/>
                  </a:ext>
                </a:extLst>
              </a:tr>
              <a:tr h="1402852">
                <a:tc>
                  <a:txBody>
                    <a:bodyPr/>
                    <a:lstStyle/>
                    <a:p>
                      <a:pPr>
                        <a:spcAft>
                          <a:spcPts val="0"/>
                        </a:spcAft>
                      </a:pPr>
                      <a:r>
                        <a:rPr lang="ja-JP" sz="1600" kern="1200" dirty="0">
                          <a:effectLst/>
                          <a:latin typeface="Meiryo UI" panose="020B0604030504040204" pitchFamily="50" charset="-128"/>
                          <a:ea typeface="Meiryo UI" panose="020B0604030504040204" pitchFamily="50" charset="-128"/>
                        </a:rPr>
                        <a:t>職員の成長のための支援</a:t>
                      </a:r>
                      <a:r>
                        <a:rPr lang="en-US" sz="1600" dirty="0">
                          <a:effectLst/>
                          <a:latin typeface="Meiryo UI" panose="020B0604030504040204" pitchFamily="50" charset="-128"/>
                          <a:ea typeface="Meiryo UI" panose="020B0604030504040204" pitchFamily="50" charset="-128"/>
                        </a:rPr>
                        <a:t> </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marL="128270" indent="-128270">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・研修や先進団体への出向、</a:t>
                      </a:r>
                      <a:r>
                        <a:rPr lang="en-US" sz="1600" kern="1200" dirty="0">
                          <a:solidFill>
                            <a:schemeClr val="tx1"/>
                          </a:solidFill>
                          <a:effectLst/>
                          <a:latin typeface="Meiryo UI" panose="020B0604030504040204" pitchFamily="50" charset="-128"/>
                          <a:ea typeface="Meiryo UI" panose="020B0604030504040204" pitchFamily="50" charset="-128"/>
                        </a:rPr>
                        <a:t>NPO</a:t>
                      </a:r>
                      <a:r>
                        <a:rPr lang="ja-JP" sz="1600" kern="1200" dirty="0">
                          <a:solidFill>
                            <a:schemeClr val="tx1"/>
                          </a:solidFill>
                          <a:effectLst/>
                          <a:latin typeface="Meiryo UI" panose="020B0604030504040204" pitchFamily="50" charset="-128"/>
                          <a:ea typeface="Meiryo UI" panose="020B0604030504040204" pitchFamily="50" charset="-128"/>
                        </a:rPr>
                        <a:t>等への副業活動による職員育成</a:t>
                      </a:r>
                      <a:endParaRPr lang="ja-JP" sz="16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altLang="en-US" sz="1600" kern="1200" dirty="0">
                          <a:solidFill>
                            <a:schemeClr val="tx1"/>
                          </a:solidFill>
                          <a:effectLst/>
                          <a:latin typeface="Meiryo UI" panose="020B0604030504040204" pitchFamily="50" charset="-128"/>
                          <a:ea typeface="Meiryo UI" panose="020B0604030504040204" pitchFamily="50" charset="-128"/>
                        </a:rPr>
                        <a:t>・地域団体の活動や多様な主体の勉強会等への参加促進</a:t>
                      </a:r>
                      <a:endParaRPr lang="en-US" altLang="ja-JP" sz="1600" kern="12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・定型人材から創造型人材への意識変革</a:t>
                      </a:r>
                      <a:endParaRPr lang="ja-JP" sz="1600" dirty="0">
                        <a:solidFill>
                          <a:schemeClr val="tx1"/>
                        </a:solidFill>
                        <a:effectLst/>
                        <a:latin typeface="Meiryo UI" panose="020B0604030504040204" pitchFamily="50" charset="-128"/>
                        <a:ea typeface="Meiryo UI" panose="020B0604030504040204" pitchFamily="50" charset="-128"/>
                      </a:endParaRPr>
                    </a:p>
                    <a:p>
                      <a:pPr marL="120015" indent="-120015">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・組織の枠に捉われない発想で課題を検討できる職員の育成</a:t>
                      </a:r>
                      <a:endParaRPr lang="ja-JP" sz="1600" dirty="0">
                        <a:solidFill>
                          <a:schemeClr val="tx1"/>
                        </a:solidFill>
                        <a:effectLst/>
                        <a:latin typeface="Meiryo UI" panose="020B0604030504040204" pitchFamily="50" charset="-128"/>
                        <a:ea typeface="Meiryo UI" panose="020B0604030504040204" pitchFamily="50" charset="-128"/>
                      </a:endParaRPr>
                    </a:p>
                    <a:p>
                      <a:pPr marL="135255" indent="-135255">
                        <a:spcAft>
                          <a:spcPts val="0"/>
                        </a:spcAft>
                      </a:pPr>
                      <a:r>
                        <a:rPr lang="ja-JP" sz="1600" kern="1200" dirty="0">
                          <a:solidFill>
                            <a:schemeClr val="tx1"/>
                          </a:solidFill>
                          <a:effectLst/>
                          <a:latin typeface="Meiryo UI" panose="020B0604030504040204" pitchFamily="50" charset="-128"/>
                          <a:ea typeface="Meiryo UI" panose="020B0604030504040204" pitchFamily="50" charset="-128"/>
                        </a:rPr>
                        <a:t>・多様な主体と共に創り上げるためのソフト面の能力の向上</a:t>
                      </a:r>
                      <a:endParaRPr lang="ja-JP" sz="16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dirty="0">
                          <a:solidFill>
                            <a:schemeClr val="tx1"/>
                          </a:solidFill>
                          <a:effectLst/>
                          <a:latin typeface="Meiryo UI" panose="020B0604030504040204" pitchFamily="50" charset="-128"/>
                          <a:ea typeface="Meiryo UI" panose="020B0604030504040204" pitchFamily="50" charset="-128"/>
                        </a:rPr>
                        <a:t>・</a:t>
                      </a:r>
                      <a:r>
                        <a:rPr lang="en-US" sz="1600" dirty="0">
                          <a:solidFill>
                            <a:schemeClr val="tx1"/>
                          </a:solidFill>
                          <a:effectLst/>
                          <a:latin typeface="Meiryo UI" panose="020B0604030504040204" pitchFamily="50" charset="-128"/>
                          <a:ea typeface="Meiryo UI" panose="020B0604030504040204" pitchFamily="50" charset="-128"/>
                        </a:rPr>
                        <a:t>ICT</a:t>
                      </a:r>
                      <a:r>
                        <a:rPr lang="ja-JP" sz="1600" dirty="0">
                          <a:solidFill>
                            <a:schemeClr val="tx1"/>
                          </a:solidFill>
                          <a:effectLst/>
                          <a:latin typeface="Meiryo UI" panose="020B0604030504040204" pitchFamily="50" charset="-128"/>
                          <a:ea typeface="Meiryo UI" panose="020B0604030504040204" pitchFamily="50" charset="-128"/>
                        </a:rPr>
                        <a:t>等の専門職員を育成・評価できる体制づくり</a:t>
                      </a:r>
                      <a:endParaRPr lang="ja-JP" sz="16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4112713873"/>
                  </a:ext>
                </a:extLst>
              </a:tr>
            </a:tbl>
          </a:graphicData>
        </a:graphic>
      </p:graphicFrame>
      <p:sp>
        <p:nvSpPr>
          <p:cNvPr id="29" name="正方形/長方形 28">
            <a:extLst>
              <a:ext uri="{FF2B5EF4-FFF2-40B4-BE49-F238E27FC236}">
                <a16:creationId xmlns:a16="http://schemas.microsoft.com/office/drawing/2014/main" id="{4CF8419B-E33D-42B3-AAC2-1C68D8C4176D}"/>
              </a:ext>
            </a:extLst>
          </p:cNvPr>
          <p:cNvSpPr/>
          <p:nvPr/>
        </p:nvSpPr>
        <p:spPr>
          <a:xfrm>
            <a:off x="277092" y="633318"/>
            <a:ext cx="8471369" cy="1045421"/>
          </a:xfrm>
          <a:prstGeom prst="rect">
            <a:avLst/>
          </a:prstGeom>
        </p:spPr>
        <p:style>
          <a:lnRef idx="2">
            <a:schemeClr val="accent6"/>
          </a:lnRef>
          <a:fillRef idx="1">
            <a:schemeClr val="lt1"/>
          </a:fillRef>
          <a:effectRef idx="0">
            <a:schemeClr val="accent6"/>
          </a:effectRef>
          <a:fontRef idx="minor">
            <a:schemeClr val="dk1"/>
          </a:fontRef>
        </p:style>
        <p:txBody>
          <a:bodyPr rtlCol="0" anchor="ctr" anchorCtr="0"/>
          <a:lstStyle/>
          <a:p>
            <a:pPr lvl="0"/>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基本方針３　</a:t>
            </a:r>
            <a:r>
              <a:rPr lang="ja-JP" altLang="en-US" b="1" dirty="0">
                <a:solidFill>
                  <a:schemeClr val="tx1"/>
                </a:solidFill>
                <a:latin typeface="Meiryo UI" panose="020B0604030504040204" pitchFamily="50" charset="-128"/>
                <a:ea typeface="Meiryo UI" panose="020B0604030504040204" pitchFamily="50" charset="-128"/>
              </a:rPr>
              <a:t>組織の枠を超えた発想で場と関係づくりができる職員の育成</a:t>
            </a:r>
            <a:r>
              <a:rPr lang="en-US" altLang="ja-JP" b="1" dirty="0">
                <a:latin typeface="Meiryo UI" panose="020B0604030504040204" pitchFamily="50" charset="-128"/>
                <a:ea typeface="Meiryo UI" panose="020B0604030504040204" pitchFamily="50" charset="-128"/>
              </a:rPr>
              <a:t>】</a:t>
            </a:r>
          </a:p>
          <a:p>
            <a:pPr marL="285750" lvl="0" indent="-285750">
              <a:spcBef>
                <a:spcPts val="600"/>
              </a:spcBef>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基本方針１・２を実現し、継続していくため、職員には組織の枠や前例に捉われない発想で、地域や市民に寄り添い、共に考え共に創る場や関係づくりができる能力の育成が求められる。</a:t>
            </a:r>
            <a:endParaRPr kumimoji="1" lang="ja-JP" altLang="en-US" sz="16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3B5A91B-FFB7-477F-A953-D2AB3C000DE4}"/>
              </a:ext>
            </a:extLst>
          </p:cNvPr>
          <p:cNvSpPr/>
          <p:nvPr/>
        </p:nvSpPr>
        <p:spPr>
          <a:xfrm>
            <a:off x="259281" y="2617077"/>
            <a:ext cx="8399363" cy="315661"/>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600" b="1" u="sng" dirty="0">
                <a:solidFill>
                  <a:schemeClr val="tx1"/>
                </a:solidFill>
                <a:latin typeface="Meiryo UI" panose="020B0604030504040204" pitchFamily="50" charset="-128"/>
                <a:ea typeface="Meiryo UI" panose="020B0604030504040204" pitchFamily="50" charset="-128"/>
              </a:rPr>
              <a:t>■具体的な取組</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440EAC34-AB6F-4B87-9C55-EA7ED367304A}"/>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4</a:t>
            </a:fld>
            <a:endParaRPr kumimoji="1" lang="ja-JP" altLang="en-US" sz="2000" dirty="0"/>
          </a:p>
        </p:txBody>
      </p:sp>
      <p:sp>
        <p:nvSpPr>
          <p:cNvPr id="13" name="四角形: 角を丸くする 12">
            <a:extLst>
              <a:ext uri="{FF2B5EF4-FFF2-40B4-BE49-F238E27FC236}">
                <a16:creationId xmlns:a16="http://schemas.microsoft.com/office/drawing/2014/main" id="{B3A47E35-78A2-424D-B9AC-6D237A58E827}"/>
              </a:ext>
            </a:extLst>
          </p:cNvPr>
          <p:cNvSpPr/>
          <p:nvPr/>
        </p:nvSpPr>
        <p:spPr>
          <a:xfrm>
            <a:off x="277092" y="1808352"/>
            <a:ext cx="8471369" cy="729103"/>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【キーワード】</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　・提供者目線から市民側に立った発想へ（サービスデザイン思考の推進）</a:t>
            </a:r>
          </a:p>
          <a:p>
            <a:pPr>
              <a:spcAft>
                <a:spcPts val="0"/>
              </a:spcAft>
            </a:pPr>
            <a:r>
              <a:rPr lang="ja-JP" altLang="en-US" sz="1600" b="1" dirty="0">
                <a:latin typeface="Meiryo UI" panose="020B0604030504040204" pitchFamily="50" charset="-128"/>
                <a:ea typeface="Meiryo UI" panose="020B0604030504040204" pitchFamily="50" charset="-128"/>
                <a:cs typeface="ＭＳ Ｐゴシック" panose="020B0600070205080204" pitchFamily="50" charset="-128"/>
              </a:rPr>
              <a:t>　・共に創るために現場に飛び出す</a:t>
            </a:r>
          </a:p>
        </p:txBody>
      </p:sp>
    </p:spTree>
    <p:extLst>
      <p:ext uri="{BB962C8B-B14F-4D97-AF65-F5344CB8AC3E}">
        <p14:creationId xmlns:p14="http://schemas.microsoft.com/office/powerpoint/2010/main" val="35078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50" y="-265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参考</a:t>
            </a:r>
            <a:r>
              <a:rPr lang="en-US" altLang="ja-JP" sz="2800" i="1" dirty="0">
                <a:latin typeface="Meiryo UI" panose="020B0604030504040204" pitchFamily="50" charset="-128"/>
                <a:ea typeface="Meiryo UI" panose="020B0604030504040204" pitchFamily="50" charset="-128"/>
              </a:rPr>
              <a:t>】</a:t>
            </a:r>
            <a:r>
              <a:rPr lang="ja-JP" altLang="en-US" sz="2800" i="1" dirty="0">
                <a:latin typeface="Meiryo UI" panose="020B0604030504040204" pitchFamily="50" charset="-128"/>
                <a:ea typeface="Meiryo UI" panose="020B0604030504040204" pitchFamily="50" charset="-128"/>
              </a:rPr>
              <a:t>行政改革推進委員会委員について</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aphicFrame>
        <p:nvGraphicFramePr>
          <p:cNvPr id="3" name="表 2">
            <a:extLst>
              <a:ext uri="{FF2B5EF4-FFF2-40B4-BE49-F238E27FC236}">
                <a16:creationId xmlns:a16="http://schemas.microsoft.com/office/drawing/2014/main" id="{E12F250D-554A-4D39-9DE5-CAE084E1CD62}"/>
              </a:ext>
            </a:extLst>
          </p:cNvPr>
          <p:cNvGraphicFramePr>
            <a:graphicFrameLocks noGrp="1"/>
          </p:cNvGraphicFramePr>
          <p:nvPr>
            <p:extLst>
              <p:ext uri="{D42A27DB-BD31-4B8C-83A1-F6EECF244321}">
                <p14:modId xmlns:p14="http://schemas.microsoft.com/office/powerpoint/2010/main" val="2834652856"/>
              </p:ext>
            </p:extLst>
          </p:nvPr>
        </p:nvGraphicFramePr>
        <p:xfrm>
          <a:off x="287524" y="1160749"/>
          <a:ext cx="8241296" cy="5001363"/>
        </p:xfrm>
        <a:graphic>
          <a:graphicData uri="http://schemas.openxmlformats.org/drawingml/2006/table">
            <a:tbl>
              <a:tblPr firstRow="1" firstCol="1" bandRow="1">
                <a:tableStyleId>{5940675A-B579-460E-94D1-54222C63F5DA}</a:tableStyleId>
              </a:tblPr>
              <a:tblGrid>
                <a:gridCol w="468052">
                  <a:extLst>
                    <a:ext uri="{9D8B030D-6E8A-4147-A177-3AD203B41FA5}">
                      <a16:colId xmlns:a16="http://schemas.microsoft.com/office/drawing/2014/main" val="3278774252"/>
                    </a:ext>
                  </a:extLst>
                </a:gridCol>
                <a:gridCol w="1220147">
                  <a:extLst>
                    <a:ext uri="{9D8B030D-6E8A-4147-A177-3AD203B41FA5}">
                      <a16:colId xmlns:a16="http://schemas.microsoft.com/office/drawing/2014/main" val="1516817090"/>
                    </a:ext>
                  </a:extLst>
                </a:gridCol>
                <a:gridCol w="2621240">
                  <a:extLst>
                    <a:ext uri="{9D8B030D-6E8A-4147-A177-3AD203B41FA5}">
                      <a16:colId xmlns:a16="http://schemas.microsoft.com/office/drawing/2014/main" val="2500823018"/>
                    </a:ext>
                  </a:extLst>
                </a:gridCol>
                <a:gridCol w="3931857">
                  <a:extLst>
                    <a:ext uri="{9D8B030D-6E8A-4147-A177-3AD203B41FA5}">
                      <a16:colId xmlns:a16="http://schemas.microsoft.com/office/drawing/2014/main" val="4019823339"/>
                    </a:ext>
                  </a:extLst>
                </a:gridCol>
              </a:tblGrid>
              <a:tr h="360039">
                <a:tc>
                  <a:txBody>
                    <a:bodyPr/>
                    <a:lstStyle/>
                    <a:p>
                      <a:endParaRPr lang="ja-JP" sz="1400" kern="100" dirty="0">
                        <a:effectLst/>
                        <a:latin typeface="Meiryo UI" panose="020B0604030504040204" pitchFamily="50" charset="-128"/>
                        <a:ea typeface="Meiryo UI" panose="020B0604030504040204" pitchFamily="50" charset="-128"/>
                      </a:endParaRP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氏　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rPr>
                        <a:t>役職名等</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rPr>
                        <a:t>経歴</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59678764"/>
                  </a:ext>
                </a:extLst>
              </a:tr>
              <a:tr h="699200">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会長</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rPr>
                        <a:t>はが　　ひろえ</a:t>
                      </a:r>
                      <a:endParaRPr kumimoji="1" lang="en-US" altLang="ja-JP"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endParaRPr>
                    </a:p>
                    <a:p>
                      <a:pPr algn="just">
                        <a:spcAft>
                          <a:spcPts val="0"/>
                        </a:spcAft>
                      </a:pPr>
                      <a:r>
                        <a:rPr lang="en-US" sz="1400" kern="100" dirty="0">
                          <a:effectLst/>
                          <a:latin typeface="Meiryo UI" panose="020B0604030504040204" pitchFamily="50" charset="-128"/>
                          <a:ea typeface="Meiryo UI" panose="020B0604030504040204" pitchFamily="50" charset="-128"/>
                        </a:rPr>
                        <a:t>芳賀　宏江</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（元）横浜市西区長</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rPr>
                        <a:t>・横浜市監査委員事務局長</a:t>
                      </a:r>
                    </a:p>
                    <a:p>
                      <a:pPr algn="just">
                        <a:spcAft>
                          <a:spcPts val="0"/>
                        </a:spcAft>
                      </a:pPr>
                      <a:r>
                        <a:rPr lang="ja-JP" altLang="en-US" sz="1200" kern="100" dirty="0">
                          <a:effectLst/>
                          <a:latin typeface="Meiryo UI" panose="020B0604030504040204" pitchFamily="50" charset="-128"/>
                          <a:ea typeface="Meiryo UI" panose="020B0604030504040204" pitchFamily="50" charset="-128"/>
                        </a:rPr>
                        <a:t>・横浜市総務局人事部長</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74032271"/>
                  </a:ext>
                </a:extLst>
              </a:tr>
              <a:tr h="699200">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副会長</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spcAft>
                          <a:spcPts val="0"/>
                        </a:spcAft>
                      </a:pPr>
                      <a:r>
                        <a:rPr lang="ja-JP" altLang="en-US" sz="1100" kern="100" dirty="0">
                          <a:effectLst/>
                          <a:latin typeface="Meiryo UI" panose="020B0604030504040204" pitchFamily="50" charset="-128"/>
                          <a:ea typeface="Meiryo UI" panose="020B0604030504040204" pitchFamily="50" charset="-128"/>
                        </a:rPr>
                        <a:t>かわしま　ひろい</a:t>
                      </a:r>
                      <a:r>
                        <a:rPr lang="ja-JP" altLang="en-US" sz="1100" kern="100" dirty="0" err="1">
                          <a:effectLst/>
                          <a:latin typeface="Meiryo UI" panose="020B0604030504040204" pitchFamily="50" charset="-128"/>
                          <a:ea typeface="Meiryo UI" panose="020B0604030504040204" pitchFamily="50" charset="-128"/>
                        </a:rPr>
                        <a:t>ち</a:t>
                      </a:r>
                      <a:endParaRPr lang="en-US" sz="1100" kern="100" dirty="0">
                        <a:effectLst/>
                        <a:latin typeface="Meiryo UI" panose="020B0604030504040204" pitchFamily="50" charset="-128"/>
                        <a:ea typeface="Meiryo UI" panose="020B0604030504040204" pitchFamily="50" charset="-128"/>
                      </a:endParaRPr>
                    </a:p>
                    <a:p>
                      <a:pPr algn="l">
                        <a:spcAft>
                          <a:spcPts val="0"/>
                        </a:spcAft>
                      </a:pPr>
                      <a:r>
                        <a:rPr lang="en-US" sz="1400" kern="100" dirty="0" err="1">
                          <a:effectLst/>
                          <a:latin typeface="Meiryo UI" panose="020B0604030504040204" pitchFamily="50" charset="-128"/>
                          <a:ea typeface="Meiryo UI" panose="020B0604030504040204" pitchFamily="50" charset="-128"/>
                        </a:rPr>
                        <a:t>川島</a:t>
                      </a:r>
                      <a:r>
                        <a:rPr lang="ja-JP" altLang="en-US" sz="1400" kern="100" dirty="0">
                          <a:effectLst/>
                          <a:latin typeface="Meiryo UI" panose="020B0604030504040204" pitchFamily="50" charset="-128"/>
                          <a:ea typeface="Meiryo UI" panose="020B0604030504040204" pitchFamily="50" charset="-128"/>
                        </a:rPr>
                        <a:t>　</a:t>
                      </a:r>
                      <a:r>
                        <a:rPr lang="ja-JP" sz="1400" kern="100" dirty="0">
                          <a:effectLst/>
                          <a:latin typeface="Meiryo UI" panose="020B0604030504040204" pitchFamily="50" charset="-128"/>
                          <a:ea typeface="Meiryo UI" panose="020B0604030504040204" pitchFamily="50" charset="-128"/>
                        </a:rPr>
                        <a:t>　</a:t>
                      </a:r>
                      <a:r>
                        <a:rPr lang="en-US" sz="1400" kern="100" dirty="0" err="1">
                          <a:effectLst/>
                          <a:latin typeface="Meiryo UI" panose="020B0604030504040204" pitchFamily="50" charset="-128"/>
                          <a:ea typeface="Meiryo UI" panose="020B0604030504040204" pitchFamily="50" charset="-128"/>
                        </a:rPr>
                        <a:t>宏一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spcAft>
                          <a:spcPts val="0"/>
                        </a:spcAft>
                      </a:pPr>
                      <a:r>
                        <a:rPr lang="ja-JP" sz="1200" kern="100" dirty="0">
                          <a:effectLst/>
                          <a:latin typeface="Meiryo UI" panose="020B0604030504040204" pitchFamily="50" charset="-128"/>
                          <a:ea typeface="Meiryo UI" panose="020B0604030504040204" pitchFamily="50" charset="-128"/>
                        </a:rPr>
                        <a:t>筑波大学　システム情報系　教授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・佐賀県庁</a:t>
                      </a:r>
                      <a:r>
                        <a:rPr lang="en-US" altLang="ja-JP" sz="1200" kern="100" dirty="0">
                          <a:solidFill>
                            <a:schemeClr val="tx1"/>
                          </a:solidFill>
                          <a:effectLst/>
                          <a:latin typeface="Meiryo UI" panose="020B0604030504040204" pitchFamily="50" charset="-128"/>
                          <a:ea typeface="Meiryo UI" panose="020B0604030504040204" pitchFamily="50" charset="-128"/>
                        </a:rPr>
                        <a:t>CIO</a:t>
                      </a:r>
                    </a:p>
                    <a:p>
                      <a:pPr algn="l">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・総務省地域情報化アドバイザー</a:t>
                      </a:r>
                      <a:endParaRPr lang="en-US" altLang="ja-JP" sz="120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tc>
                <a:extLst>
                  <a:ext uri="{0D108BD9-81ED-4DB2-BD59-A6C34878D82A}">
                    <a16:rowId xmlns:a16="http://schemas.microsoft.com/office/drawing/2014/main" val="303161510"/>
                  </a:ext>
                </a:extLst>
              </a:tr>
              <a:tr h="643781">
                <a:tc rowSpan="5">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委員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rPr>
                        <a:t>さとみ　　かずよ</a:t>
                      </a:r>
                      <a:endParaRPr lang="en-US" sz="1400" kern="100" dirty="0">
                        <a:effectLst/>
                        <a:latin typeface="Meiryo UI" panose="020B0604030504040204" pitchFamily="50" charset="-128"/>
                        <a:ea typeface="Meiryo UI" panose="020B0604030504040204" pitchFamily="50" charset="-128"/>
                      </a:endParaRPr>
                    </a:p>
                    <a:p>
                      <a:pPr algn="just">
                        <a:spcAft>
                          <a:spcPts val="0"/>
                        </a:spcAft>
                      </a:pPr>
                      <a:r>
                        <a:rPr lang="en-US" sz="1400" kern="100" dirty="0" err="1">
                          <a:effectLst/>
                          <a:latin typeface="Meiryo UI" panose="020B0604030504040204" pitchFamily="50" charset="-128"/>
                          <a:ea typeface="Meiryo UI" panose="020B0604030504040204" pitchFamily="50" charset="-128"/>
                        </a:rPr>
                        <a:t>里見</a:t>
                      </a:r>
                      <a:r>
                        <a:rPr lang="ja-JP" altLang="en-US" sz="1400" kern="100" dirty="0">
                          <a:effectLst/>
                          <a:latin typeface="Meiryo UI" panose="020B0604030504040204" pitchFamily="50" charset="-128"/>
                          <a:ea typeface="Meiryo UI" panose="020B0604030504040204" pitchFamily="50" charset="-128"/>
                        </a:rPr>
                        <a:t>　</a:t>
                      </a:r>
                      <a:r>
                        <a:rPr lang="en-US" sz="1400" kern="100" dirty="0" err="1">
                          <a:effectLst/>
                          <a:latin typeface="Meiryo UI" panose="020B0604030504040204" pitchFamily="50" charset="-128"/>
                          <a:ea typeface="Meiryo UI" panose="020B0604030504040204" pitchFamily="50" charset="-128"/>
                        </a:rPr>
                        <a:t>加寿代</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sym typeface="Wingdings" panose="05000000000000000000" pitchFamily="2" charset="2"/>
                        </a:rPr>
                        <a:t>（株）</a:t>
                      </a:r>
                      <a:r>
                        <a:rPr lang="ja-JP" sz="1200" kern="100" dirty="0">
                          <a:effectLst/>
                          <a:latin typeface="Meiryo UI" panose="020B0604030504040204" pitchFamily="50" charset="-128"/>
                          <a:ea typeface="Meiryo UI" panose="020B0604030504040204" pitchFamily="50" charset="-128"/>
                        </a:rPr>
                        <a:t>千葉銀行　事務サービス部長</a:t>
                      </a:r>
                      <a:endParaRPr lang="en-US" altLang="ja-JP" sz="1200" kern="100" dirty="0">
                        <a:effectLst/>
                        <a:latin typeface="Meiryo UI" panose="020B0604030504040204" pitchFamily="50" charset="-128"/>
                        <a:ea typeface="Meiryo UI" panose="020B0604030504040204" pitchFamily="50" charset="-128"/>
                      </a:endParaRPr>
                    </a:p>
                    <a:p>
                      <a:pPr algn="just">
                        <a:spcAft>
                          <a:spcPts val="0"/>
                        </a:spcAft>
                      </a:pP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現在は千葉県経済同友会　事務局長</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42773439"/>
                  </a:ext>
                </a:extLst>
              </a:tr>
              <a:tr h="652095">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rPr>
                        <a:t>しょうじ　　まさひこ</a:t>
                      </a:r>
                      <a:endParaRPr kumimoji="1" lang="en-US" altLang="ja-JP"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endParaRPr>
                    </a:p>
                    <a:p>
                      <a:pPr algn="just">
                        <a:spcAft>
                          <a:spcPts val="0"/>
                        </a:spcAft>
                      </a:pPr>
                      <a:r>
                        <a:rPr lang="en-US" sz="1400" kern="100" dirty="0" err="1">
                          <a:effectLst/>
                          <a:latin typeface="Meiryo UI" panose="020B0604030504040204" pitchFamily="50" charset="-128"/>
                          <a:ea typeface="Meiryo UI" panose="020B0604030504040204" pitchFamily="50" charset="-128"/>
                        </a:rPr>
                        <a:t>庄司</a:t>
                      </a:r>
                      <a:r>
                        <a:rPr lang="ja-JP" sz="1400" kern="100" dirty="0">
                          <a:effectLst/>
                          <a:latin typeface="Meiryo UI" panose="020B0604030504040204" pitchFamily="50" charset="-128"/>
                          <a:ea typeface="Meiryo UI" panose="020B0604030504040204" pitchFamily="50" charset="-128"/>
                        </a:rPr>
                        <a:t>　</a:t>
                      </a:r>
                      <a:r>
                        <a:rPr lang="en-US" sz="1400" kern="100" dirty="0" err="1">
                          <a:effectLst/>
                          <a:latin typeface="Meiryo UI" panose="020B0604030504040204" pitchFamily="50" charset="-128"/>
                          <a:ea typeface="Meiryo UI" panose="020B0604030504040204" pitchFamily="50" charset="-128"/>
                        </a:rPr>
                        <a:t>昌彦</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武蔵大学社会学部　教授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・マイナンバー制度及び国と地方のデジタル基盤抜本改善</a:t>
                      </a:r>
                      <a:endParaRPr lang="en-US" altLang="ja-JP" sz="1200" kern="10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　ワーキンググループ構成員</a:t>
                      </a:r>
                      <a:endParaRPr lang="en-US" altLang="ja-JP" sz="1200" kern="10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・千葉県</a:t>
                      </a:r>
                      <a:r>
                        <a:rPr lang="en-US" altLang="ja-JP" sz="1200" kern="100" dirty="0">
                          <a:solidFill>
                            <a:schemeClr val="tx1"/>
                          </a:solidFill>
                          <a:effectLst/>
                          <a:latin typeface="Meiryo UI" panose="020B0604030504040204" pitchFamily="50" charset="-128"/>
                          <a:ea typeface="Meiryo UI" panose="020B0604030504040204" pitchFamily="50" charset="-128"/>
                        </a:rPr>
                        <a:t>ICT</a:t>
                      </a:r>
                      <a:r>
                        <a:rPr lang="ja-JP" altLang="en-US" sz="1200" kern="100" dirty="0">
                          <a:solidFill>
                            <a:schemeClr val="tx1"/>
                          </a:solidFill>
                          <a:effectLst/>
                          <a:latin typeface="Meiryo UI" panose="020B0604030504040204" pitchFamily="50" charset="-128"/>
                          <a:ea typeface="Meiryo UI" panose="020B0604030504040204" pitchFamily="50" charset="-128"/>
                        </a:rPr>
                        <a:t>利活用戦略策定に係る有識者懇談会座長　</a:t>
                      </a:r>
                      <a:endParaRPr lang="en-US" altLang="ja-JP" sz="120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tc>
                <a:extLst>
                  <a:ext uri="{0D108BD9-81ED-4DB2-BD59-A6C34878D82A}">
                    <a16:rowId xmlns:a16="http://schemas.microsoft.com/office/drawing/2014/main" val="3689394554"/>
                  </a:ext>
                </a:extLst>
              </a:tr>
              <a:tr h="661331">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rPr>
                        <a:t>せき　はるゆき</a:t>
                      </a:r>
                      <a:endParaRPr kumimoji="1" lang="en-US" altLang="ja-JP"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endParaRPr>
                    </a:p>
                    <a:p>
                      <a:pPr algn="just">
                        <a:spcAft>
                          <a:spcPts val="0"/>
                        </a:spcAft>
                      </a:pPr>
                      <a:r>
                        <a:rPr lang="en-US" sz="1400" kern="100" dirty="0">
                          <a:effectLst/>
                          <a:latin typeface="Meiryo UI" panose="020B0604030504040204" pitchFamily="50" charset="-128"/>
                          <a:ea typeface="Meiryo UI" panose="020B0604030504040204" pitchFamily="50" charset="-128"/>
                        </a:rPr>
                        <a:t>関</a:t>
                      </a:r>
                      <a:r>
                        <a:rPr lang="ja-JP" sz="1400" kern="100" dirty="0">
                          <a:effectLst/>
                          <a:latin typeface="Meiryo UI" panose="020B0604030504040204" pitchFamily="50" charset="-128"/>
                          <a:ea typeface="Meiryo UI" panose="020B0604030504040204" pitchFamily="50" charset="-128"/>
                        </a:rPr>
                        <a:t>　</a:t>
                      </a:r>
                      <a:r>
                        <a:rPr lang="en-US" sz="1400" kern="100" dirty="0" err="1">
                          <a:effectLst/>
                          <a:latin typeface="Meiryo UI" panose="020B0604030504040204" pitchFamily="50" charset="-128"/>
                          <a:ea typeface="Meiryo UI" panose="020B0604030504040204" pitchFamily="50" charset="-128"/>
                        </a:rPr>
                        <a:t>治之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（一社）コード・フォー・ジャパン　</a:t>
                      </a:r>
                      <a:endParaRPr lang="en-US" altLang="ja-JP" sz="1200" kern="100" dirty="0">
                        <a:effectLst/>
                        <a:latin typeface="Meiryo UI" panose="020B0604030504040204" pitchFamily="50" charset="-128"/>
                        <a:ea typeface="Meiryo UI" panose="020B0604030504040204" pitchFamily="50" charset="-128"/>
                      </a:endParaRPr>
                    </a:p>
                    <a:p>
                      <a:pPr algn="just">
                        <a:spcAft>
                          <a:spcPts val="0"/>
                        </a:spcAft>
                      </a:pPr>
                      <a:r>
                        <a:rPr lang="ja-JP" sz="1200" kern="100" dirty="0">
                          <a:effectLst/>
                          <a:latin typeface="Meiryo UI" panose="020B0604030504040204" pitchFamily="50" charset="-128"/>
                          <a:ea typeface="Meiryo UI" panose="020B0604030504040204" pitchFamily="50" charset="-128"/>
                        </a:rPr>
                        <a:t>代表理事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・政府</a:t>
                      </a:r>
                      <a:r>
                        <a:rPr lang="en-US" altLang="ja-JP" sz="1200" kern="100" dirty="0">
                          <a:solidFill>
                            <a:schemeClr val="tx1"/>
                          </a:solidFill>
                          <a:effectLst/>
                          <a:latin typeface="Meiryo UI" panose="020B0604030504040204" pitchFamily="50" charset="-128"/>
                          <a:ea typeface="Meiryo UI" panose="020B0604030504040204" pitchFamily="50" charset="-128"/>
                        </a:rPr>
                        <a:t>CIO</a:t>
                      </a:r>
                      <a:r>
                        <a:rPr lang="ja-JP" altLang="en-US" sz="1200" kern="100" dirty="0">
                          <a:solidFill>
                            <a:schemeClr val="tx1"/>
                          </a:solidFill>
                          <a:effectLst/>
                          <a:latin typeface="Meiryo UI" panose="020B0604030504040204" pitchFamily="50" charset="-128"/>
                          <a:ea typeface="Meiryo UI" panose="020B0604030504040204" pitchFamily="50" charset="-128"/>
                        </a:rPr>
                        <a:t>補佐官</a:t>
                      </a:r>
                      <a:endParaRPr lang="en-US" altLang="ja-JP" sz="1200" kern="10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・神戸市チーフ・イノベーション・オフィサー</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42934616"/>
                  </a:ext>
                </a:extLst>
              </a:tr>
              <a:tr h="645629">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rPr>
                        <a:t>ぬまお　　なみこ</a:t>
                      </a:r>
                      <a:endParaRPr kumimoji="1" lang="en-US" altLang="ja-JP"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endParaRPr>
                    </a:p>
                    <a:p>
                      <a:pPr algn="just">
                        <a:spcAft>
                          <a:spcPts val="0"/>
                        </a:spcAft>
                      </a:pPr>
                      <a:r>
                        <a:rPr lang="en-US" sz="1400" kern="100" dirty="0" err="1">
                          <a:effectLst/>
                          <a:latin typeface="Meiryo UI" panose="020B0604030504040204" pitchFamily="50" charset="-128"/>
                          <a:ea typeface="Meiryo UI" panose="020B0604030504040204" pitchFamily="50" charset="-128"/>
                        </a:rPr>
                        <a:t>沼尾</a:t>
                      </a:r>
                      <a:r>
                        <a:rPr lang="ja-JP" altLang="en-US" sz="1400" kern="100" dirty="0">
                          <a:effectLst/>
                          <a:latin typeface="Meiryo UI" panose="020B0604030504040204" pitchFamily="50" charset="-128"/>
                          <a:ea typeface="Meiryo UI" panose="020B0604030504040204" pitchFamily="50" charset="-128"/>
                        </a:rPr>
                        <a:t>　</a:t>
                      </a:r>
                      <a:r>
                        <a:rPr lang="en-US" sz="1400" kern="100" dirty="0" err="1">
                          <a:effectLst/>
                          <a:latin typeface="Meiryo UI" panose="020B0604030504040204" pitchFamily="50" charset="-128"/>
                          <a:ea typeface="Meiryo UI" panose="020B0604030504040204" pitchFamily="50" charset="-128"/>
                        </a:rPr>
                        <a:t>波子</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東洋大学国際学部　教授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a:t>
                      </a:r>
                      <a:r>
                        <a:rPr lang="zh-TW" altLang="en-US" sz="1200" kern="100" dirty="0">
                          <a:solidFill>
                            <a:schemeClr val="tx1"/>
                          </a:solidFill>
                          <a:effectLst/>
                          <a:latin typeface="Meiryo UI" panose="020B0604030504040204" pitchFamily="50" charset="-128"/>
                          <a:ea typeface="Meiryo UI" panose="020B0604030504040204" pitchFamily="50" charset="-128"/>
                        </a:rPr>
                        <a:t>総務省過疎問題懇談会構成員</a:t>
                      </a:r>
                      <a:endParaRPr lang="en-US" altLang="ja-JP" sz="1200" kern="10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a:t>
                      </a:r>
                      <a:r>
                        <a:rPr lang="zh-CN" altLang="en-US" sz="1200" kern="100" dirty="0">
                          <a:solidFill>
                            <a:schemeClr val="tx1"/>
                          </a:solidFill>
                          <a:effectLst/>
                          <a:latin typeface="Meiryo UI" panose="020B0604030504040204" pitchFamily="50" charset="-128"/>
                          <a:ea typeface="Meiryo UI" panose="020B0604030504040204" pitchFamily="50" charset="-128"/>
                        </a:rPr>
                        <a:t>日本地方財政学会　</a:t>
                      </a:r>
                      <a:r>
                        <a:rPr lang="ja-JP" altLang="en-US" sz="1200" kern="100" dirty="0">
                          <a:solidFill>
                            <a:schemeClr val="tx1"/>
                          </a:solidFill>
                          <a:effectLst/>
                          <a:latin typeface="Meiryo UI" panose="020B0604030504040204" pitchFamily="50" charset="-128"/>
                          <a:ea typeface="Meiryo UI" panose="020B0604030504040204" pitchFamily="50" charset="-128"/>
                        </a:rPr>
                        <a:t>常任</a:t>
                      </a:r>
                      <a:r>
                        <a:rPr lang="zh-CN" altLang="en-US" sz="1200" kern="100" dirty="0">
                          <a:solidFill>
                            <a:schemeClr val="tx1"/>
                          </a:solidFill>
                          <a:effectLst/>
                          <a:latin typeface="Meiryo UI" panose="020B0604030504040204" pitchFamily="50" charset="-128"/>
                          <a:ea typeface="Meiryo UI" panose="020B0604030504040204" pitchFamily="50" charset="-128"/>
                        </a:rPr>
                        <a:t>理事</a:t>
                      </a:r>
                      <a:endParaRPr lang="en-US" altLang="zh-CN" sz="120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tc>
                <a:extLst>
                  <a:ext uri="{0D108BD9-81ED-4DB2-BD59-A6C34878D82A}">
                    <a16:rowId xmlns:a16="http://schemas.microsoft.com/office/drawing/2014/main" val="3494109943"/>
                  </a:ext>
                </a:extLst>
              </a:tr>
              <a:tr h="640088">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rPr>
                        <a:t>むらかみ　ふみひろ</a:t>
                      </a:r>
                      <a:endParaRPr kumimoji="1" lang="en-US" altLang="ja-JP" sz="1100" u="none" strike="noStrike" kern="100" cap="none" spc="0" normalizeH="0" baseline="0" noProof="0" dirty="0">
                        <a:ln>
                          <a:noFill/>
                        </a:ln>
                        <a:effectLst/>
                        <a:uLnTx/>
                        <a:uFillTx/>
                        <a:latin typeface="Meiryo UI" panose="020B0604030504040204" pitchFamily="50" charset="-128"/>
                        <a:ea typeface="Meiryo UI" panose="020B0604030504040204" pitchFamily="50" charset="-128"/>
                      </a:endParaRPr>
                    </a:p>
                    <a:p>
                      <a:pPr algn="just">
                        <a:spcAft>
                          <a:spcPts val="0"/>
                        </a:spcAft>
                      </a:pPr>
                      <a:r>
                        <a:rPr lang="en-US" sz="1400" kern="100" dirty="0" err="1">
                          <a:effectLst/>
                          <a:latin typeface="Meiryo UI" panose="020B0604030504040204" pitchFamily="50" charset="-128"/>
                          <a:ea typeface="Meiryo UI" panose="020B0604030504040204" pitchFamily="50" charset="-128"/>
                        </a:rPr>
                        <a:t>村上</a:t>
                      </a:r>
                      <a:r>
                        <a:rPr lang="ja-JP" sz="1400" kern="100" dirty="0">
                          <a:effectLst/>
                          <a:latin typeface="Meiryo UI" panose="020B0604030504040204" pitchFamily="50" charset="-128"/>
                          <a:ea typeface="Meiryo UI" panose="020B0604030504040204" pitchFamily="50" charset="-128"/>
                        </a:rPr>
                        <a:t>　</a:t>
                      </a:r>
                      <a:r>
                        <a:rPr lang="en-US" sz="1400" kern="100" dirty="0" err="1">
                          <a:effectLst/>
                          <a:latin typeface="Meiryo UI" panose="020B0604030504040204" pitchFamily="50" charset="-128"/>
                          <a:ea typeface="Meiryo UI" panose="020B0604030504040204" pitchFamily="50" charset="-128"/>
                        </a:rPr>
                        <a:t>文洋</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rPr>
                        <a:t>（株）</a:t>
                      </a:r>
                      <a:r>
                        <a:rPr lang="ja-JP" sz="1200" kern="100" dirty="0">
                          <a:effectLst/>
                          <a:latin typeface="Meiryo UI" panose="020B0604030504040204" pitchFamily="50" charset="-128"/>
                          <a:ea typeface="Meiryo UI" panose="020B0604030504040204" pitchFamily="50" charset="-128"/>
                        </a:rPr>
                        <a:t>三菱総合研究所　主任研究員</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eiryo UI" panose="020B0604030504040204" pitchFamily="50" charset="-128"/>
                          <a:ea typeface="Meiryo UI" panose="020B0604030504040204" pitchFamily="50" charset="-128"/>
                        </a:rPr>
                        <a:t>・規制改革推進会議　成長戦略</a:t>
                      </a:r>
                      <a:r>
                        <a:rPr lang="en-US" altLang="ja-JP" sz="1200" kern="100" dirty="0">
                          <a:solidFill>
                            <a:schemeClr val="tx1"/>
                          </a:solidFill>
                          <a:effectLst/>
                          <a:latin typeface="Meiryo UI" panose="020B0604030504040204" pitchFamily="50" charset="-128"/>
                          <a:ea typeface="Meiryo UI" panose="020B0604030504040204" pitchFamily="50" charset="-128"/>
                        </a:rPr>
                        <a:t>WG</a:t>
                      </a:r>
                      <a:r>
                        <a:rPr lang="ja-JP" altLang="en-US" sz="1200" kern="100" dirty="0">
                          <a:solidFill>
                            <a:schemeClr val="tx1"/>
                          </a:solidFill>
                          <a:effectLst/>
                          <a:latin typeface="Meiryo UI" panose="020B0604030504040204" pitchFamily="50" charset="-128"/>
                          <a:ea typeface="Meiryo UI" panose="020B0604030504040204" pitchFamily="50" charset="-128"/>
                        </a:rPr>
                        <a:t>・投資等</a:t>
                      </a:r>
                      <a:r>
                        <a:rPr lang="en-US" altLang="ja-JP" sz="1200" kern="100" dirty="0">
                          <a:solidFill>
                            <a:schemeClr val="tx1"/>
                          </a:solidFill>
                          <a:effectLst/>
                          <a:latin typeface="Meiryo UI" panose="020B0604030504040204" pitchFamily="50" charset="-128"/>
                          <a:ea typeface="Meiryo UI" panose="020B0604030504040204" pitchFamily="50" charset="-128"/>
                        </a:rPr>
                        <a:t>WG</a:t>
                      </a:r>
                      <a:r>
                        <a:rPr lang="ja-JP" altLang="en-US" sz="1200" kern="100" dirty="0">
                          <a:solidFill>
                            <a:schemeClr val="tx1"/>
                          </a:solidFill>
                          <a:effectLst/>
                          <a:latin typeface="Meiryo UI" panose="020B0604030504040204" pitchFamily="50" charset="-128"/>
                          <a:ea typeface="Meiryo UI" panose="020B0604030504040204" pitchFamily="50" charset="-128"/>
                        </a:rPr>
                        <a:t>専門委員</a:t>
                      </a:r>
                      <a:endParaRPr lang="en-US" altLang="ja-JP" sz="1200" kern="10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rPr>
                        <a:t>・データ流通環境整備検討会・オープンデータ</a:t>
                      </a:r>
                      <a:r>
                        <a:rPr lang="en-US" altLang="ja-JP" sz="1200" kern="100" dirty="0">
                          <a:solidFill>
                            <a:schemeClr val="tx1"/>
                          </a:solidFill>
                          <a:effectLst/>
                          <a:latin typeface="Meiryo UI" panose="020B0604030504040204" pitchFamily="50" charset="-128"/>
                          <a:ea typeface="Meiryo UI" panose="020B0604030504040204" pitchFamily="50" charset="-128"/>
                        </a:rPr>
                        <a:t>WG</a:t>
                      </a:r>
                      <a:r>
                        <a:rPr lang="ja-JP" altLang="en-US" sz="1200" kern="100" dirty="0">
                          <a:solidFill>
                            <a:schemeClr val="tx1"/>
                          </a:solidFill>
                          <a:effectLst/>
                          <a:latin typeface="Meiryo UI" panose="020B0604030504040204" pitchFamily="50" charset="-128"/>
                          <a:ea typeface="Meiryo UI" panose="020B0604030504040204" pitchFamily="50" charset="-128"/>
                        </a:rPr>
                        <a:t>構成員</a:t>
                      </a:r>
                      <a:endParaRPr lang="en-US" altLang="ja-JP" sz="120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tc>
                <a:extLst>
                  <a:ext uri="{0D108BD9-81ED-4DB2-BD59-A6C34878D82A}">
                    <a16:rowId xmlns:a16="http://schemas.microsoft.com/office/drawing/2014/main" val="3839420438"/>
                  </a:ext>
                </a:extLst>
              </a:tr>
            </a:tbl>
          </a:graphicData>
        </a:graphic>
      </p:graphicFrame>
      <p:sp>
        <p:nvSpPr>
          <p:cNvPr id="24" name="タイトル 1">
            <a:extLst>
              <a:ext uri="{FF2B5EF4-FFF2-40B4-BE49-F238E27FC236}">
                <a16:creationId xmlns:a16="http://schemas.microsoft.com/office/drawing/2014/main" id="{2989A650-8FDF-4FD1-8F63-C5ED4FF53137}"/>
              </a:ext>
            </a:extLst>
          </p:cNvPr>
          <p:cNvSpPr txBox="1">
            <a:spLocks/>
          </p:cNvSpPr>
          <p:nvPr/>
        </p:nvSpPr>
        <p:spPr>
          <a:xfrm>
            <a:off x="287524" y="758931"/>
            <a:ext cx="5260217" cy="4018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rgbClr val="17375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委員名簿（敬称略・五十音順）</a:t>
            </a:r>
          </a:p>
        </p:txBody>
      </p:sp>
      <p:sp>
        <p:nvSpPr>
          <p:cNvPr id="27" name="正方形/長方形 26">
            <a:extLst>
              <a:ext uri="{FF2B5EF4-FFF2-40B4-BE49-F238E27FC236}">
                <a16:creationId xmlns:a16="http://schemas.microsoft.com/office/drawing/2014/main" id="{36328107-B5DE-426E-9121-CF9E66756AF0}"/>
              </a:ext>
            </a:extLst>
          </p:cNvPr>
          <p:cNvSpPr/>
          <p:nvPr/>
        </p:nvSpPr>
        <p:spPr>
          <a:xfrm>
            <a:off x="3926596" y="792393"/>
            <a:ext cx="4521806" cy="3015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任期：令和元年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日～令和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rPr>
              <a:t>日</a:t>
            </a:r>
            <a:endParaRPr kumimoji="1" lang="ja-JP" altLang="en-US" sz="1600"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CAF45F28-E574-41BA-9450-FFFA0F7C1AE9}"/>
              </a:ext>
            </a:extLst>
          </p:cNvPr>
          <p:cNvCxnSpPr>
            <a:cxnSpLocks/>
          </p:cNvCxnSpPr>
          <p:nvPr/>
        </p:nvCxnSpPr>
        <p:spPr>
          <a:xfrm flipV="1">
            <a:off x="4572000" y="2924944"/>
            <a:ext cx="3956820" cy="6161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3781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5392</TotalTime>
  <Words>1644</Words>
  <Application>Microsoft Office PowerPoint</Application>
  <PresentationFormat>画面に合わせる (4:3)</PresentationFormat>
  <Paragraphs>134</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提言概要</dc:title>
  <dc:creator>竹内　祐太朗</dc:creator>
  <cp:lastModifiedBy>竹内　祐太朗</cp:lastModifiedBy>
  <cp:revision>233</cp:revision>
  <cp:lastPrinted>2021-04-15T04:03:49Z</cp:lastPrinted>
  <dcterms:modified xsi:type="dcterms:W3CDTF">2021-05-27T03:24:12Z</dcterms:modified>
</cp:coreProperties>
</file>