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17"/>
  </p:notesMasterIdLst>
  <p:sldIdLst>
    <p:sldId id="288" r:id="rId2"/>
    <p:sldId id="311" r:id="rId3"/>
    <p:sldId id="357" r:id="rId4"/>
    <p:sldId id="338" r:id="rId5"/>
    <p:sldId id="344" r:id="rId6"/>
    <p:sldId id="390" r:id="rId7"/>
    <p:sldId id="389" r:id="rId8"/>
    <p:sldId id="391" r:id="rId9"/>
    <p:sldId id="385" r:id="rId10"/>
    <p:sldId id="386" r:id="rId11"/>
    <p:sldId id="387" r:id="rId12"/>
    <p:sldId id="388" r:id="rId13"/>
    <p:sldId id="363" r:id="rId14"/>
    <p:sldId id="392" r:id="rId15"/>
    <p:sldId id="362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F2"/>
    <a:srgbClr val="ABB9D5"/>
    <a:srgbClr val="C9D3E5"/>
    <a:srgbClr val="D8DFEC"/>
    <a:srgbClr val="9AABCE"/>
    <a:srgbClr val="ADBBD7"/>
    <a:srgbClr val="A5B4D3"/>
    <a:srgbClr val="A8B7D4"/>
    <a:srgbClr val="B7C3DB"/>
    <a:srgbClr val="D6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5798" autoAdjust="0"/>
  </p:normalViewPr>
  <p:slideViewPr>
    <p:cSldViewPr>
      <p:cViewPr varScale="1">
        <p:scale>
          <a:sx n="68" d="100"/>
          <a:sy n="68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103011\Desktop\&#36939;&#21332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103011\Desktop\&#36939;&#21332;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103011\Desktop\&#36939;&#21332;&#12464;&#12521;&#12501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-p00n-fls01\F50001000_&#27700;&#36947;&#23616;&#27700;&#36947;&#32207;&#21209;&#35506;\(13)&#27700;&#36947;&#20107;&#26989;&#36939;&#21942;&#21332;&#35696;&#20250;&#12395;&#38306;&#12377;&#12427;&#20107;&#21209;\130_04_&#36939;&#21942;&#21332;&#35696;&#20250;&#12288;&#38283;&#20652;&#20107;&#21209;\R2&#36939;&#21942;&#21332;&#35696;&#20250;\&#31532;&#65298;&#22238;&#12288;20210324\04_&#12471;&#12490;&#12522;&#12458;&#31561;&#65288;&#24403;&#26085;&#36039;&#26009;&#21547;&#12416;&#65289;\&#36039;&#26009;\&#36039;&#26009;1&#12496;&#12483;&#12463;&#12487;&#12540;&#12479;\&#36939;&#21332;&#12464;&#12521;&#12501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103011\Desktop\&#26412;&#32232;&#36028;&#20184;&#12464;&#12521;&#12501;&#31561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0-498F-A40C-7AA9499A23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0-498F-A40C-7AA9499A23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0-498F-A40C-7AA9499A23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0-498F-A40C-7AA9499A236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A0-498F-A40C-7AA9499A236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A0-498F-A40C-7AA9499A236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A0-498F-A40C-7AA9499A236E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A0-498F-A40C-7AA9499A236E}"/>
              </c:ext>
            </c:extLst>
          </c:dPt>
          <c:dLbls>
            <c:dLbl>
              <c:idx val="1"/>
              <c:layout>
                <c:manualLayout>
                  <c:x val="-7.239816940943616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A0-498F-A40C-7AA9499A236E}"/>
                </c:ext>
              </c:extLst>
            </c:dLbl>
            <c:dLbl>
              <c:idx val="2"/>
              <c:layout>
                <c:manualLayout>
                  <c:x val="-0.29819415066763727"/>
                  <c:y val="0.168184673637106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18864913015467"/>
                      <c:h val="0.17409501407952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A0-498F-A40C-7AA9499A236E}"/>
                </c:ext>
              </c:extLst>
            </c:dLbl>
            <c:dLbl>
              <c:idx val="4"/>
              <c:layout>
                <c:manualLayout>
                  <c:x val="-2.3743616440979479E-3"/>
                  <c:y val="-2.42865816636309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A0-498F-A40C-7AA9499A236E}"/>
                </c:ext>
              </c:extLst>
            </c:dLbl>
            <c:dLbl>
              <c:idx val="5"/>
              <c:layout>
                <c:manualLayout>
                  <c:x val="-1.166126904795204E-2"/>
                  <c:y val="3.6829549311800506E-3"/>
                </c:manualLayout>
              </c:layout>
              <c:tx>
                <c:rich>
                  <a:bodyPr/>
                  <a:lstStyle/>
                  <a:p>
                    <a:fld id="{15FAFED9-4EDE-47D3-B616-822E5FB9784F}" type="CATEGORYNAME">
                      <a:rPr lang="zh-TW" altLang="en-US"/>
                      <a:pPr/>
                      <a:t>[分類名]</a:t>
                    </a:fld>
                    <a:r>
                      <a:rPr lang="zh-TW" altLang="en-US"/>
                      <a:t>
</a:t>
                    </a:r>
                    <a:fld id="{5D23D477-9E0B-40C8-B96D-84A7C3A57B50}" type="VALUE">
                      <a:rPr lang="en-US" altLang="zh-TW"/>
                      <a:pPr/>
                      <a:t>[値]</a:t>
                    </a:fld>
                    <a:r>
                      <a:rPr lang="en-US" altLang="zh-TW"/>
                      <a:t>
</a:t>
                    </a:r>
                    <a:fld id="{48907506-63F1-47AD-8D80-92B6E8551068}" type="PERCENTAGE">
                      <a:rPr lang="en-US" altLang="zh-TW"/>
                      <a:pPr/>
                      <a:t>[パーセンテージ]</a:t>
                    </a:fld>
                    <a:endParaRPr lang="en-US" altLang="zh-TW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EA0-498F-A40C-7AA9499A236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A0-498F-A40C-7AA9499A236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A0-498F-A40C-7AA9499A2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Sheet1!$B$4:$B$11</c:f>
              <c:strCache>
                <c:ptCount val="8"/>
                <c:pt idx="0">
                  <c:v>営業収益</c:v>
                </c:pt>
                <c:pt idx="1">
                  <c:v>給水収益</c:v>
                </c:pt>
                <c:pt idx="2">
                  <c:v>その他（加入者負担金等）</c:v>
                </c:pt>
                <c:pt idx="3">
                  <c:v>営業外収益</c:v>
                </c:pt>
                <c:pt idx="4">
                  <c:v>他会計補助金</c:v>
                </c:pt>
                <c:pt idx="5">
                  <c:v>長期前受金戻入</c:v>
                </c:pt>
                <c:pt idx="6">
                  <c:v>その他（雑収益等）</c:v>
                </c:pt>
                <c:pt idx="7">
                  <c:v>特別利益</c:v>
                </c:pt>
              </c:strCache>
            </c:strRef>
          </c:cat>
          <c:val>
            <c:numRef>
              <c:f>Sheet1!$C$4:$C$11</c:f>
              <c:numCache>
                <c:formatCode>#,##0_);[Red]\(#,##0\)</c:formatCode>
                <c:ptCount val="8"/>
                <c:pt idx="1">
                  <c:v>1042</c:v>
                </c:pt>
                <c:pt idx="2">
                  <c:v>64</c:v>
                </c:pt>
                <c:pt idx="4">
                  <c:v>811</c:v>
                </c:pt>
                <c:pt idx="5">
                  <c:v>222</c:v>
                </c:pt>
                <c:pt idx="6">
                  <c:v>19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A0-498F-A40C-7AA9499A236E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2EA0-498F-A40C-7AA9499A23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EA0-498F-A40C-7AA9499A23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EA0-498F-A40C-7AA9499A23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2EA0-498F-A40C-7AA9499A236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2EA0-498F-A40C-7AA9499A236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2EA0-498F-A40C-7AA9499A236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2EA0-498F-A40C-7AA9499A236E}"/>
              </c:ext>
            </c:extLst>
          </c:dPt>
          <c:dPt>
            <c:idx val="7"/>
            <c:bubble3D val="0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2EA0-498F-A40C-7AA9499A236E}"/>
              </c:ext>
            </c:extLst>
          </c:dPt>
          <c:dLbls>
            <c:dLbl>
              <c:idx val="3"/>
              <c:layout>
                <c:manualLayout>
                  <c:x val="2.3937757307330269E-3"/>
                  <c:y val="-1.73649058894960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A0-498F-A40C-7AA9499A236E}"/>
                </c:ext>
              </c:extLst>
            </c:dLbl>
            <c:dLbl>
              <c:idx val="7"/>
              <c:layout>
                <c:manualLayout>
                  <c:x val="0.36780741075268963"/>
                  <c:y val="3.359580052493449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A0-498F-A40C-7AA9499A2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Sheet1!$B$4:$B$11</c:f>
              <c:strCache>
                <c:ptCount val="8"/>
                <c:pt idx="0">
                  <c:v>営業収益</c:v>
                </c:pt>
                <c:pt idx="1">
                  <c:v>給水収益</c:v>
                </c:pt>
                <c:pt idx="2">
                  <c:v>その他（加入者負担金等）</c:v>
                </c:pt>
                <c:pt idx="3">
                  <c:v>営業外収益</c:v>
                </c:pt>
                <c:pt idx="4">
                  <c:v>他会計補助金</c:v>
                </c:pt>
                <c:pt idx="5">
                  <c:v>長期前受金戻入</c:v>
                </c:pt>
                <c:pt idx="6">
                  <c:v>その他（雑収益等）</c:v>
                </c:pt>
                <c:pt idx="7">
                  <c:v>特別利益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 formatCode="#,##0_);[Red]\(#,##0\)">
                  <c:v>1106</c:v>
                </c:pt>
                <c:pt idx="3" formatCode="#,##0_);[Red]\(#,##0\)">
                  <c:v>1052</c:v>
                </c:pt>
                <c:pt idx="7" formatCode="#,##0_);[Red]\(#,##0\)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A0-498F-A40C-7AA9499A2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8-4D1F-A345-2386DC2CCA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8-4D1F-A345-2386DC2CCA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8-4D1F-A345-2386DC2CCA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8-4D1F-A345-2386DC2CCA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8-4D1F-A345-2386DC2CCA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8-4D1F-A345-2386DC2CCA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8-4D1F-A345-2386DC2CCA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38-4D1F-A345-2386DC2CCA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038-4D1F-A345-2386DC2CCAE4}"/>
              </c:ext>
            </c:extLst>
          </c:dPt>
          <c:dLbls>
            <c:dLbl>
              <c:idx val="1"/>
              <c:layout>
                <c:manualLayout>
                  <c:x val="0"/>
                  <c:y val="1.7000607164541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8-4D1F-A345-2386DC2CCAE4}"/>
                </c:ext>
              </c:extLst>
            </c:dLbl>
            <c:dLbl>
              <c:idx val="2"/>
              <c:layout>
                <c:manualLayout>
                  <c:x val="1.4362654384398162E-2"/>
                  <c:y val="-8.9049770722762797E-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8-4D1F-A345-2386DC2CCAE4}"/>
                </c:ext>
              </c:extLst>
            </c:dLbl>
            <c:dLbl>
              <c:idx val="3"/>
              <c:layout>
                <c:manualLayout>
                  <c:x val="-4.3885381429101004E-17"/>
                  <c:y val="7.285974499089163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38-4D1F-A345-2386DC2CCAE4}"/>
                </c:ext>
              </c:extLst>
            </c:dLbl>
            <c:dLbl>
              <c:idx val="4"/>
              <c:layout>
                <c:manualLayout>
                  <c:x val="7.1813271921990808E-3"/>
                  <c:y val="1.94292653309046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38-4D1F-A345-2386DC2CCA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38-4D1F-A345-2386DC2CCAE4}"/>
                </c:ext>
              </c:extLst>
            </c:dLbl>
            <c:dLbl>
              <c:idx val="7"/>
              <c:layout>
                <c:manualLayout>
                  <c:x val="-2.3937757307331145E-3"/>
                  <c:y val="4.85731633272612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38-4D1F-A345-2386DC2CCA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38-4D1F-A345-2386DC2CC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'３条'!$B$27:$B$35</c:f>
              <c:strCache>
                <c:ptCount val="9"/>
                <c:pt idx="0">
                  <c:v>営業費用</c:v>
                </c:pt>
                <c:pt idx="1">
                  <c:v>原水及び浄水費</c:v>
                </c:pt>
                <c:pt idx="2">
                  <c:v>配水及び給水費</c:v>
                </c:pt>
                <c:pt idx="3">
                  <c:v>総係費</c:v>
                </c:pt>
                <c:pt idx="4">
                  <c:v>減価償却費</c:v>
                </c:pt>
                <c:pt idx="5">
                  <c:v>資産減耗費</c:v>
                </c:pt>
                <c:pt idx="6">
                  <c:v>営業外費用</c:v>
                </c:pt>
                <c:pt idx="7">
                  <c:v>利息</c:v>
                </c:pt>
                <c:pt idx="8">
                  <c:v>予備費</c:v>
                </c:pt>
              </c:strCache>
            </c:strRef>
          </c:cat>
          <c:val>
            <c:numRef>
              <c:f>'３条'!$C$27:$C$35</c:f>
              <c:numCache>
                <c:formatCode>#,##0_);[Red]\(#,##0\)</c:formatCode>
                <c:ptCount val="9"/>
                <c:pt idx="1">
                  <c:v>843</c:v>
                </c:pt>
                <c:pt idx="2">
                  <c:v>306</c:v>
                </c:pt>
                <c:pt idx="3">
                  <c:v>184</c:v>
                </c:pt>
                <c:pt idx="4">
                  <c:v>664</c:v>
                </c:pt>
                <c:pt idx="5">
                  <c:v>14</c:v>
                </c:pt>
                <c:pt idx="7">
                  <c:v>122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038-4D1F-A345-2386DC2CCAE4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038-4D1F-A345-2386DC2CCA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038-4D1F-A345-2386DC2CCA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038-4D1F-A345-2386DC2CCA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F038-4D1F-A345-2386DC2CCA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038-4D1F-A345-2386DC2CCA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038-4D1F-A345-2386DC2CCA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038-4D1F-A345-2386DC2CCA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038-4D1F-A345-2386DC2CCA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F038-4D1F-A345-2386DC2CCAE4}"/>
              </c:ext>
            </c:extLst>
          </c:dPt>
          <c:dLbls>
            <c:dLbl>
              <c:idx val="0"/>
              <c:layout>
                <c:manualLayout>
                  <c:x val="0.2752842090342979"/>
                  <c:y val="-0.301153612629022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38-4D1F-A345-2386DC2CCAE4}"/>
                </c:ext>
              </c:extLst>
            </c:dLbl>
            <c:dLbl>
              <c:idx val="6"/>
              <c:layout>
                <c:manualLayout>
                  <c:x val="-4.7875514614660539E-3"/>
                  <c:y val="2.428658166363073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038-4D1F-A345-2386DC2CCA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038-4D1F-A345-2386DC2CC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'３条'!$B$27:$B$35</c:f>
              <c:strCache>
                <c:ptCount val="9"/>
                <c:pt idx="0">
                  <c:v>営業費用</c:v>
                </c:pt>
                <c:pt idx="1">
                  <c:v>原水及び浄水費</c:v>
                </c:pt>
                <c:pt idx="2">
                  <c:v>配水及び給水費</c:v>
                </c:pt>
                <c:pt idx="3">
                  <c:v>総係費</c:v>
                </c:pt>
                <c:pt idx="4">
                  <c:v>減価償却費</c:v>
                </c:pt>
                <c:pt idx="5">
                  <c:v>資産減耗費</c:v>
                </c:pt>
                <c:pt idx="6">
                  <c:v>営業外費用</c:v>
                </c:pt>
                <c:pt idx="7">
                  <c:v>利息</c:v>
                </c:pt>
                <c:pt idx="8">
                  <c:v>予備費</c:v>
                </c:pt>
              </c:strCache>
            </c:strRef>
          </c:cat>
          <c:val>
            <c:numRef>
              <c:f>'３条'!$D$27:$D$35</c:f>
              <c:numCache>
                <c:formatCode>General</c:formatCode>
                <c:ptCount val="9"/>
                <c:pt idx="0" formatCode="#,##0_);[Red]\(#,##0\)">
                  <c:v>2011</c:v>
                </c:pt>
                <c:pt idx="6" formatCode="#,##0_);[Red]\(#,##0\)">
                  <c:v>122</c:v>
                </c:pt>
                <c:pt idx="8" formatCode="#,##0_);[Red]\(#,##0\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F038-4D1F-A345-2386DC2CC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A-46BD-B378-F8E965AD022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A-46BD-B378-F8E965AD022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A-46BD-B378-F8E965AD02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A-46BD-B378-F8E965AD022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A-46BD-B378-F8E965AD022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BA-46BD-B378-F8E965AD022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BA-46BD-B378-F8E965AD0220}"/>
              </c:ext>
            </c:extLst>
          </c:dPt>
          <c:dPt>
            <c:idx val="7"/>
            <c:bubble3D val="0"/>
            <c:spPr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BA-46BD-B378-F8E965AD0220}"/>
              </c:ext>
            </c:extLst>
          </c:dPt>
          <c:dLbls>
            <c:dLbl>
              <c:idx val="3"/>
              <c:layout>
                <c:manualLayout>
                  <c:x val="2.3937757307330269E-3"/>
                  <c:y val="-1.73649058894960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BA-46BD-B378-F8E965AD022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BA-46BD-B378-F8E965AD0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'４条 '!$B$4:$B$11</c:f>
              <c:strCache>
                <c:ptCount val="8"/>
                <c:pt idx="0">
                  <c:v>企業債</c:v>
                </c:pt>
                <c:pt idx="3">
                  <c:v>出資金</c:v>
                </c:pt>
                <c:pt idx="7">
                  <c:v>負担金</c:v>
                </c:pt>
              </c:strCache>
            </c:strRef>
          </c:cat>
          <c:val>
            <c:numRef>
              <c:f>'４条 '!$D$4:$D$11</c:f>
              <c:numCache>
                <c:formatCode>General</c:formatCode>
                <c:ptCount val="8"/>
                <c:pt idx="0" formatCode="#,##0_);[Red]\(#,##0\)">
                  <c:v>545</c:v>
                </c:pt>
                <c:pt idx="3" formatCode="#,##0_);[Red]\(#,##0\)">
                  <c:v>915</c:v>
                </c:pt>
                <c:pt idx="7" formatCode="#,##0_);[Red]\(#,##0\)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BA-46BD-B378-F8E965AD0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3A-4A57-8C80-D1CA78CFDB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3A-4A57-8C80-D1CA78CFDB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3A-4A57-8C80-D1CA78CFDB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3A-4A57-8C80-D1CA78CFDB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3A-4A57-8C80-D1CA78CFDB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3A-4A57-8C80-D1CA78CFDB7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3A-4A57-8C80-D1CA78CFDB7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3A-4A57-8C80-D1CA78CFDB7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3A-4A57-8C80-D1CA78CFDB76}"/>
              </c:ext>
            </c:extLst>
          </c:dPt>
          <c:dLbls>
            <c:dLbl>
              <c:idx val="1"/>
              <c:layout>
                <c:manualLayout>
                  <c:x val="-2.1543981576597329E-2"/>
                  <c:y val="-2.428658166363084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3A-4A57-8C80-D1CA78CFDB76}"/>
                </c:ext>
              </c:extLst>
            </c:dLbl>
            <c:dLbl>
              <c:idx val="2"/>
              <c:layout>
                <c:manualLayout>
                  <c:x val="2.3937757307331145E-3"/>
                  <c:y val="-4.857316332726169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3A-4A57-8C80-D1CA78CFDB7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3A-4A57-8C80-D1CA78CFDB76}"/>
                </c:ext>
              </c:extLst>
            </c:dLbl>
            <c:dLbl>
              <c:idx val="4"/>
              <c:layout>
                <c:manualLayout>
                  <c:x val="7.1813271921990808E-3"/>
                  <c:y val="1.94292653309046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3A-4A57-8C80-D1CA78CFDB76}"/>
                </c:ext>
              </c:extLst>
            </c:dLbl>
            <c:dLbl>
              <c:idx val="5"/>
              <c:layout>
                <c:manualLayout>
                  <c:x val="-0.34230992949482286"/>
                  <c:y val="-0.1238615664845173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3A-4A57-8C80-D1CA78CFDB76}"/>
                </c:ext>
              </c:extLst>
            </c:dLbl>
            <c:dLbl>
              <c:idx val="7"/>
              <c:layout>
                <c:manualLayout>
                  <c:x val="0"/>
                  <c:y val="-8.9049770722762797E-17"/>
                </c:manualLayout>
              </c:layout>
              <c:tx>
                <c:rich>
                  <a:bodyPr/>
                  <a:lstStyle/>
                  <a:p>
                    <a:fld id="{2349E229-786B-4F47-BB49-1BCD0245B3C0}" type="CATEGORYNAME">
                      <a:rPr lang="zh-TW" altLang="en-US" sz="900"/>
                      <a:pPr/>
                      <a:t>[分類名]</a:t>
                    </a:fld>
                    <a:r>
                      <a:rPr lang="zh-TW" altLang="en-US" baseline="0"/>
                      <a:t>
</a:t>
                    </a:r>
                    <a:fld id="{E4DF5CE4-CA35-4F8D-8ED6-BFB1DF6779B7}" type="VALUE">
                      <a:rPr lang="en-US" altLang="zh-TW" baseline="0"/>
                      <a:pPr/>
                      <a:t>[値]</a:t>
                    </a:fld>
                    <a:r>
                      <a:rPr lang="en-US" altLang="zh-TW" baseline="0"/>
                      <a:t>
</a:t>
                    </a:r>
                    <a:fld id="{74D4F648-8957-41C8-8C63-FDC93217FFF9}" type="PERCENTAGE">
                      <a:rPr lang="en-US" altLang="zh-TW" baseline="0"/>
                      <a:pPr/>
                      <a:t>[パーセンテージ]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3A-4A57-8C80-D1CA78CFDB7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3A-4A57-8C80-D1CA78CFD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'４条 '!$B$27:$B$35</c:f>
              <c:strCache>
                <c:ptCount val="8"/>
                <c:pt idx="0">
                  <c:v>建設改良費</c:v>
                </c:pt>
                <c:pt idx="1">
                  <c:v>拡張費</c:v>
                </c:pt>
                <c:pt idx="2">
                  <c:v>改良費</c:v>
                </c:pt>
                <c:pt idx="3">
                  <c:v>量水器費</c:v>
                </c:pt>
                <c:pt idx="6">
                  <c:v>償還金</c:v>
                </c:pt>
                <c:pt idx="7">
                  <c:v>企業債償還金</c:v>
                </c:pt>
              </c:strCache>
            </c:strRef>
          </c:cat>
          <c:val>
            <c:numRef>
              <c:f>'４条 '!$C$27:$C$35</c:f>
              <c:numCache>
                <c:formatCode>#,##0_);[Red]\(#,##0\)</c:formatCode>
                <c:ptCount val="9"/>
                <c:pt idx="1">
                  <c:v>370</c:v>
                </c:pt>
                <c:pt idx="2">
                  <c:v>499</c:v>
                </c:pt>
                <c:pt idx="3">
                  <c:v>1</c:v>
                </c:pt>
                <c:pt idx="7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3A-4A57-8C80-D1CA78CFDB76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5C3A-4A57-8C80-D1CA78CFDB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C3A-4A57-8C80-D1CA78CFDB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5C3A-4A57-8C80-D1CA78CFDB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5C3A-4A57-8C80-D1CA78CFDB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5C3A-4A57-8C80-D1CA78CFDB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5C3A-4A57-8C80-D1CA78CFDB7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5C3A-4A57-8C80-D1CA78CFDB7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5C3A-4A57-8C80-D1CA78CFDB7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5C3A-4A57-8C80-D1CA78CFDB76}"/>
              </c:ext>
            </c:extLst>
          </c:dPt>
          <c:dLbls>
            <c:dLbl>
              <c:idx val="0"/>
              <c:layout>
                <c:manualLayout>
                  <c:x val="1.0606122863647649E-3"/>
                  <c:y val="4.37158469945355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C3A-4A57-8C80-D1CA78CFDB76}"/>
                </c:ext>
              </c:extLst>
            </c:dLbl>
            <c:dLbl>
              <c:idx val="6"/>
              <c:layout>
                <c:manualLayout>
                  <c:x val="-4.7875514614660539E-3"/>
                  <c:y val="2.428658166363073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C3A-4A57-8C80-D1CA78CFDB7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C3A-4A57-8C80-D1CA78CFD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'４条 '!$B$27:$B$35</c:f>
              <c:strCache>
                <c:ptCount val="8"/>
                <c:pt idx="0">
                  <c:v>建設改良費</c:v>
                </c:pt>
                <c:pt idx="1">
                  <c:v>拡張費</c:v>
                </c:pt>
                <c:pt idx="2">
                  <c:v>改良費</c:v>
                </c:pt>
                <c:pt idx="3">
                  <c:v>量水器費</c:v>
                </c:pt>
                <c:pt idx="6">
                  <c:v>償還金</c:v>
                </c:pt>
                <c:pt idx="7">
                  <c:v>企業債償還金</c:v>
                </c:pt>
              </c:strCache>
            </c:strRef>
          </c:cat>
          <c:val>
            <c:numRef>
              <c:f>'４条 '!$D$27:$D$35</c:f>
              <c:numCache>
                <c:formatCode>General</c:formatCode>
                <c:ptCount val="9"/>
                <c:pt idx="0" formatCode="#,##0_);[Red]\(#,##0\)">
                  <c:v>870</c:v>
                </c:pt>
                <c:pt idx="6" formatCode="#,##0_);[Red]\(#,##0\)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5C3A-4A57-8C80-D1CA78CFD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3"/>
          <c:order val="0"/>
          <c:tx>
            <c:strRef>
              <c:f>'繰入金 (実績)'!$B$7:$C$7</c:f>
              <c:strCache>
                <c:ptCount val="2"/>
                <c:pt idx="0">
                  <c:v>4条</c:v>
                </c:pt>
                <c:pt idx="1">
                  <c:v>基準外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'繰入金 (実績)'!$D$3:$O$3</c:f>
              <c:strCache>
                <c:ptCount val="12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  <c:pt idx="6">
                  <c:v>H29</c:v>
                </c:pt>
                <c:pt idx="7">
                  <c:v>H30</c:v>
                </c:pt>
                <c:pt idx="8">
                  <c:v>R1</c:v>
                </c:pt>
                <c:pt idx="9">
                  <c:v>R2予算</c:v>
                </c:pt>
                <c:pt idx="10">
                  <c:v>R2見込</c:v>
                </c:pt>
                <c:pt idx="11">
                  <c:v>R3予算</c:v>
                </c:pt>
              </c:strCache>
            </c:strRef>
          </c:cat>
          <c:val>
            <c:numRef>
              <c:f>'繰入金 (実績)'!$D$7:$O$7</c:f>
              <c:numCache>
                <c:formatCode>#,##0_);[Red]\(#,##0\)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299</c:v>
                </c:pt>
                <c:pt idx="6">
                  <c:v>580</c:v>
                </c:pt>
                <c:pt idx="7">
                  <c:v>268</c:v>
                </c:pt>
                <c:pt idx="8">
                  <c:v>646</c:v>
                </c:pt>
                <c:pt idx="9">
                  <c:v>896</c:v>
                </c:pt>
                <c:pt idx="10">
                  <c:v>873</c:v>
                </c:pt>
                <c:pt idx="11">
                  <c:v>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A-47A1-98AF-5245E408DD54}"/>
            </c:ext>
          </c:extLst>
        </c:ser>
        <c:ser>
          <c:idx val="2"/>
          <c:order val="1"/>
          <c:tx>
            <c:strRef>
              <c:f>'繰入金 (実績)'!$B$6:$C$6</c:f>
              <c:strCache>
                <c:ptCount val="2"/>
                <c:pt idx="0">
                  <c:v>4条</c:v>
                </c:pt>
                <c:pt idx="1">
                  <c:v>基準内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'繰入金 (実績)'!$D$3:$O$3</c:f>
              <c:strCache>
                <c:ptCount val="12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  <c:pt idx="6">
                  <c:v>H29</c:v>
                </c:pt>
                <c:pt idx="7">
                  <c:v>H30</c:v>
                </c:pt>
                <c:pt idx="8">
                  <c:v>R1</c:v>
                </c:pt>
                <c:pt idx="9">
                  <c:v>R2予算</c:v>
                </c:pt>
                <c:pt idx="10">
                  <c:v>R2見込</c:v>
                </c:pt>
                <c:pt idx="11">
                  <c:v>R3予算</c:v>
                </c:pt>
              </c:strCache>
            </c:strRef>
          </c:cat>
          <c:val>
            <c:numRef>
              <c:f>'繰入金 (実績)'!$D$6:$O$6</c:f>
              <c:numCache>
                <c:formatCode>#,##0_);[Red]\(#,##0\)</c:formatCode>
                <c:ptCount val="12"/>
                <c:pt idx="0">
                  <c:v>125</c:v>
                </c:pt>
                <c:pt idx="1">
                  <c:v>569</c:v>
                </c:pt>
                <c:pt idx="2">
                  <c:v>21</c:v>
                </c:pt>
                <c:pt idx="3">
                  <c:v>13</c:v>
                </c:pt>
                <c:pt idx="4">
                  <c:v>38</c:v>
                </c:pt>
                <c:pt idx="5">
                  <c:v>59</c:v>
                </c:pt>
                <c:pt idx="6">
                  <c:v>34</c:v>
                </c:pt>
                <c:pt idx="7">
                  <c:v>33</c:v>
                </c:pt>
                <c:pt idx="8">
                  <c:v>35</c:v>
                </c:pt>
                <c:pt idx="9">
                  <c:v>37</c:v>
                </c:pt>
                <c:pt idx="10">
                  <c:v>37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A-47A1-98AF-5245E408DD54}"/>
            </c:ext>
          </c:extLst>
        </c:ser>
        <c:ser>
          <c:idx val="1"/>
          <c:order val="2"/>
          <c:tx>
            <c:strRef>
              <c:f>'繰入金 (実績)'!$B$5:$C$5</c:f>
              <c:strCache>
                <c:ptCount val="2"/>
                <c:pt idx="0">
                  <c:v>3条</c:v>
                </c:pt>
                <c:pt idx="1">
                  <c:v>基準外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'繰入金 (実績)'!$D$3:$O$3</c:f>
              <c:strCache>
                <c:ptCount val="12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  <c:pt idx="6">
                  <c:v>H29</c:v>
                </c:pt>
                <c:pt idx="7">
                  <c:v>H30</c:v>
                </c:pt>
                <c:pt idx="8">
                  <c:v>R1</c:v>
                </c:pt>
                <c:pt idx="9">
                  <c:v>R2予算</c:v>
                </c:pt>
                <c:pt idx="10">
                  <c:v>R2見込</c:v>
                </c:pt>
                <c:pt idx="11">
                  <c:v>R3予算</c:v>
                </c:pt>
              </c:strCache>
            </c:strRef>
          </c:cat>
          <c:val>
            <c:numRef>
              <c:f>'繰入金 (実績)'!$D$5:$O$5</c:f>
              <c:numCache>
                <c:formatCode>#,##0_);[Red]\(#,##0\)</c:formatCode>
                <c:ptCount val="12"/>
                <c:pt idx="0">
                  <c:v>438</c:v>
                </c:pt>
                <c:pt idx="1">
                  <c:v>397</c:v>
                </c:pt>
                <c:pt idx="2">
                  <c:v>383</c:v>
                </c:pt>
                <c:pt idx="3">
                  <c:v>382</c:v>
                </c:pt>
                <c:pt idx="4">
                  <c:v>426</c:v>
                </c:pt>
                <c:pt idx="5">
                  <c:v>503</c:v>
                </c:pt>
                <c:pt idx="6">
                  <c:v>274</c:v>
                </c:pt>
                <c:pt idx="7">
                  <c:v>783</c:v>
                </c:pt>
                <c:pt idx="8">
                  <c:v>435</c:v>
                </c:pt>
                <c:pt idx="9">
                  <c:v>537</c:v>
                </c:pt>
                <c:pt idx="10">
                  <c:v>499</c:v>
                </c:pt>
                <c:pt idx="11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A-47A1-98AF-5245E408DD54}"/>
            </c:ext>
          </c:extLst>
        </c:ser>
        <c:ser>
          <c:idx val="0"/>
          <c:order val="3"/>
          <c:tx>
            <c:strRef>
              <c:f>'繰入金 (実績)'!$B$4:$C$4</c:f>
              <c:strCache>
                <c:ptCount val="2"/>
                <c:pt idx="0">
                  <c:v>3条</c:v>
                </c:pt>
                <c:pt idx="1">
                  <c:v>基準内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'繰入金 (実績)'!$D$3:$O$3</c:f>
              <c:strCache>
                <c:ptCount val="12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  <c:pt idx="6">
                  <c:v>H29</c:v>
                </c:pt>
                <c:pt idx="7">
                  <c:v>H30</c:v>
                </c:pt>
                <c:pt idx="8">
                  <c:v>R1</c:v>
                </c:pt>
                <c:pt idx="9">
                  <c:v>R2予算</c:v>
                </c:pt>
                <c:pt idx="10">
                  <c:v>R2見込</c:v>
                </c:pt>
                <c:pt idx="11">
                  <c:v>R3予算</c:v>
                </c:pt>
              </c:strCache>
            </c:strRef>
          </c:cat>
          <c:val>
            <c:numRef>
              <c:f>'繰入金 (実績)'!$D$4:$O$4</c:f>
              <c:numCache>
                <c:formatCode>#,##0_);[Red]\(#,##0\)</c:formatCode>
                <c:ptCount val="12"/>
                <c:pt idx="0">
                  <c:v>434</c:v>
                </c:pt>
                <c:pt idx="1">
                  <c:v>438</c:v>
                </c:pt>
                <c:pt idx="2">
                  <c:v>427</c:v>
                </c:pt>
                <c:pt idx="3">
                  <c:v>413</c:v>
                </c:pt>
                <c:pt idx="4">
                  <c:v>393</c:v>
                </c:pt>
                <c:pt idx="5">
                  <c:v>382</c:v>
                </c:pt>
                <c:pt idx="6">
                  <c:v>377</c:v>
                </c:pt>
                <c:pt idx="7">
                  <c:v>326</c:v>
                </c:pt>
                <c:pt idx="8">
                  <c:v>275</c:v>
                </c:pt>
                <c:pt idx="9">
                  <c:v>265</c:v>
                </c:pt>
                <c:pt idx="10">
                  <c:v>274</c:v>
                </c:pt>
                <c:pt idx="11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A-47A1-98AF-5245E408D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242424"/>
        <c:axId val="471233896"/>
        <c:axId val="0"/>
      </c:bar3DChart>
      <c:catAx>
        <c:axId val="4712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pPr>
            <a:endParaRPr lang="ja-JP"/>
          </a:p>
        </c:txPr>
        <c:crossAx val="471233896"/>
        <c:crosses val="autoZero"/>
        <c:auto val="1"/>
        <c:lblAlgn val="ctr"/>
        <c:lblOffset val="100"/>
        <c:noMultiLvlLbl val="0"/>
      </c:catAx>
      <c:valAx>
        <c:axId val="47123389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  <a:cs typeface="+mn-cs"/>
                  </a:defRPr>
                </a:pPr>
                <a:r>
                  <a:rPr lang="ja-JP"/>
                  <a:t>金額（百万円）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pPr>
            <a:endParaRPr lang="ja-JP"/>
          </a:p>
        </c:txPr>
        <c:crossAx val="471242424"/>
        <c:crosses val="autoZero"/>
        <c:crossBetween val="between"/>
        <c:majorUnit val="4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HGPｺﾞｼｯｸM" panose="020B0600000000000000" pitchFamily="50" charset="-128"/>
          <a:ea typeface="HGPｺﾞｼｯｸM" panose="020B0600000000000000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0.44524</cdr:x>
      <cdr:y>0.50455</cdr:y>
    </cdr:from>
    <cdr:to>
      <cdr:x>0.56734</cdr:x>
      <cdr:y>0.56919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F47703E7-DCF0-4911-B51F-59F2E4FC8C4F}"/>
            </a:ext>
          </a:extLst>
        </cdr:cNvPr>
        <cdr:cNvSpPr txBox="1"/>
      </cdr:nvSpPr>
      <cdr:spPr>
        <a:xfrm xmlns:a="http://schemas.openxmlformats.org/drawingml/2006/main">
          <a:off x="2362201" y="2638425"/>
          <a:ext cx="647766" cy="337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28594BF-A1A9-449F-9825-7FA9C3FBF5C3}" type="TxLink">
            <a:rPr lang="en-US" altLang="en-US" sz="1100" b="0" i="0" u="none" strike="noStrike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pPr/>
            <a:t>2,184</a:t>
          </a:fld>
          <a:endParaRPr lang="ja-JP" altLang="en-US" sz="110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0.39318</cdr:x>
      <cdr:y>0.44262</cdr:y>
    </cdr:from>
    <cdr:to>
      <cdr:x>0.61242</cdr:x>
      <cdr:y>0.51913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4F2EC72E-512A-46A9-9836-4F57A0249232}"/>
            </a:ext>
          </a:extLst>
        </cdr:cNvPr>
        <cdr:cNvSpPr txBox="1"/>
      </cdr:nvSpPr>
      <cdr:spPr>
        <a:xfrm xmlns:a="http://schemas.openxmlformats.org/drawingml/2006/main">
          <a:off x="2085975" y="2314575"/>
          <a:ext cx="1163167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>
              <a:latin typeface="メイリオ" panose="020B0604030504040204" pitchFamily="50" charset="-128"/>
              <a:ea typeface="メイリオ" panose="020B0604030504040204" pitchFamily="50" charset="-128"/>
            </a:rPr>
            <a:t>収益的</a:t>
          </a:r>
          <a:r>
            <a:rPr lang="ja-JP" altLang="en-US" sz="1200">
              <a:latin typeface="HGｺﾞｼｯｸM" panose="020B0609000000000000" pitchFamily="49" charset="-128"/>
              <a:ea typeface="HGｺﾞｼｯｸM" panose="020B0609000000000000" pitchFamily="49" charset="-128"/>
            </a:rPr>
            <a:t>収入計</a:t>
          </a:r>
        </a:p>
      </cdr:txBody>
    </cdr:sp>
  </cdr:relSizeAnchor>
  <cdr:relSizeAnchor xmlns:cdr="http://schemas.openxmlformats.org/drawingml/2006/chartDrawing">
    <cdr:from>
      <cdr:x>0.69285</cdr:x>
      <cdr:y>0.01475</cdr:y>
    </cdr:from>
    <cdr:to>
      <cdr:x>0.90111</cdr:x>
      <cdr:y>0.06575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95795FDF-82F6-48E8-9050-D1C90602C498}"/>
            </a:ext>
          </a:extLst>
        </cdr:cNvPr>
        <cdr:cNvSpPr txBox="1"/>
      </cdr:nvSpPr>
      <cdr:spPr>
        <a:xfrm xmlns:a="http://schemas.openxmlformats.org/drawingml/2006/main">
          <a:off x="3675882" y="77123"/>
          <a:ext cx="1104908" cy="266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百万円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税込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1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0.439</cdr:x>
      <cdr:y>0.49708</cdr:y>
    </cdr:from>
    <cdr:to>
      <cdr:x>0.59425</cdr:x>
      <cdr:y>0.5619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F47703E7-DCF0-4911-B51F-59F2E4FC8C4F}"/>
            </a:ext>
          </a:extLst>
        </cdr:cNvPr>
        <cdr:cNvSpPr txBox="1"/>
      </cdr:nvSpPr>
      <cdr:spPr>
        <a:xfrm xmlns:a="http://schemas.openxmlformats.org/drawingml/2006/main">
          <a:off x="2329099" y="2599359"/>
          <a:ext cx="823675" cy="338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234EC48-3EE5-4935-B0DF-E36BDDC00545}" type="TxLink">
            <a:rPr lang="en-US" altLang="en-US" sz="1200" b="0" i="0" u="none" strike="noStrike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pPr/>
            <a:t>2,134</a:t>
          </a:fld>
          <a:endParaRPr lang="ja-JP" altLang="en-US" sz="120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0.39497</cdr:x>
      <cdr:y>0.44544</cdr:y>
    </cdr:from>
    <cdr:to>
      <cdr:x>0.60862</cdr:x>
      <cdr:y>0.50455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4F2EC72E-512A-46A9-9836-4F57A0249232}"/>
            </a:ext>
          </a:extLst>
        </cdr:cNvPr>
        <cdr:cNvSpPr txBox="1"/>
      </cdr:nvSpPr>
      <cdr:spPr>
        <a:xfrm xmlns:a="http://schemas.openxmlformats.org/drawingml/2006/main">
          <a:off x="2095500" y="2329328"/>
          <a:ext cx="1133475" cy="309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>
              <a:latin typeface="メイリオ" panose="020B0604030504040204" pitchFamily="50" charset="-128"/>
              <a:ea typeface="メイリオ" panose="020B0604030504040204" pitchFamily="50" charset="-128"/>
            </a:rPr>
            <a:t>収益的支出計</a:t>
          </a:r>
        </a:p>
      </cdr:txBody>
    </cdr:sp>
  </cdr:relSizeAnchor>
  <cdr:relSizeAnchor xmlns:cdr="http://schemas.openxmlformats.org/drawingml/2006/chartDrawing">
    <cdr:from>
      <cdr:x>0.69465</cdr:x>
      <cdr:y>0.04132</cdr:y>
    </cdr:from>
    <cdr:to>
      <cdr:x>0.91368</cdr:x>
      <cdr:y>0.09232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95795FDF-82F6-48E8-9050-D1C90602C498}"/>
            </a:ext>
          </a:extLst>
        </cdr:cNvPr>
        <cdr:cNvSpPr txBox="1"/>
      </cdr:nvSpPr>
      <cdr:spPr>
        <a:xfrm xmlns:a="http://schemas.openxmlformats.org/drawingml/2006/main">
          <a:off x="3685435" y="216049"/>
          <a:ext cx="1162047" cy="266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百万円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税込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1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0.44524</cdr:x>
      <cdr:y>0.50455</cdr:y>
    </cdr:from>
    <cdr:to>
      <cdr:x>0.56734</cdr:x>
      <cdr:y>0.56919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F47703E7-DCF0-4911-B51F-59F2E4FC8C4F}"/>
            </a:ext>
          </a:extLst>
        </cdr:cNvPr>
        <cdr:cNvSpPr txBox="1"/>
      </cdr:nvSpPr>
      <cdr:spPr>
        <a:xfrm xmlns:a="http://schemas.openxmlformats.org/drawingml/2006/main">
          <a:off x="2362201" y="2638425"/>
          <a:ext cx="647766" cy="337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28594BF-A1A9-449F-9825-7FA9C3FBF5C3}" type="TxLink">
            <a:rPr lang="en-US" altLang="en-US" sz="1100" b="0" i="0" u="none" strike="noStrike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pPr/>
            <a:t>1,467</a:t>
          </a:fld>
          <a:endParaRPr lang="ja-JP" altLang="en-US" sz="110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0.39318</cdr:x>
      <cdr:y>0.44262</cdr:y>
    </cdr:from>
    <cdr:to>
      <cdr:x>0.61242</cdr:x>
      <cdr:y>0.51913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4F2EC72E-512A-46A9-9836-4F57A0249232}"/>
            </a:ext>
          </a:extLst>
        </cdr:cNvPr>
        <cdr:cNvSpPr txBox="1"/>
      </cdr:nvSpPr>
      <cdr:spPr>
        <a:xfrm xmlns:a="http://schemas.openxmlformats.org/drawingml/2006/main">
          <a:off x="2085975" y="2314575"/>
          <a:ext cx="1163167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>
              <a:latin typeface="メイリオ" panose="020B0604030504040204" pitchFamily="50" charset="-128"/>
              <a:ea typeface="メイリオ" panose="020B0604030504040204" pitchFamily="50" charset="-128"/>
            </a:rPr>
            <a:t>資本的</a:t>
          </a:r>
          <a:r>
            <a:rPr lang="ja-JP" altLang="en-US" sz="1200">
              <a:latin typeface="HGｺﾞｼｯｸM" panose="020B0609000000000000" pitchFamily="49" charset="-128"/>
              <a:ea typeface="HGｺﾞｼｯｸM" panose="020B0609000000000000" pitchFamily="49" charset="-128"/>
            </a:rPr>
            <a:t>収入計</a:t>
          </a:r>
        </a:p>
      </cdr:txBody>
    </cdr:sp>
  </cdr:relSizeAnchor>
  <cdr:relSizeAnchor xmlns:cdr="http://schemas.openxmlformats.org/drawingml/2006/chartDrawing">
    <cdr:from>
      <cdr:x>0.69285</cdr:x>
      <cdr:y>0.05509</cdr:y>
    </cdr:from>
    <cdr:to>
      <cdr:x>0.90111</cdr:x>
      <cdr:y>0.10609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95795FDF-82F6-48E8-9050-D1C90602C498}"/>
            </a:ext>
          </a:extLst>
        </cdr:cNvPr>
        <cdr:cNvSpPr txBox="1"/>
      </cdr:nvSpPr>
      <cdr:spPr>
        <a:xfrm xmlns:a="http://schemas.openxmlformats.org/drawingml/2006/main">
          <a:off x="3675882" y="288057"/>
          <a:ext cx="1104908" cy="266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百万円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税込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1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0.439</cdr:x>
      <cdr:y>0.49708</cdr:y>
    </cdr:from>
    <cdr:to>
      <cdr:x>0.59425</cdr:x>
      <cdr:y>0.5619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F47703E7-DCF0-4911-B51F-59F2E4FC8C4F}"/>
            </a:ext>
          </a:extLst>
        </cdr:cNvPr>
        <cdr:cNvSpPr txBox="1"/>
      </cdr:nvSpPr>
      <cdr:spPr>
        <a:xfrm xmlns:a="http://schemas.openxmlformats.org/drawingml/2006/main">
          <a:off x="2329099" y="2599359"/>
          <a:ext cx="823675" cy="338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234EC48-3EE5-4935-B0DF-E36BDDC00545}" type="TxLink">
            <a:rPr lang="en-US" altLang="en-US" sz="1200" b="0" i="0" u="none" strike="noStrike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pPr/>
            <a:t>1,952</a:t>
          </a:fld>
          <a:endParaRPr lang="ja-JP" altLang="en-US" sz="120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0.39497</cdr:x>
      <cdr:y>0.44544</cdr:y>
    </cdr:from>
    <cdr:to>
      <cdr:x>0.60862</cdr:x>
      <cdr:y>0.50455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4F2EC72E-512A-46A9-9836-4F57A0249232}"/>
            </a:ext>
          </a:extLst>
        </cdr:cNvPr>
        <cdr:cNvSpPr txBox="1"/>
      </cdr:nvSpPr>
      <cdr:spPr>
        <a:xfrm xmlns:a="http://schemas.openxmlformats.org/drawingml/2006/main">
          <a:off x="2095500" y="2329328"/>
          <a:ext cx="1133475" cy="309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>
              <a:latin typeface="メイリオ" panose="020B0604030504040204" pitchFamily="50" charset="-128"/>
              <a:ea typeface="メイリオ" panose="020B0604030504040204" pitchFamily="50" charset="-128"/>
            </a:rPr>
            <a:t>資本的支出計</a:t>
          </a:r>
        </a:p>
      </cdr:txBody>
    </cdr:sp>
  </cdr:relSizeAnchor>
  <cdr:relSizeAnchor xmlns:cdr="http://schemas.openxmlformats.org/drawingml/2006/chartDrawing">
    <cdr:from>
      <cdr:x>0.6922</cdr:x>
      <cdr:y>0.06885</cdr:y>
    </cdr:from>
    <cdr:to>
      <cdr:x>0.91123</cdr:x>
      <cdr:y>0.11985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95795FDF-82F6-48E8-9050-D1C90602C498}"/>
            </a:ext>
          </a:extLst>
        </cdr:cNvPr>
        <cdr:cNvSpPr txBox="1"/>
      </cdr:nvSpPr>
      <cdr:spPr>
        <a:xfrm xmlns:a="http://schemas.openxmlformats.org/drawingml/2006/main">
          <a:off x="3672408" y="360040"/>
          <a:ext cx="1162047" cy="266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百万円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(</a:t>
          </a:r>
          <a:r>
            <a: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税込</a:t>
          </a:r>
          <a:r>
            <a: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rPr>
            <a:t>)</a:t>
          </a:r>
          <a:endParaRPr lang="ja-JP" altLang="en-US" sz="1100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0.42982</cdr:x>
      <cdr:y>0.3976</cdr:y>
    </cdr:from>
    <cdr:to>
      <cdr:x>0.57018</cdr:x>
      <cdr:y>0.59822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A2511560-C742-4F95-A10E-2B102291D7DE}"/>
            </a:ext>
          </a:extLst>
        </cdr:cNvPr>
        <cdr:cNvSpPr txBox="1"/>
      </cdr:nvSpPr>
      <cdr:spPr>
        <a:xfrm xmlns:a="http://schemas.openxmlformats.org/drawingml/2006/main">
          <a:off x="2800320" y="1812147"/>
          <a:ext cx="914460" cy="91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0.15788</cdr:x>
      <cdr:y>0.28907</cdr:y>
    </cdr:from>
    <cdr:to>
      <cdr:x>0.24122</cdr:x>
      <cdr:y>0.38195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58D9C2CF-794E-4DA2-A617-569194BE6A4D}"/>
            </a:ext>
          </a:extLst>
        </cdr:cNvPr>
        <cdr:cNvSpPr txBox="1"/>
      </cdr:nvSpPr>
      <cdr:spPr>
        <a:xfrm xmlns:a="http://schemas.openxmlformats.org/drawingml/2006/main">
          <a:off x="1215083" y="1210116"/>
          <a:ext cx="641401" cy="388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7896A13-3119-4214-9F12-191A0093D9D3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997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0.21559</cdr:x>
      <cdr:y>0.16349</cdr:y>
    </cdr:from>
    <cdr:to>
      <cdr:x>0.30039</cdr:x>
      <cdr:y>0.25763</cdr:y>
    </cdr:to>
    <cdr:sp macro="" textlink="">
      <cdr:nvSpPr>
        <cdr:cNvPr id="15" name="テキスト ボックス 14">
          <a:extLst xmlns:a="http://schemas.openxmlformats.org/drawingml/2006/main">
            <a:ext uri="{FF2B5EF4-FFF2-40B4-BE49-F238E27FC236}">
              <a16:creationId xmlns:a16="http://schemas.microsoft.com/office/drawing/2014/main" id="{51AF54C5-9433-4F0A-9DCA-BF32F8B46196}"/>
            </a:ext>
          </a:extLst>
        </cdr:cNvPr>
        <cdr:cNvSpPr txBox="1"/>
      </cdr:nvSpPr>
      <cdr:spPr>
        <a:xfrm xmlns:a="http://schemas.openxmlformats.org/drawingml/2006/main">
          <a:off x="1659186" y="684408"/>
          <a:ext cx="652638" cy="39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C84F7E48-0FD5-4A11-B044-1DEA3AD73B82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1,404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0.29338</cdr:x>
      <cdr:y>0.34002</cdr:y>
    </cdr:from>
    <cdr:to>
      <cdr:x>0.37817</cdr:x>
      <cdr:y>0.40271</cdr:y>
    </cdr:to>
    <cdr:sp macro="" textlink="">
      <cdr:nvSpPr>
        <cdr:cNvPr id="16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36B6038F-FBBB-424B-8B15-34B70CB4E02D}"/>
            </a:ext>
          </a:extLst>
        </cdr:cNvPr>
        <cdr:cNvSpPr txBox="1"/>
      </cdr:nvSpPr>
      <cdr:spPr>
        <a:xfrm xmlns:a="http://schemas.openxmlformats.org/drawingml/2006/main">
          <a:off x="2257910" y="1423385"/>
          <a:ext cx="652561" cy="26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F75B04-E335-4B26-B314-1B1308FA9AC6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831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0.35694</cdr:x>
      <cdr:y>0.34364</cdr:y>
    </cdr:from>
    <cdr:to>
      <cdr:x>0.44174</cdr:x>
      <cdr:y>0.40633</cdr:y>
    </cdr:to>
    <cdr:sp macro="" textlink="">
      <cdr:nvSpPr>
        <cdr:cNvPr id="17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675B229F-7E33-4E5A-8AC7-6C5B64B84044}"/>
            </a:ext>
          </a:extLst>
        </cdr:cNvPr>
        <cdr:cNvSpPr txBox="1"/>
      </cdr:nvSpPr>
      <cdr:spPr>
        <a:xfrm xmlns:a="http://schemas.openxmlformats.org/drawingml/2006/main">
          <a:off x="2747062" y="1438558"/>
          <a:ext cx="652638" cy="26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3DB61F5-D7D7-4813-998B-3CA23C326079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808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0.4268</cdr:x>
      <cdr:y>0.32843</cdr:y>
    </cdr:from>
    <cdr:to>
      <cdr:x>0.51159</cdr:x>
      <cdr:y>0.39112</cdr:y>
    </cdr:to>
    <cdr:sp macro="" textlink="">
      <cdr:nvSpPr>
        <cdr:cNvPr id="18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3284706" y="1374886"/>
          <a:ext cx="652561" cy="26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89B640-4527-4CA6-8197-E9C8BDABF3EA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857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0.48346</cdr:x>
      <cdr:y>0.21198</cdr:y>
    </cdr:from>
    <cdr:to>
      <cdr:x>0.56826</cdr:x>
      <cdr:y>0.27467</cdr:y>
    </cdr:to>
    <cdr:sp macro="" textlink="">
      <cdr:nvSpPr>
        <cdr:cNvPr id="19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3720791" y="887401"/>
          <a:ext cx="652638" cy="26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44CF47B-D6FF-4CD6-9E94-DA20E5651C5E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1,243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0.55215</cdr:x>
      <cdr:y>0.20628</cdr:y>
    </cdr:from>
    <cdr:to>
      <cdr:x>0.63694</cdr:x>
      <cdr:y>0.26897</cdr:y>
    </cdr:to>
    <cdr:sp macro="" textlink="">
      <cdr:nvSpPr>
        <cdr:cNvPr id="20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4249447" y="863540"/>
          <a:ext cx="652560" cy="26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54EB004-2AA1-443D-B2C8-8792E77AEFC3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1,265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0.617</cdr:x>
      <cdr:y>0.16303</cdr:y>
    </cdr:from>
    <cdr:to>
      <cdr:x>0.70179</cdr:x>
      <cdr:y>0.22572</cdr:y>
    </cdr:to>
    <cdr:sp macro="" textlink="">
      <cdr:nvSpPr>
        <cdr:cNvPr id="21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4748585" y="682502"/>
          <a:ext cx="652561" cy="26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5EB090F-E8E1-43A2-9A94-46ED1DC10916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1,410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0.68665</cdr:x>
      <cdr:y>0.16825</cdr:y>
    </cdr:from>
    <cdr:to>
      <cdr:x>0.77145</cdr:x>
      <cdr:y>0.23095</cdr:y>
    </cdr:to>
    <cdr:sp macro="" textlink="">
      <cdr:nvSpPr>
        <cdr:cNvPr id="2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5284571" y="704334"/>
          <a:ext cx="652637" cy="262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CA00AD1-CEBA-4219-BBE2-7D708B207490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1,391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0.87817</cdr:x>
      <cdr:y>0.05987</cdr:y>
    </cdr:from>
    <cdr:to>
      <cdr:x>0.96296</cdr:x>
      <cdr:y>0.12257</cdr:y>
    </cdr:to>
    <cdr:sp macro="" textlink="">
      <cdr:nvSpPr>
        <cdr:cNvPr id="2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4BEFF629-B63A-444E-BCC4-1DEAD75B7A83}"/>
            </a:ext>
          </a:extLst>
        </cdr:cNvPr>
        <cdr:cNvSpPr txBox="1"/>
      </cdr:nvSpPr>
      <cdr:spPr>
        <a:xfrm xmlns:a="http://schemas.openxmlformats.org/drawingml/2006/main">
          <a:off x="6239996" y="250642"/>
          <a:ext cx="602488" cy="262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53004BA-E24E-408F-B6DC-C3E8285E90DD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1,733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0.81567</cdr:x>
      <cdr:y>0.06902</cdr:y>
    </cdr:from>
    <cdr:to>
      <cdr:x>0.90046</cdr:x>
      <cdr:y>0.13172</cdr:y>
    </cdr:to>
    <cdr:sp macro="" textlink="">
      <cdr:nvSpPr>
        <cdr:cNvPr id="1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608283D-8102-433F-B97B-16C102A614F6}"/>
            </a:ext>
          </a:extLst>
        </cdr:cNvPr>
        <cdr:cNvSpPr txBox="1"/>
      </cdr:nvSpPr>
      <cdr:spPr>
        <a:xfrm xmlns:a="http://schemas.openxmlformats.org/drawingml/2006/main">
          <a:off x="6277554" y="288925"/>
          <a:ext cx="652561" cy="262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7C223B-9EBF-462A-82B8-DA16742FB7B1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1,683</a:t>
          </a:fld>
          <a:endParaRPr lang="ja-JP" altLang="en-US" sz="1100"/>
        </a:p>
      </cdr:txBody>
    </cdr:sp>
  </cdr:relSizeAnchor>
  <cdr:relSizeAnchor xmlns:cdr="http://schemas.openxmlformats.org/drawingml/2006/chartDrawing">
    <cdr:from>
      <cdr:x>0.7467</cdr:x>
      <cdr:y>0.05082</cdr:y>
    </cdr:from>
    <cdr:to>
      <cdr:x>0.83149</cdr:x>
      <cdr:y>0.11352</cdr:y>
    </cdr:to>
    <cdr:sp macro="" textlink="">
      <cdr:nvSpPr>
        <cdr:cNvPr id="14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6FC02D16-30CE-445B-8D72-1B0748C3F1D7}"/>
            </a:ext>
          </a:extLst>
        </cdr:cNvPr>
        <cdr:cNvSpPr txBox="1"/>
      </cdr:nvSpPr>
      <cdr:spPr>
        <a:xfrm xmlns:a="http://schemas.openxmlformats.org/drawingml/2006/main">
          <a:off x="5746750" y="212725"/>
          <a:ext cx="652561" cy="262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7A35675-3B8E-4E9C-A5AF-098CC9524BA5}" type="TxLink">
            <a:rPr lang="en-US" altLang="en-US" sz="1100" b="0" i="0" u="none" strike="noStrike">
              <a:solidFill>
                <a:srgbClr val="000000"/>
              </a:solidFill>
              <a:latin typeface="游ゴシック"/>
              <a:ea typeface="游ゴシック"/>
            </a:rPr>
            <a:pPr/>
            <a:t>1,735</a:t>
          </a:fld>
          <a:endParaRPr lang="ja-JP" alt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9" y="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C0E1EB81-EF0E-4AA9-B224-B368A71683E8}" type="datetimeFigureOut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94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9" y="9371294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D28D5E5E-3E4C-4D1E-B87C-C30B6BBA5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3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6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78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D5E5E-3E4C-4D1E-B87C-C30B6BBA5F2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FA5-BD3C-405A-BDF2-ABB66E6BA167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4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1395-D270-4109-B8B7-198BFE4A1980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1311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1395-D270-4109-B8B7-198BFE4A1980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7879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18F-5004-490D-B602-B90C3795662D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3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5C0-2E42-4D98-8251-22B136B93F45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60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0E1-55E0-4571-8D0F-C75D88898DA1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76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E445-51F3-4C99-980C-0779ABA73A6B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4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B283-B843-41BE-A33A-D50AE091F958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36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FA46-3F59-4DE2-8B28-0C94814A5D8F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82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1395-D270-4109-B8B7-198BFE4A1980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7455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7743-17DC-4CCA-99CA-59A2C0CF7E1E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1395-D270-4109-B8B7-198BFE4A1980}" type="datetime1">
              <a:rPr kumimoji="1" lang="ja-JP" altLang="en-US" smtClean="0"/>
              <a:t>2021/3/5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2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4365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712968" cy="2376264"/>
          </a:xfrm>
        </p:spPr>
        <p:txBody>
          <a:bodyPr>
            <a:noAutofit/>
          </a:bodyPr>
          <a:lstStyle/>
          <a:p>
            <a:pPr algn="r"/>
            <a:b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令和３年度</a:t>
            </a:r>
            <a:b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千葉市水道事業会計予算について</a:t>
            </a:r>
            <a:b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endParaRPr kumimoji="1"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09828" y="5521878"/>
            <a:ext cx="3268990" cy="1080119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令和２年度第２回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千葉市水道事業運営協議会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323528" y="4555112"/>
            <a:ext cx="2232248" cy="799043"/>
            <a:chOff x="237606" y="5798112"/>
            <a:chExt cx="5029943" cy="1800743"/>
          </a:xfrm>
        </p:grpSpPr>
        <p:pic>
          <p:nvPicPr>
            <p:cNvPr id="5" name="図 4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606" y="5798112"/>
              <a:ext cx="1763280" cy="1800743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2084429" y="5971196"/>
              <a:ext cx="3183120" cy="1441439"/>
              <a:chOff x="2084429" y="5961675"/>
              <a:chExt cx="3183480" cy="1455802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429" y="6968653"/>
                <a:ext cx="3183480" cy="448824"/>
              </a:xfrm>
              <a:prstGeom prst="rect">
                <a:avLst/>
              </a:prstGeom>
            </p:spPr>
          </p:pic>
          <p:pic>
            <p:nvPicPr>
              <p:cNvPr id="8" name="図 7"/>
              <p:cNvPicPr preferRelativeResize="0"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4353" y="5961675"/>
                <a:ext cx="3164040" cy="989936"/>
              </a:xfrm>
              <a:prstGeom prst="rect">
                <a:avLst/>
              </a:prstGeom>
            </p:spPr>
          </p:pic>
        </p:grpSp>
      </p:grpSp>
      <p:sp>
        <p:nvSpPr>
          <p:cNvPr id="10" name="テキスト ボックス 9"/>
          <p:cNvSpPr txBox="1"/>
          <p:nvPr/>
        </p:nvSpPr>
        <p:spPr>
          <a:xfrm>
            <a:off x="3923928" y="6226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千葉市水道局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76256" y="332656"/>
            <a:ext cx="201622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資料１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6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79512" y="58614"/>
            <a:ext cx="8229600" cy="562074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2600" dirty="0">
                <a:solidFill>
                  <a:srgbClr val="00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３　資本的収支について</a:t>
            </a:r>
            <a:endParaRPr kumimoji="1" lang="ja-JP" altLang="en-US" sz="2600" dirty="0">
              <a:solidFill>
                <a:srgbClr val="000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-36512" y="1268760"/>
            <a:ext cx="9180512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82377" y="764704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　（１）前年度予算との比較</a:t>
            </a: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6949930" y="58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9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86698DC-06B2-4AE7-9168-23E623D1CED1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R$29:$AF$42" spid="_x0000_s5163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79" y="1476028"/>
            <a:ext cx="8399962" cy="317710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0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9512" y="278647"/>
            <a:ext cx="86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（２） 主な工事</a:t>
            </a:r>
            <a:endParaRPr kumimoji="1" lang="ja-JP" altLang="en-US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15DE9A-7711-4D5D-937B-1D31517AEEE5}"/>
              </a:ext>
            </a:extLst>
          </p:cNvPr>
          <p:cNvSpPr txBox="1"/>
          <p:nvPr/>
        </p:nvSpPr>
        <p:spPr>
          <a:xfrm>
            <a:off x="351520" y="791706"/>
            <a:ext cx="84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① 更科町配水管整備　：予算額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90,000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065DCFB6-913D-4A2C-B298-D96EE0C65CD0}"/>
              </a:ext>
            </a:extLst>
          </p:cNvPr>
          <p:cNvSpPr txBox="1">
            <a:spLocks/>
          </p:cNvSpPr>
          <p:nvPr/>
        </p:nvSpPr>
        <p:spPr>
          <a:xfrm>
            <a:off x="6948264" y="64219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10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18123C-65DC-4D16-902E-731B24E90E6A}"/>
              </a:ext>
            </a:extLst>
          </p:cNvPr>
          <p:cNvSpPr txBox="1"/>
          <p:nvPr/>
        </p:nvSpPr>
        <p:spPr>
          <a:xfrm>
            <a:off x="755576" y="1345705"/>
            <a:ext cx="7344815" cy="31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下田町の水圧不足を解消するため、管路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1,450 m 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を新設します。</a:t>
            </a:r>
            <a:endParaRPr lang="en-US" altLang="ja-JP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500D834-EE4D-48BC-852A-4EB1D31FB45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2:$O$39" spid="_x0000_s1279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5" y="1736617"/>
            <a:ext cx="7862326" cy="486073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96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27905"/>
            <a:ext cx="2133600" cy="365125"/>
          </a:xfrm>
        </p:spPr>
        <p:txBody>
          <a:bodyPr/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11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9512" y="386661"/>
            <a:ext cx="86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② 土気町配水管更新　：予算額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27,000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r>
              <a:rPr lang="ja-JP" altLang="en-US" sz="1600" b="1" dirty="0">
                <a:solidFill>
                  <a:srgbClr val="002060"/>
                </a:solidFill>
                <a:latin typeface="+mn-ea"/>
              </a:rPr>
              <a:t>　　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946817"/>
            <a:ext cx="7344815" cy="31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中長期経営計画の初年度として、計画的な配水管の更新に着手します。</a:t>
            </a:r>
            <a:endParaRPr lang="en-US" altLang="ja-JP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B92290D-2FC0-41C7-847A-AEFF11B3208D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:$O$39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85" y="1339792"/>
            <a:ext cx="7852792" cy="49824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47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6944391" y="5220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0" y="900081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3479" y="638830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2000" smtClean="0">
                <a:solidFill>
                  <a:schemeClr val="tx1"/>
                </a:solidFill>
              </a:rPr>
              <a:t>12</a:t>
            </a:fld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9512" y="404664"/>
            <a:ext cx="86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③　</a:t>
            </a:r>
            <a:r>
              <a:rPr lang="zh-TW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大木戸西澤橋水管橋更新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：予算額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194,000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r>
              <a:rPr kumimoji="1"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600" b="1" dirty="0">
                <a:latin typeface="+mn-ea"/>
              </a:rPr>
              <a:t>　</a:t>
            </a:r>
            <a:r>
              <a:rPr lang="ja-JP" altLang="en-US" sz="1600" b="1" dirty="0">
                <a:solidFill>
                  <a:srgbClr val="002060"/>
                </a:solidFill>
                <a:latin typeface="+mn-ea"/>
              </a:rPr>
              <a:t>　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6EB297D-A0E7-4B1E-8109-4E13445BD2D8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:$K$60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364540"/>
            <a:ext cx="3816424" cy="520246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65E0911-70C6-42FE-8024-D9572471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24436"/>
            <a:ext cx="3816424" cy="52400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6F8E2B-07D8-4545-B532-382AF7D786EA}"/>
              </a:ext>
            </a:extLst>
          </p:cNvPr>
          <p:cNvSpPr txBox="1"/>
          <p:nvPr/>
        </p:nvSpPr>
        <p:spPr>
          <a:xfrm>
            <a:off x="755577" y="955404"/>
            <a:ext cx="7344815" cy="31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経年劣化による漏水等を防ぐため、大木戸西澤橋に布設された水管橋の更新を行います。</a:t>
            </a:r>
            <a:endParaRPr lang="en-US" altLang="ja-JP" sz="11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9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6944391" y="5220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0" y="900081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3479" y="638830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2000" smtClean="0">
                <a:solidFill>
                  <a:schemeClr val="tx1"/>
                </a:solidFill>
              </a:rPr>
              <a:t>13</a:t>
            </a:fld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9512" y="404664"/>
            <a:ext cx="86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④　平川浄水場電気設備改築更新　：予算額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217,000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r>
              <a:rPr kumimoji="1"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600" b="1" dirty="0">
                <a:latin typeface="+mn-ea"/>
              </a:rPr>
              <a:t>　</a:t>
            </a:r>
            <a:r>
              <a:rPr lang="ja-JP" altLang="en-US" sz="1600" b="1" dirty="0">
                <a:solidFill>
                  <a:srgbClr val="002060"/>
                </a:solidFill>
                <a:latin typeface="+mn-ea"/>
              </a:rPr>
              <a:t>　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6F8E2B-07D8-4545-B532-382AF7D786EA}"/>
              </a:ext>
            </a:extLst>
          </p:cNvPr>
          <p:cNvSpPr txBox="1"/>
          <p:nvPr/>
        </p:nvSpPr>
        <p:spPr>
          <a:xfrm>
            <a:off x="755577" y="955404"/>
            <a:ext cx="7344815" cy="56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昭和５２年に設置された平川浄水場の老朽化に対応するため、平成２８年度から令和５年度までの８年間で設備更新を行っています。令和３年度は、非常用電源設備や監視制御設備などの改築・更新を行います。</a:t>
            </a:r>
            <a:endParaRPr lang="en-US" altLang="ja-JP" sz="11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F3E9397-44CF-4617-B4E2-CB7FC53E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1" y="2063320"/>
            <a:ext cx="2600791" cy="195059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5EC487-C5E1-41D7-90B4-C27EC195E693}"/>
              </a:ext>
            </a:extLst>
          </p:cNvPr>
          <p:cNvSpPr/>
          <p:nvPr/>
        </p:nvSpPr>
        <p:spPr>
          <a:xfrm>
            <a:off x="1252413" y="4076700"/>
            <a:ext cx="1400175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/>
              <a:t>非常用発電設備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C75A88-965B-46A3-AC45-82CDFBA8C2DE}"/>
              </a:ext>
            </a:extLst>
          </p:cNvPr>
          <p:cNvSpPr/>
          <p:nvPr/>
        </p:nvSpPr>
        <p:spPr>
          <a:xfrm>
            <a:off x="4208385" y="4122912"/>
            <a:ext cx="1400175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/>
              <a:t>監視制御設備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3A2B7F-5DCD-488C-BC46-6483D1EF94A2}"/>
              </a:ext>
            </a:extLst>
          </p:cNvPr>
          <p:cNvSpPr/>
          <p:nvPr/>
        </p:nvSpPr>
        <p:spPr>
          <a:xfrm>
            <a:off x="6536359" y="2801288"/>
            <a:ext cx="1400175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/>
              <a:t>計装設備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62E14E8-E40B-4DF8-942D-750121D74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4" y="1705913"/>
            <a:ext cx="1384301" cy="103822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94F202-D5B6-4DEB-89B4-434D27338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78" y="2105277"/>
            <a:ext cx="2600790" cy="195059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C240FDC-5285-41EA-B13F-5443C176A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3403451"/>
            <a:ext cx="1403681" cy="105276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3A6FB2B-3818-47FC-A3A5-282D06150033}"/>
              </a:ext>
            </a:extLst>
          </p:cNvPr>
          <p:cNvSpPr/>
          <p:nvPr/>
        </p:nvSpPr>
        <p:spPr>
          <a:xfrm>
            <a:off x="6549654" y="4503956"/>
            <a:ext cx="1400175" cy="257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/>
              <a:t>受変電・配電設備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6325433-D67A-446E-B086-DC397F290856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3:$J$7" spid="_x0000_s3080"/>
              </a:ext>
            </a:extLst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17" y="4934844"/>
            <a:ext cx="6181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66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5"/>
          <p:cNvSpPr txBox="1">
            <a:spLocks/>
          </p:cNvSpPr>
          <p:nvPr/>
        </p:nvSpPr>
        <p:spPr>
          <a:xfrm>
            <a:off x="6970956" y="653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14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27584" y="1303714"/>
            <a:ext cx="6984776" cy="56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補てん財源（内部留保）が枯渇したことから、平成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年度から４条基準外の出資金を計上しており、更に令和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年度から負担金（工事前受金）の計上が終わったことから、繰入金の総額は約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  <a:r>
              <a:rPr lang="ja-JP" altLang="en-US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億円まで増加しています。</a:t>
            </a:r>
            <a:endParaRPr lang="en-US" altLang="ja-JP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488" y="751353"/>
            <a:ext cx="86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　（１）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他会計繰入金の推移</a:t>
            </a:r>
            <a:r>
              <a:rPr lang="ja-JP" altLang="en-US" sz="1600" b="1" dirty="0">
                <a:solidFill>
                  <a:srgbClr val="002060"/>
                </a:solidFill>
                <a:latin typeface="+mn-ea"/>
              </a:rPr>
              <a:t>　　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2F241D1-041A-4B64-8EDC-934932FE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" y="65326"/>
            <a:ext cx="8229600" cy="562074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2600" dirty="0">
                <a:solidFill>
                  <a:srgbClr val="00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４　他会計繰入金について</a:t>
            </a:r>
            <a:endParaRPr kumimoji="1" lang="ja-JP" altLang="en-US" sz="2600" dirty="0">
              <a:solidFill>
                <a:srgbClr val="000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A9BF56AF-02B4-482C-91B8-7560FD59B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63617"/>
              </p:ext>
            </p:extLst>
          </p:nvPr>
        </p:nvGraphicFramePr>
        <p:xfrm>
          <a:off x="827584" y="1940750"/>
          <a:ext cx="7128792" cy="407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86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12" y="752670"/>
            <a:ext cx="9144000" cy="588098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2600" dirty="0">
                <a:solidFill>
                  <a:srgbClr val="00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目 次</a:t>
            </a:r>
            <a:endParaRPr kumimoji="1" lang="ja-JP" altLang="en-US" sz="2600" dirty="0">
              <a:solidFill>
                <a:srgbClr val="0000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2027626"/>
            <a:ext cx="5904656" cy="370563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600" b="1" u="sng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総括事項</a:t>
            </a:r>
            <a:endParaRPr lang="en-US" altLang="ja-JP" sz="1600" b="1" u="sng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（１）基本的な考え方　　　　　　　　　　　　   　　　　　 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（２）業務の予定量　　　　　　　　　　　　　   　　　　　 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（３）収益的収支の概要　　　　　　　　　　　   　　　　　 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（４）資本的収支の概要　　　　　　　　　　　    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200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200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b="1" u="sng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kumimoji="1" lang="ja-JP" altLang="en-US" sz="1600" b="1" u="sng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収益的収支について</a:t>
            </a:r>
            <a:endParaRPr kumimoji="1" lang="en-US" altLang="ja-JP" sz="1600" b="1" u="sng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１）前年度予算との比較　　　　　　　　　　    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1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7007299" y="359674"/>
            <a:ext cx="2133600" cy="25142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9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2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7007299" y="359674"/>
            <a:ext cx="2133600" cy="25142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83568" y="701951"/>
            <a:ext cx="7128792" cy="58492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600" b="1" u="sng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資本的収支について</a:t>
            </a:r>
            <a:endParaRPr lang="en-US" altLang="ja-JP" sz="1600" b="1" u="sng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１）前年度予算との比較　　　　　　　　　　　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（２）主な工事</a:t>
            </a: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①　</a:t>
            </a:r>
            <a:r>
              <a:rPr lang="zh-TW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更科町配水管整備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10</a:t>
            </a:r>
            <a:endParaRPr lang="en-US" altLang="zh-TW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②　土気町配水管更新　　　　　　　　　　　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③　</a:t>
            </a:r>
            <a:r>
              <a:rPr lang="zh-TW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大木戸西澤橋水管橋更新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④　平川浄水場電気設備改築更新　　　　　　　　　　　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 13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600" b="1" u="sng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　他会計繰入金について</a:t>
            </a:r>
            <a:endParaRPr lang="en-US" altLang="ja-JP" sz="1600" b="1" u="sng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（１）他会計繰入金　　　　　　　　　　　　　　　　　 　 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7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365612" cy="383602"/>
          </a:xfrm>
        </p:spPr>
        <p:txBody>
          <a:bodyPr anchor="b" anchorCtr="0">
            <a:noAutofit/>
          </a:bodyPr>
          <a:lstStyle/>
          <a:p>
            <a:pPr algn="l"/>
            <a:br>
              <a:rPr lang="en-US" altLang="ja-JP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（１）基本的な考え方</a:t>
            </a:r>
            <a:endParaRPr kumimoji="1" lang="ja-JP" altLang="en-US" sz="1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-36512" y="1268760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9552" y="1412775"/>
            <a:ext cx="8002848" cy="26763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◎新たに策定する中長期経営計画に基づき、「強靭」な水道、水道サービスの「持続」、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「安全」な水道という３つの基本方針を踏まえて事業を進めていきます。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■給水能力不足を解消させるため、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配水管の整備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を行うほか、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霞ヶ浦開発事業などへの費用負担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を行います。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■安全な水を安定して供給するため、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老朽化した配水管や浄水場設備の更新・耐震化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を行います。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■水道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事業運営に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ついては、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より一層の経費節減を図り、効率的な事業経営に努め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ます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3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2" y="4941168"/>
            <a:ext cx="7997868" cy="129614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■給水戸数：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戸（ 前年度に比べ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戸増 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年間総給水量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466 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7,985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㎥（ 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前年度に比べ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6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7,602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㎥減 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１日平均給水量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2,789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㎥（ 取水量：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㎥　受水量：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1,801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㎥ ）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主要な建設改良事業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費：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拡張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事業費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 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7,000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万円、改良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事業費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億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9,900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07504" y="4149080"/>
            <a:ext cx="6804248" cy="5880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 （２）業務の予定量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-36512" y="4797152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/>
          <p:cNvSpPr txBox="1">
            <a:spLocks/>
          </p:cNvSpPr>
          <p:nvPr/>
        </p:nvSpPr>
        <p:spPr>
          <a:xfrm>
            <a:off x="0" y="32590"/>
            <a:ext cx="6804248" cy="5880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600" dirty="0">
                <a:solidFill>
                  <a:srgbClr val="00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 １　総括事項</a:t>
            </a:r>
          </a:p>
        </p:txBody>
      </p:sp>
    </p:spTree>
    <p:extLst>
      <p:ext uri="{BB962C8B-B14F-4D97-AF65-F5344CB8AC3E}">
        <p14:creationId xmlns:p14="http://schemas.microsoft.com/office/powerpoint/2010/main" val="173713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44016"/>
            <a:ext cx="6804248" cy="588098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 （３）収益的収支の概要</a:t>
            </a:r>
            <a:endParaRPr kumimoji="1" lang="ja-JP" altLang="en-US" sz="1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4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4572" y="836711"/>
            <a:ext cx="8141884" cy="565616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収益的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収支」とは・・・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事業の管理・運営 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に関する収入および支出をいいます。</a:t>
            </a:r>
          </a:p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収益的収入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8,400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営業収益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給水収益（水道使用料）や加入者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負担金など</a:t>
            </a: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水道利用者からの収入</a:t>
            </a:r>
            <a:endParaRPr lang="en-US" altLang="ja-JP" sz="14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営業外収益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5,200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一般会計からの補助金など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水道利用者以外からの収入</a:t>
            </a:r>
            <a:endParaRPr lang="en-US" altLang="ja-JP" sz="14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C61D0D49-1963-4AAC-B553-60A7D3E2C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401736"/>
              </p:ext>
            </p:extLst>
          </p:nvPr>
        </p:nvGraphicFramePr>
        <p:xfrm>
          <a:off x="3509628" y="1427422"/>
          <a:ext cx="5305426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楕円 8">
            <a:extLst>
              <a:ext uri="{FF2B5EF4-FFF2-40B4-BE49-F238E27FC236}">
                <a16:creationId xmlns:a16="http://schemas.microsoft.com/office/drawing/2014/main" id="{32396F7C-C101-4410-AF45-34454E674FD4}"/>
              </a:ext>
            </a:extLst>
          </p:cNvPr>
          <p:cNvSpPr/>
          <p:nvPr/>
        </p:nvSpPr>
        <p:spPr>
          <a:xfrm>
            <a:off x="683568" y="4271739"/>
            <a:ext cx="3168352" cy="17495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利用者負担は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割程度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割は他会計補助金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（税金からの補てん）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21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34572" y="836711"/>
            <a:ext cx="8141884" cy="565616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収益的支出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3,400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営業費用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1,100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県からの受水費、職員給与費、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減価償却費など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水道事業を運営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していくために必要な費用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営業外費用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2,200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事業運営に直接の関係がない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費用（企業債利息など）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46A09A8-F7CF-43FE-A139-C91CC914D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592662"/>
              </p:ext>
            </p:extLst>
          </p:nvPr>
        </p:nvGraphicFramePr>
        <p:xfrm>
          <a:off x="3380583" y="1367414"/>
          <a:ext cx="5305426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AF5C63F7-E5DA-41D0-AAB6-721B978A0F9C}"/>
              </a:ext>
            </a:extLst>
          </p:cNvPr>
          <p:cNvSpPr/>
          <p:nvPr/>
        </p:nvSpPr>
        <p:spPr>
          <a:xfrm>
            <a:off x="683568" y="4509120"/>
            <a:ext cx="3282632" cy="17375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原水及び浄水費に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含まれる受水費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7,900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万円）が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割近くを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占めます。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3B0508F-1C19-402D-BCF7-F4A93E847FB2}"/>
              </a:ext>
            </a:extLst>
          </p:cNvPr>
          <p:cNvSpPr txBox="1">
            <a:spLocks/>
          </p:cNvSpPr>
          <p:nvPr/>
        </p:nvSpPr>
        <p:spPr>
          <a:xfrm>
            <a:off x="7010400" y="-435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5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1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44016"/>
            <a:ext cx="6804248" cy="588098"/>
          </a:xfrm>
        </p:spPr>
        <p:txBody>
          <a:bodyPr anchor="b" anchorCtr="0">
            <a:noAutofit/>
          </a:bodyPr>
          <a:lstStyle/>
          <a:p>
            <a:pPr algn="l"/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 （４）資本的収支の概要</a:t>
            </a:r>
            <a:endParaRPr kumimoji="1" lang="ja-JP" altLang="en-US" sz="1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6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4572" y="980730"/>
            <a:ext cx="8141884" cy="547260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「資本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的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収支」とは・・・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施設の建設・改良 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に関する収入および支出をいいます。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資本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的収入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6,700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拡張費及び改良費に充当する企業債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4,500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出資金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1,500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一般会計からの出資金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27DA8418-DC52-4866-BA33-8B43D4E76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66050"/>
              </p:ext>
            </p:extLst>
          </p:nvPr>
        </p:nvGraphicFramePr>
        <p:xfrm>
          <a:off x="3509628" y="1484759"/>
          <a:ext cx="5305426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楕円 12">
            <a:extLst>
              <a:ext uri="{FF2B5EF4-FFF2-40B4-BE49-F238E27FC236}">
                <a16:creationId xmlns:a16="http://schemas.microsoft.com/office/drawing/2014/main" id="{A4DE5897-ED48-4168-96A5-423523694618}"/>
              </a:ext>
            </a:extLst>
          </p:cNvPr>
          <p:cNvSpPr/>
          <p:nvPr/>
        </p:nvSpPr>
        <p:spPr>
          <a:xfrm>
            <a:off x="683568" y="4305264"/>
            <a:ext cx="3206051" cy="180955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収入のうち約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割が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「出資」で、内部留保の不足を一般会計から補てんしています。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E3A699-D698-40BC-97C8-17C5A9D5790A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0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6512" y="732114"/>
            <a:ext cx="9144000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5"/>
          <p:cNvSpPr txBox="1">
            <a:spLocks/>
          </p:cNvSpPr>
          <p:nvPr/>
        </p:nvSpPr>
        <p:spPr>
          <a:xfrm>
            <a:off x="7010400" y="-5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7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4572" y="980730"/>
            <a:ext cx="8141884" cy="547260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資本的支出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5,200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建設改良費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7,000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拡張費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更科町配水管整備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霞ヶ浦開発事業負担金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房総導水路事業負担金 など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改良費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土気町配水管更新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大木戸西澤橋水管橋更新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平川浄水場電気設備改築更新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償還金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8,200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9D5CF71-FC10-4835-8000-F188441A0730}"/>
              </a:ext>
            </a:extLst>
          </p:cNvPr>
          <p:cNvSpPr txBox="1">
            <a:spLocks/>
          </p:cNvSpPr>
          <p:nvPr/>
        </p:nvSpPr>
        <p:spPr>
          <a:xfrm>
            <a:off x="7010400" y="-361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D2AA4253-95DC-49B1-8715-6ECDFF2C8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36897"/>
              </p:ext>
            </p:extLst>
          </p:nvPr>
        </p:nvGraphicFramePr>
        <p:xfrm>
          <a:off x="3635896" y="1472726"/>
          <a:ext cx="5305426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8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179512" y="5861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600" dirty="0">
                <a:solidFill>
                  <a:srgbClr val="00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２　収益的収支について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-36512" y="1340768"/>
            <a:ext cx="9180512" cy="0"/>
          </a:xfrm>
          <a:prstGeom prst="line">
            <a:avLst/>
          </a:prstGeom>
          <a:ln w="635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82377" y="836712"/>
            <a:ext cx="6804248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　（１）前年度予算との比較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4B5F3E9A-8EE3-455F-B1B6-AA2A396E514F}"/>
              </a:ext>
            </a:extLst>
          </p:cNvPr>
          <p:cNvSpPr txBox="1">
            <a:spLocks/>
          </p:cNvSpPr>
          <p:nvPr/>
        </p:nvSpPr>
        <p:spPr>
          <a:xfrm>
            <a:off x="7010400" y="6434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chemeClr val="tx1"/>
                </a:solidFill>
              </a:rPr>
              <a:t>8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C9EF24-8A30-4815-ACC6-22F8DDEC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44824"/>
            <a:ext cx="7823662" cy="4312221"/>
          </a:xfrm>
        </p:spPr>
        <p:txBody>
          <a:bodyPr/>
          <a:lstStyle/>
          <a:p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45D5A34-D8BB-4773-9A09-30734BF2B45D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B$3:$P$25" spid="_x0000_s5162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59" y="1469216"/>
            <a:ext cx="8191076" cy="505612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47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11864</TotalTime>
  <Words>1409</Words>
  <Application>Microsoft Office PowerPoint</Application>
  <PresentationFormat>画面に合わせる (4:3)</PresentationFormat>
  <Paragraphs>218</Paragraphs>
  <Slides>15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HGPｺﾞｼｯｸM</vt:lpstr>
      <vt:lpstr>HGP創英角ｺﾞｼｯｸUB</vt:lpstr>
      <vt:lpstr>HGSｺﾞｼｯｸM</vt:lpstr>
      <vt:lpstr>HGS創英角ｺﾞｼｯｸUB</vt:lpstr>
      <vt:lpstr>HGｺﾞｼｯｸM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​​テーマ</vt:lpstr>
      <vt:lpstr> 令和３年度 千葉市水道事業会計予算について </vt:lpstr>
      <vt:lpstr> 目 次</vt:lpstr>
      <vt:lpstr>PowerPoint プレゼンテーション</vt:lpstr>
      <vt:lpstr> （１）基本的な考え方</vt:lpstr>
      <vt:lpstr> （３）収益的収支の概要</vt:lpstr>
      <vt:lpstr>PowerPoint プレゼンテーション</vt:lpstr>
      <vt:lpstr> （４）資本的収支の概要</vt:lpstr>
      <vt:lpstr>PowerPoint プレゼンテーション</vt:lpstr>
      <vt:lpstr>２　収益的収支について</vt:lpstr>
      <vt:lpstr>３　資本的収支について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　他会計繰入金について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式部　裕市</dc:creator>
  <cp:lastModifiedBy>笠井　秀司</cp:lastModifiedBy>
  <cp:revision>1677</cp:revision>
  <cp:lastPrinted>2021-03-05T06:42:08Z</cp:lastPrinted>
  <dcterms:created xsi:type="dcterms:W3CDTF">2016-09-13T02:09:16Z</dcterms:created>
  <dcterms:modified xsi:type="dcterms:W3CDTF">2021-03-05T06:43:00Z</dcterms:modified>
</cp:coreProperties>
</file>