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9" r:id="rId4"/>
    <p:sldId id="260" r:id="rId5"/>
    <p:sldId id="261" r:id="rId6"/>
    <p:sldId id="265" r:id="rId7"/>
    <p:sldId id="267" r:id="rId8"/>
    <p:sldId id="264" r:id="rId9"/>
    <p:sldId id="268" r:id="rId10"/>
    <p:sldId id="269" r:id="rId11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9933FF"/>
    <a:srgbClr val="FFFF99"/>
    <a:srgbClr val="FF7C80"/>
    <a:srgbClr val="FFCC66"/>
    <a:srgbClr val="0099FF"/>
    <a:srgbClr val="269A44"/>
    <a:srgbClr val="FF0000"/>
    <a:srgbClr val="FF505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濃色スタイル 2 - アクセント 5/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3908" autoAdjust="0"/>
  </p:normalViewPr>
  <p:slideViewPr>
    <p:cSldViewPr>
      <p:cViewPr varScale="1">
        <p:scale>
          <a:sx n="80" d="100"/>
          <a:sy n="80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6.2.208\AccessAppliFile\060_&#22320;&#22495;&#36899;&#25658;&#23460;\&#22823;&#33151;&#39592;&#12497;&#12473;\&#12497;&#12473;&#12398;&#24773;&#22577;&#20132;&#25563;&#20250;\2017&#24180;3&#26376;1&#26085;\96excel&#22823;&#33151;&#39592;&#12487;&#12540;&#12479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867012901645637"/>
          <c:y val="3.2855745169241189E-2"/>
          <c:w val="0.49667905815669183"/>
          <c:h val="0.96714425483075883"/>
        </c:manualLayout>
      </c:layout>
      <c:pieChart>
        <c:varyColors val="1"/>
        <c:ser>
          <c:idx val="0"/>
          <c:order val="0"/>
          <c:dPt>
            <c:idx val="1"/>
            <c:bubble3D val="0"/>
            <c:spPr>
              <a:solidFill>
                <a:srgbClr val="FFC000"/>
              </a:solidFill>
            </c:spPr>
          </c:dPt>
          <c:cat>
            <c:strRef>
              <c:f>PP作業用!$I$6:$J$6</c:f>
              <c:strCache>
                <c:ptCount val="2"/>
                <c:pt idx="0">
                  <c:v>その他</c:v>
                </c:pt>
                <c:pt idx="1">
                  <c:v>救急車</c:v>
                </c:pt>
              </c:strCache>
            </c:strRef>
          </c:cat>
          <c:val>
            <c:numRef>
              <c:f>PP作業用!$I$7:$J$7</c:f>
              <c:numCache>
                <c:formatCode>General</c:formatCode>
                <c:ptCount val="2"/>
                <c:pt idx="0">
                  <c:v>0.32258064516129031</c:v>
                </c:pt>
                <c:pt idx="1">
                  <c:v>0.67741935483870963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explosion val="8"/>
          <c:dPt>
            <c:idx val="0"/>
            <c:bubble3D val="0"/>
            <c:explosion val="0"/>
            <c:spPr>
              <a:solidFill>
                <a:srgbClr val="9933FF"/>
              </a:solidFill>
            </c:spPr>
          </c:dPt>
          <c:dPt>
            <c:idx val="1"/>
            <c:bubble3D val="0"/>
            <c:explosion val="27"/>
            <c:spPr>
              <a:solidFill>
                <a:srgbClr val="FF9999"/>
              </a:solidFill>
            </c:spPr>
          </c:dPt>
          <c:cat>
            <c:strRef>
              <c:f>Sheet1!$I$4:$J$4</c:f>
              <c:strCache>
                <c:ptCount val="2"/>
                <c:pt idx="0">
                  <c:v>男</c:v>
                </c:pt>
                <c:pt idx="1">
                  <c:v>女</c:v>
                </c:pt>
              </c:strCache>
            </c:strRef>
          </c:cat>
          <c:val>
            <c:numRef>
              <c:f>Sheet1!$I$5:$J$5</c:f>
              <c:numCache>
                <c:formatCode>General</c:formatCode>
                <c:ptCount val="2"/>
                <c:pt idx="0">
                  <c:v>12</c:v>
                </c:pt>
                <c:pt idx="1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FFFF99"/>
              </a:solidFill>
            </c:spPr>
          </c:dPt>
          <c:cat>
            <c:strRef>
              <c:f>PP作業用!$D$38:$H$38</c:f>
              <c:strCache>
                <c:ptCount val="5"/>
                <c:pt idx="0">
                  <c:v>70歳代未満</c:v>
                </c:pt>
                <c:pt idx="1">
                  <c:v>70歳代</c:v>
                </c:pt>
                <c:pt idx="2">
                  <c:v>80歳代</c:v>
                </c:pt>
                <c:pt idx="3">
                  <c:v>90歳代</c:v>
                </c:pt>
                <c:pt idx="4">
                  <c:v>100歳代</c:v>
                </c:pt>
              </c:strCache>
            </c:strRef>
          </c:cat>
          <c:val>
            <c:numRef>
              <c:f>PP作業用!$D$39:$H$39</c:f>
              <c:numCache>
                <c:formatCode>General</c:formatCode>
                <c:ptCount val="5"/>
                <c:pt idx="0">
                  <c:v>1</c:v>
                </c:pt>
                <c:pt idx="1">
                  <c:v>9</c:v>
                </c:pt>
                <c:pt idx="2">
                  <c:v>13</c:v>
                </c:pt>
                <c:pt idx="3">
                  <c:v>7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642944"/>
        <c:axId val="34644736"/>
        <c:axId val="0"/>
      </c:bar3DChart>
      <c:catAx>
        <c:axId val="34642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+mn-ea"/>
                <a:ea typeface="+mn-ea"/>
              </a:defRPr>
            </a:pPr>
            <a:endParaRPr lang="ja-JP"/>
          </a:p>
        </c:txPr>
        <c:crossAx val="34644736"/>
        <c:crosses val="autoZero"/>
        <c:auto val="1"/>
        <c:lblAlgn val="ctr"/>
        <c:lblOffset val="100"/>
        <c:noMultiLvlLbl val="0"/>
      </c:catAx>
      <c:valAx>
        <c:axId val="34644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ja-JP"/>
          </a:p>
        </c:txPr>
        <c:crossAx val="34642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282653779209722E-2"/>
          <c:y val="3.0794638338244605E-2"/>
          <c:w val="0.52206051179498569"/>
          <c:h val="0.96920536166175542"/>
        </c:manualLayout>
      </c:layout>
      <c:pieChart>
        <c:varyColors val="1"/>
        <c:ser>
          <c:idx val="0"/>
          <c:order val="0"/>
          <c:cat>
            <c:strRef>
              <c:f>PP作業用!$N$2:$O$2</c:f>
              <c:strCache>
                <c:ptCount val="2"/>
                <c:pt idx="0">
                  <c:v>人工骨頭挿入術</c:v>
                </c:pt>
                <c:pt idx="1">
                  <c:v>骨折観血的手術</c:v>
                </c:pt>
              </c:strCache>
            </c:strRef>
          </c:cat>
          <c:val>
            <c:numRef>
              <c:f>PP作業用!$N$3:$O$3</c:f>
              <c:numCache>
                <c:formatCode>General</c:formatCode>
                <c:ptCount val="2"/>
                <c:pt idx="0">
                  <c:v>14</c:v>
                </c:pt>
                <c:pt idx="1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1"/>
        <c:txPr>
          <a:bodyPr/>
          <a:lstStyle/>
          <a:p>
            <a:pPr>
              <a:defRPr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defRPr>
            </a:pPr>
            <a:endParaRPr lang="ja-JP"/>
          </a:p>
        </c:txPr>
      </c:legendEntry>
      <c:layout>
        <c:manualLayout>
          <c:xMode val="edge"/>
          <c:yMode val="edge"/>
          <c:x val="0.63964895104247677"/>
          <c:y val="0.31987495216580875"/>
          <c:w val="0.35122845146835535"/>
          <c:h val="0.33225496990634196"/>
        </c:manualLayout>
      </c:layout>
      <c:overlay val="1"/>
      <c:spPr>
        <a:ln>
          <a:solidFill>
            <a:schemeClr val="accent1"/>
          </a:solidFill>
        </a:ln>
      </c:spPr>
      <c:txPr>
        <a:bodyPr/>
        <a:lstStyle/>
        <a:p>
          <a:pPr>
            <a:defRPr>
              <a:latin typeface="HGP創英ﾌﾟﾚｾﾞﾝｽEB" panose="02020800000000000000" pitchFamily="18" charset="-128"/>
              <a:ea typeface="HGP創英ﾌﾟﾚｾﾞﾝｽEB" panose="02020800000000000000" pitchFamily="18" charset="-128"/>
            </a:defRPr>
          </a:pPr>
          <a:endParaRPr lang="ja-JP"/>
        </a:p>
      </c:txPr>
    </c:legend>
    <c:plotVisOnly val="1"/>
    <c:dispBlanksAs val="gap"/>
    <c:showDLblsOverMax val="0"/>
  </c:chart>
  <c:txPr>
    <a:bodyPr/>
    <a:lstStyle/>
    <a:p>
      <a:pPr>
        <a:defRPr sz="2400"/>
      </a:pPr>
      <a:endParaRPr lang="ja-JP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cat>
            <c:strRef>
              <c:f>PP作業用!$O$43:$Q$43</c:f>
              <c:strCache>
                <c:ptCount val="3"/>
                <c:pt idx="0">
                  <c:v>転院</c:v>
                </c:pt>
                <c:pt idx="1">
                  <c:v>自宅</c:v>
                </c:pt>
                <c:pt idx="2">
                  <c:v>施設</c:v>
                </c:pt>
              </c:strCache>
            </c:strRef>
          </c:cat>
          <c:val>
            <c:numRef>
              <c:f>PP作業用!$O$44:$Q$44</c:f>
              <c:numCache>
                <c:formatCode>General</c:formatCode>
                <c:ptCount val="3"/>
                <c:pt idx="0">
                  <c:v>24</c:v>
                </c:pt>
                <c:pt idx="1">
                  <c:v>24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ja-JP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321683630593746E-2"/>
          <c:y val="8.9076099611458695E-2"/>
          <c:w val="0.88630572386543949"/>
          <c:h val="0.88224824334586871"/>
        </c:manualLayout>
      </c:layout>
      <c:pie3DChart>
        <c:varyColors val="1"/>
        <c:ser>
          <c:idx val="0"/>
          <c:order val="0"/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0.61032829685590495"/>
                  <c:y val="-0.19999899702502191"/>
                </c:manualLayout>
              </c:layout>
              <c:tx>
                <c:rich>
                  <a:bodyPr anchor="t" anchorCtr="0"/>
                  <a:lstStyle/>
                  <a:p>
                    <a:pPr>
                      <a:defRPr sz="3600"/>
                    </a:pPr>
                    <a:r>
                      <a:rPr lang="en-US" altLang="ja-JP" sz="3600" dirty="0" smtClean="0"/>
                      <a:t>48%</a:t>
                    </a:r>
                    <a:endParaRPr lang="en-US" altLang="ja-JP" sz="36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54719703508726947"/>
                  <c:y val="0.13955641154027026"/>
                </c:manualLayout>
              </c:layout>
              <c:tx>
                <c:rich>
                  <a:bodyPr anchor="t" anchorCtr="0"/>
                  <a:lstStyle/>
                  <a:p>
                    <a:pPr>
                      <a:defRPr sz="2400" b="1">
                        <a:solidFill>
                          <a:schemeClr val="bg2"/>
                        </a:solidFill>
                      </a:defRPr>
                    </a:pPr>
                    <a:r>
                      <a:rPr lang="en-US" altLang="ja-JP" sz="3200" b="1" dirty="0" smtClean="0">
                        <a:solidFill>
                          <a:schemeClr val="bg2"/>
                        </a:solidFill>
                      </a:rPr>
                      <a:t>52%</a:t>
                    </a:r>
                    <a:endParaRPr lang="ja-JP" altLang="en-US" sz="3200" b="1" dirty="0">
                      <a:solidFill>
                        <a:schemeClr val="bg2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 anchor="t" anchorCtr="0"/>
              <a:lstStyle/>
              <a:p>
                <a:pPr>
                  <a:defRPr sz="2000"/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Sheet1!$I$86:$I$87</c:f>
              <c:strCache>
                <c:ptCount val="2"/>
                <c:pt idx="0">
                  <c:v>その他の病院</c:v>
                </c:pt>
                <c:pt idx="1">
                  <c:v>大腿骨連携先病院
（16病院）
</c:v>
                </c:pt>
              </c:strCache>
            </c:strRef>
          </c:cat>
          <c:val>
            <c:numRef>
              <c:f>Sheet1!$J$86:$J$87</c:f>
              <c:numCache>
                <c:formatCode>General</c:formatCode>
                <c:ptCount val="2"/>
                <c:pt idx="0">
                  <c:v>167</c:v>
                </c:pt>
                <c:pt idx="1">
                  <c:v>147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0.29554</cdr:x>
      <cdr:y>0.41932</cdr:y>
    </cdr:from>
    <cdr:to>
      <cdr:x>0.51459</cdr:x>
      <cdr:y>0.65642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2537597" y="1782916"/>
          <a:ext cx="1880803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ja-JP" altLang="en-US" sz="2800" dirty="0" smtClean="0">
              <a:latin typeface="HGP明朝E" panose="02020900000000000000" pitchFamily="18" charset="-128"/>
              <a:ea typeface="HGP明朝E" panose="02020900000000000000" pitchFamily="18" charset="-128"/>
            </a:rPr>
            <a:t>救急車</a:t>
          </a:r>
          <a:endParaRPr lang="en-US" altLang="ja-JP" sz="2800" dirty="0" smtClean="0">
            <a:latin typeface="HGP明朝E" panose="02020900000000000000" pitchFamily="18" charset="-128"/>
            <a:ea typeface="HGP明朝E" panose="02020900000000000000" pitchFamily="18" charset="-128"/>
          </a:endParaRPr>
        </a:p>
        <a:p xmlns:a="http://schemas.openxmlformats.org/drawingml/2006/main">
          <a:pPr algn="ctr"/>
          <a:r>
            <a:rPr lang="en-US" altLang="ja-JP" sz="2800" dirty="0" smtClean="0">
              <a:latin typeface="HGP明朝E" panose="02020900000000000000" pitchFamily="18" charset="-128"/>
              <a:ea typeface="HGP明朝E" panose="02020900000000000000" pitchFamily="18" charset="-128"/>
            </a:rPr>
            <a:t>68</a:t>
          </a:r>
          <a:r>
            <a:rPr lang="ja-JP" altLang="en-US" sz="2800" dirty="0" smtClean="0">
              <a:latin typeface="HGP明朝E" panose="02020900000000000000" pitchFamily="18" charset="-128"/>
              <a:ea typeface="HGP明朝E" panose="02020900000000000000" pitchFamily="18" charset="-128"/>
            </a:rPr>
            <a:t>％</a:t>
          </a:r>
          <a:endParaRPr lang="ja-JP" altLang="en-US" sz="2800" dirty="0">
            <a:latin typeface="HGP明朝E" panose="02020900000000000000" pitchFamily="18" charset="-128"/>
            <a:ea typeface="HGP明朝E" panose="02020900000000000000" pitchFamily="18" charset="-128"/>
          </a:endParaRPr>
        </a:p>
      </cdr:txBody>
    </cdr:sp>
  </cdr:relSizeAnchor>
  <cdr:relSizeAnchor xmlns:cdr="http://schemas.openxmlformats.org/drawingml/2006/chartDrawing">
    <cdr:from>
      <cdr:x>0.52197</cdr:x>
      <cdr:y>0.16529</cdr:y>
    </cdr:from>
    <cdr:to>
      <cdr:x>0.74002</cdr:x>
      <cdr:y>0.58867</cdr:y>
    </cdr:to>
    <cdr:sp macro="" textlink="">
      <cdr:nvSpPr>
        <cdr:cNvPr id="4" name="テキスト ボックス 3"/>
        <cdr:cNvSpPr txBox="1"/>
      </cdr:nvSpPr>
      <cdr:spPr>
        <a:xfrm xmlns:a="http://schemas.openxmlformats.org/drawingml/2006/main">
          <a:off x="4481813" y="702796"/>
          <a:ext cx="1872208" cy="1800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ja-JP" altLang="en-US" sz="2800" dirty="0" smtClean="0">
              <a:latin typeface="HGP明朝E" panose="02020900000000000000" pitchFamily="18" charset="-128"/>
              <a:ea typeface="HGP明朝E" panose="02020900000000000000" pitchFamily="18" charset="-128"/>
            </a:rPr>
            <a:t>その他</a:t>
          </a:r>
          <a:r>
            <a:rPr lang="en-US" altLang="ja-JP" sz="2800" dirty="0" smtClean="0">
              <a:latin typeface="HGP明朝E" panose="02020900000000000000" pitchFamily="18" charset="-128"/>
              <a:ea typeface="HGP明朝E" panose="02020900000000000000" pitchFamily="18" charset="-128"/>
            </a:rPr>
            <a:t/>
          </a:r>
          <a:br>
            <a:rPr lang="en-US" altLang="ja-JP" sz="2800" dirty="0" smtClean="0">
              <a:latin typeface="HGP明朝E" panose="02020900000000000000" pitchFamily="18" charset="-128"/>
              <a:ea typeface="HGP明朝E" panose="02020900000000000000" pitchFamily="18" charset="-128"/>
            </a:rPr>
          </a:br>
          <a:r>
            <a:rPr lang="ja-JP" altLang="en-US" sz="2800" dirty="0" smtClean="0">
              <a:latin typeface="HGP明朝E" panose="02020900000000000000" pitchFamily="18" charset="-128"/>
              <a:ea typeface="HGP明朝E" panose="02020900000000000000" pitchFamily="18" charset="-128"/>
            </a:rPr>
            <a:t>（</a:t>
          </a:r>
          <a:r>
            <a:rPr lang="ja-JP" altLang="en-US" sz="2000" dirty="0" smtClean="0">
              <a:latin typeface="HGP明朝E" panose="02020900000000000000" pitchFamily="18" charset="-128"/>
              <a:ea typeface="HGP明朝E" panose="02020900000000000000" pitchFamily="18" charset="-128"/>
            </a:rPr>
            <a:t>外来もしくは他院より転院）</a:t>
          </a:r>
          <a:endParaRPr lang="en-US" altLang="ja-JP" sz="2000" dirty="0" smtClean="0">
            <a:latin typeface="HGP明朝E" panose="02020900000000000000" pitchFamily="18" charset="-128"/>
            <a:ea typeface="HGP明朝E" panose="02020900000000000000" pitchFamily="18" charset="-128"/>
          </a:endParaRPr>
        </a:p>
        <a:p xmlns:a="http://schemas.openxmlformats.org/drawingml/2006/main">
          <a:pPr algn="ctr"/>
          <a:r>
            <a:rPr lang="en-US" altLang="ja-JP" sz="2800" dirty="0">
              <a:latin typeface="HGP明朝E" panose="02020900000000000000" pitchFamily="18" charset="-128"/>
              <a:ea typeface="HGP明朝E" panose="02020900000000000000" pitchFamily="18" charset="-128"/>
            </a:rPr>
            <a:t>32</a:t>
          </a:r>
          <a:r>
            <a:rPr lang="ja-JP" altLang="en-US" sz="2800" dirty="0" smtClean="0">
              <a:latin typeface="HGP明朝E" panose="02020900000000000000" pitchFamily="18" charset="-128"/>
              <a:ea typeface="HGP明朝E" panose="02020900000000000000" pitchFamily="18" charset="-128"/>
            </a:rPr>
            <a:t>％</a:t>
          </a:r>
          <a:endParaRPr lang="ja-JP" altLang="en-US" sz="2800" dirty="0">
            <a:latin typeface="HGP明朝E" panose="02020900000000000000" pitchFamily="18" charset="-128"/>
            <a:ea typeface="HGP明朝E" panose="02020900000000000000" pitchFamily="18" charset="-128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0.28099</cdr:x>
      <cdr:y>0.714</cdr:y>
    </cdr:from>
    <cdr:to>
      <cdr:x>0.47934</cdr:x>
      <cdr:y>0.80525</cdr:y>
    </cdr:to>
    <cdr:sp macro="" textlink="">
      <cdr:nvSpPr>
        <cdr:cNvPr id="2" name="テキスト ボックス 7"/>
        <cdr:cNvSpPr txBox="1"/>
      </cdr:nvSpPr>
      <cdr:spPr>
        <a:xfrm xmlns:a="http://schemas.openxmlformats.org/drawingml/2006/main">
          <a:off x="2448272" y="3612594"/>
          <a:ext cx="172819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2400" dirty="0" smtClean="0">
              <a:solidFill>
                <a:schemeClr val="bg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rPr>
            <a:t>自宅 </a:t>
          </a:r>
          <a:r>
            <a:rPr lang="en-US" altLang="ja-JP" sz="2400" dirty="0" smtClean="0">
              <a:solidFill>
                <a:schemeClr val="bg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rPr>
            <a:t>38</a:t>
          </a:r>
          <a:r>
            <a:rPr lang="ja-JP" altLang="en-US" sz="2400" dirty="0" smtClean="0">
              <a:solidFill>
                <a:schemeClr val="bg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rPr>
            <a:t>％</a:t>
          </a:r>
          <a:endParaRPr kumimoji="1" lang="ja-JP" altLang="en-US" sz="2400" dirty="0">
            <a:solidFill>
              <a:schemeClr val="bg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</a:endParaRPr>
        </a:p>
      </cdr:txBody>
    </cdr:sp>
  </cdr:relSizeAnchor>
  <cdr:relSizeAnchor xmlns:cdr="http://schemas.openxmlformats.org/drawingml/2006/chartDrawing">
    <cdr:from>
      <cdr:x>0.46281</cdr:x>
      <cdr:y>0.37244</cdr:y>
    </cdr:from>
    <cdr:to>
      <cdr:x>0.66942</cdr:x>
      <cdr:y>0.46368</cdr:y>
    </cdr:to>
    <cdr:sp macro="" textlink="">
      <cdr:nvSpPr>
        <cdr:cNvPr id="3" name="テキスト ボックス 7"/>
        <cdr:cNvSpPr txBox="1"/>
      </cdr:nvSpPr>
      <cdr:spPr>
        <a:xfrm xmlns:a="http://schemas.openxmlformats.org/drawingml/2006/main">
          <a:off x="4032448" y="1884402"/>
          <a:ext cx="180020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2400" dirty="0" smtClean="0">
              <a:solidFill>
                <a:schemeClr val="bg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rPr>
            <a:t>転院 </a:t>
          </a:r>
          <a:r>
            <a:rPr lang="en-US" altLang="ja-JP" sz="2400" dirty="0" smtClean="0">
              <a:solidFill>
                <a:schemeClr val="bg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rPr>
            <a:t>38</a:t>
          </a:r>
          <a:r>
            <a:rPr lang="ja-JP" altLang="en-US" sz="2400" dirty="0" smtClean="0">
              <a:solidFill>
                <a:schemeClr val="bg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rPr>
            <a:t>％</a:t>
          </a:r>
          <a:endParaRPr kumimoji="1" lang="ja-JP" altLang="en-US" sz="2400" dirty="0">
            <a:solidFill>
              <a:schemeClr val="bg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</a:endParaRPr>
        </a:p>
      </cdr:txBody>
    </cdr:sp>
  </cdr:relSizeAnchor>
  <cdr:relSizeAnchor xmlns:cdr="http://schemas.openxmlformats.org/drawingml/2006/chartDrawing">
    <cdr:from>
      <cdr:x>0.17355</cdr:x>
      <cdr:y>0.28705</cdr:y>
    </cdr:from>
    <cdr:to>
      <cdr:x>0.3719</cdr:x>
      <cdr:y>0.36612</cdr:y>
    </cdr:to>
    <cdr:sp macro="" textlink="">
      <cdr:nvSpPr>
        <cdr:cNvPr id="4" name="テキスト ボックス 7"/>
        <cdr:cNvSpPr txBox="1"/>
      </cdr:nvSpPr>
      <cdr:spPr>
        <a:xfrm xmlns:a="http://schemas.openxmlformats.org/drawingml/2006/main">
          <a:off x="1512168" y="1452354"/>
          <a:ext cx="1728192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ja-JP" altLang="en-US" sz="2000" dirty="0">
              <a:solidFill>
                <a:schemeClr val="tx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rPr>
            <a:t>施設</a:t>
          </a:r>
          <a:r>
            <a:rPr lang="ja-JP" altLang="en-US" sz="2000" dirty="0" smtClean="0">
              <a:solidFill>
                <a:schemeClr val="tx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rPr>
            <a:t> </a:t>
          </a:r>
          <a:r>
            <a:rPr lang="en-US" altLang="ja-JP" sz="2000" dirty="0" smtClean="0">
              <a:solidFill>
                <a:schemeClr val="tx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rPr>
            <a:t>22</a:t>
          </a:r>
          <a:r>
            <a:rPr lang="ja-JP" altLang="en-US" sz="2000" dirty="0" smtClean="0">
              <a:solidFill>
                <a:schemeClr val="tx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rPr>
            <a:t>％</a:t>
          </a:r>
          <a:endParaRPr kumimoji="1" lang="ja-JP" altLang="en-US" sz="2000" dirty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</a:endParaRPr>
        </a:p>
      </cdr:txBody>
    </cdr:sp>
  </cdr:relSizeAnchor>
  <cdr:relSizeAnchor xmlns:cdr="http://schemas.openxmlformats.org/drawingml/2006/chartDrawing">
    <cdr:from>
      <cdr:x>0.31405</cdr:x>
      <cdr:y>0.02823</cdr:y>
    </cdr:from>
    <cdr:to>
      <cdr:x>0.5124</cdr:x>
      <cdr:y>0.10731</cdr:y>
    </cdr:to>
    <cdr:sp macro="" textlink="">
      <cdr:nvSpPr>
        <cdr:cNvPr id="5" name="テキスト ボックス 7"/>
        <cdr:cNvSpPr txBox="1"/>
      </cdr:nvSpPr>
      <cdr:spPr>
        <a:xfrm xmlns:a="http://schemas.openxmlformats.org/drawingml/2006/main">
          <a:off x="2736304" y="142818"/>
          <a:ext cx="1728192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kumimoji="1" lang="ja-JP" altLang="en-US" sz="2000" dirty="0">
            <a:solidFill>
              <a:schemeClr val="tx1"/>
            </a:solidFill>
            <a:latin typeface="HGP創英ﾌﾟﾚｾﾞﾝｽEB" panose="02020800000000000000" pitchFamily="18" charset="-128"/>
            <a:ea typeface="HGP創英ﾌﾟﾚｾﾞﾝｽEB" panose="02020800000000000000" pitchFamily="18" charset="-128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2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C6953-032D-4C62-BDD0-7011DB8F61BB}" type="datetimeFigureOut">
              <a:rPr kumimoji="1" lang="ja-JP" altLang="en-US" smtClean="0"/>
              <a:t>2017/3/30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52A3C-2A9E-4723-8D95-676861A5C3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440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5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5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r">
              <a:defRPr sz="1200"/>
            </a:lvl1pPr>
          </a:lstStyle>
          <a:p>
            <a:fld id="{4B1A083C-7686-41F6-A8FD-9DE2CFE4E092}" type="datetimeFigureOut">
              <a:rPr kumimoji="1" lang="ja-JP" altLang="en-US" smtClean="0"/>
              <a:t>2017/3/30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6" rIns="91412" bIns="4570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3"/>
            <a:ext cx="5388610" cy="4439840"/>
          </a:xfrm>
          <a:prstGeom prst="rect">
            <a:avLst/>
          </a:prstGeom>
        </p:spPr>
        <p:txBody>
          <a:bodyPr vert="horz" lIns="91412" tIns="45706" rIns="91412" bIns="4570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5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5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r">
              <a:defRPr sz="1200"/>
            </a:lvl1pPr>
          </a:lstStyle>
          <a:p>
            <a:fld id="{4722002A-9DBB-466A-A7E8-E88376B1A0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7835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002A-9DBB-466A-A7E8-E88376B1A05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1603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002A-9DBB-466A-A7E8-E88376B1A05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0038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002A-9DBB-466A-A7E8-E88376B1A05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481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002A-9DBB-466A-A7E8-E88376B1A05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252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18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002A-9DBB-466A-A7E8-E88376B1A05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691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002A-9DBB-466A-A7E8-E88376B1A05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4132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002A-9DBB-466A-A7E8-E88376B1A05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205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002A-9DBB-466A-A7E8-E88376B1A05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9895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002A-9DBB-466A-A7E8-E88376B1A05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336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002A-9DBB-466A-A7E8-E88376B1A05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4586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C284-39E4-4637-8520-C6BB54234FA1}" type="datetimeFigureOut">
              <a:rPr kumimoji="1" lang="ja-JP" altLang="en-US" smtClean="0"/>
              <a:t>2017/3/30</a:t>
            </a:fld>
            <a:endParaRPr kumimoji="1" lang="ja-JP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5FEC-2B64-4EB7-8668-135612C26B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C284-39E4-4637-8520-C6BB54234FA1}" type="datetimeFigureOut">
              <a:rPr kumimoji="1" lang="ja-JP" altLang="en-US" smtClean="0"/>
              <a:t>2017/3/30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5FEC-2B64-4EB7-8668-135612C26B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C284-39E4-4637-8520-C6BB54234FA1}" type="datetimeFigureOut">
              <a:rPr kumimoji="1" lang="ja-JP" altLang="en-US" smtClean="0"/>
              <a:t>2017/3/30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5FEC-2B64-4EB7-8668-135612C26B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C284-39E4-4637-8520-C6BB54234FA1}" type="datetimeFigureOut">
              <a:rPr kumimoji="1" lang="ja-JP" altLang="en-US" smtClean="0"/>
              <a:t>2017/3/30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5FEC-2B64-4EB7-8668-135612C26B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C284-39E4-4637-8520-C6BB54234FA1}" type="datetimeFigureOut">
              <a:rPr kumimoji="1" lang="ja-JP" altLang="en-US" smtClean="0"/>
              <a:t>2017/3/30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5FEC-2B64-4EB7-8668-135612C26B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C284-39E4-4637-8520-C6BB54234FA1}" type="datetimeFigureOut">
              <a:rPr kumimoji="1" lang="ja-JP" altLang="en-US" smtClean="0"/>
              <a:t>2017/3/30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5FEC-2B64-4EB7-8668-135612C26B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C284-39E4-4637-8520-C6BB54234FA1}" type="datetimeFigureOut">
              <a:rPr kumimoji="1" lang="ja-JP" altLang="en-US" smtClean="0"/>
              <a:t>2017/3/30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5FEC-2B64-4EB7-8668-135612C26B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C284-39E4-4637-8520-C6BB54234FA1}" type="datetimeFigureOut">
              <a:rPr kumimoji="1" lang="ja-JP" altLang="en-US" smtClean="0"/>
              <a:t>2017/3/30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5FEC-2B64-4EB7-8668-135612C26B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C284-39E4-4637-8520-C6BB54234FA1}" type="datetimeFigureOut">
              <a:rPr kumimoji="1" lang="ja-JP" altLang="en-US" smtClean="0"/>
              <a:t>2017/3/30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5FEC-2B64-4EB7-8668-135612C26B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C284-39E4-4637-8520-C6BB54234FA1}" type="datetimeFigureOut">
              <a:rPr kumimoji="1" lang="ja-JP" altLang="en-US" smtClean="0"/>
              <a:t>2017/3/30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5FEC-2B64-4EB7-8668-135612C26B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C284-39E4-4637-8520-C6BB54234FA1}" type="datetimeFigureOut">
              <a:rPr kumimoji="1" lang="ja-JP" altLang="en-US" smtClean="0"/>
              <a:t>2017/3/30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E7F5FEC-2B64-4EB7-8668-135612C26BA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78C284-39E4-4637-8520-C6BB54234FA1}" type="datetimeFigureOut">
              <a:rPr kumimoji="1" lang="ja-JP" altLang="en-US" smtClean="0"/>
              <a:t>2017/3/30</a:t>
            </a:fld>
            <a:endParaRPr kumimoji="1" lang="ja-JP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7F5FEC-2B64-4EB7-8668-135612C26BA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8640960" cy="2952328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当院における</a:t>
            </a:r>
            <a:r>
              <a:rPr lang="en-US" altLang="ja-JP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en-US" altLang="ja-JP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ja-JP" alt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大腿骨頸部骨折 地域連携パス</a:t>
            </a:r>
            <a:r>
              <a:rPr lang="en-US" altLang="ja-JP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en-US" altLang="ja-JP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ja-JP" alt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運用実績</a:t>
            </a:r>
            <a:endParaRPr kumimoji="1" lang="ja-JP" alt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11560" y="5085184"/>
            <a:ext cx="6048672" cy="1584176"/>
          </a:xfrm>
        </p:spPr>
        <p:txBody>
          <a:bodyPr/>
          <a:lstStyle/>
          <a:p>
            <a:pPr algn="l"/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2016</a:t>
            </a:r>
            <a:r>
              <a:rPr lang="ja-JP" altLang="en-US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年</a:t>
            </a:r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4</a:t>
            </a:r>
            <a:r>
              <a:rPr lang="ja-JP" altLang="en-US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月</a:t>
            </a:r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</a:t>
            </a:r>
            <a:r>
              <a:rPr lang="ja-JP" altLang="en-US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日～</a:t>
            </a:r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2016</a:t>
            </a:r>
            <a:r>
              <a:rPr lang="ja-JP" altLang="en-US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年</a:t>
            </a:r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12</a:t>
            </a:r>
            <a:r>
              <a:rPr lang="ja-JP" altLang="en-US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月</a:t>
            </a:r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31</a:t>
            </a:r>
            <a:r>
              <a:rPr lang="ja-JP" altLang="en-US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日</a:t>
            </a:r>
          </a:p>
          <a:p>
            <a:pPr algn="l"/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413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kumimoji="1" lang="ja-JP" altLang="en-US" sz="2800" dirty="0" smtClean="0">
                <a:solidFill>
                  <a:schemeClr val="tx2">
                    <a:lumMod val="25000"/>
                  </a:schemeClr>
                </a:solidFill>
              </a:rPr>
              <a:t>千葉市の地域完結型医療、地域包括ケアシステム　　　　　　　　　の構築へつながっていく！</a:t>
            </a:r>
            <a:endParaRPr kumimoji="1" lang="ja-JP" altLang="en-US" sz="28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7196" y="2276872"/>
            <a:ext cx="710497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429319"/>
              </p:ext>
            </p:extLst>
          </p:nvPr>
        </p:nvGraphicFramePr>
        <p:xfrm>
          <a:off x="683568" y="3284984"/>
          <a:ext cx="2088232" cy="187220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088232"/>
              </a:tblGrid>
              <a:tr h="558785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ysClr val="windowText" lastClr="000000"/>
                          </a:solidFill>
                        </a:rPr>
                        <a:t>高度急性期</a:t>
                      </a:r>
                      <a:endParaRPr kumimoji="1" lang="en-US" altLang="ja-JP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kumimoji="1" lang="ja-JP" altLang="en-US" dirty="0" smtClean="0">
                          <a:solidFill>
                            <a:sysClr val="windowText" lastClr="000000"/>
                          </a:solidFill>
                        </a:rPr>
                        <a:t>一般急性期</a:t>
                      </a:r>
                      <a:endParaRPr kumimoji="1" lang="ja-JP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58785">
                <a:tc>
                  <a:txBody>
                    <a:bodyPr/>
                    <a:lstStyle/>
                    <a:p>
                      <a:r>
                        <a:rPr kumimoji="1" lang="ja-JP" altLang="en-US" b="1" dirty="0" smtClean="0"/>
                        <a:t>回復期</a:t>
                      </a:r>
                      <a:endParaRPr kumimoji="1" lang="en-US" altLang="ja-JP" b="1" dirty="0" smtClean="0"/>
                    </a:p>
                    <a:p>
                      <a:r>
                        <a:rPr kumimoji="1" lang="ja-JP" altLang="en-US" b="1" dirty="0" smtClean="0"/>
                        <a:t>地域包括ケア等</a:t>
                      </a:r>
                      <a:endParaRPr kumimoji="1" lang="en-US" altLang="ja-JP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9204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b="1" dirty="0" smtClean="0"/>
                        <a:t>慢性期</a:t>
                      </a:r>
                      <a:endParaRPr kumimoji="1" lang="en-US" altLang="ja-JP" b="1" dirty="0" smtClean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フレーム 12"/>
          <p:cNvSpPr/>
          <p:nvPr/>
        </p:nvSpPr>
        <p:spPr>
          <a:xfrm>
            <a:off x="3347864" y="3127534"/>
            <a:ext cx="1368152" cy="1368152"/>
          </a:xfrm>
          <a:prstGeom prst="frame">
            <a:avLst/>
          </a:prstGeom>
          <a:solidFill>
            <a:srgbClr val="00B0F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フレーム 14"/>
          <p:cNvSpPr/>
          <p:nvPr/>
        </p:nvSpPr>
        <p:spPr>
          <a:xfrm>
            <a:off x="356442" y="2942389"/>
            <a:ext cx="2588599" cy="2538282"/>
          </a:xfrm>
          <a:prstGeom prst="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下カーブ矢印 15"/>
          <p:cNvSpPr/>
          <p:nvPr/>
        </p:nvSpPr>
        <p:spPr>
          <a:xfrm>
            <a:off x="4031940" y="2623478"/>
            <a:ext cx="1368152" cy="504056"/>
          </a:xfrm>
          <a:prstGeom prst="curved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等号 19"/>
          <p:cNvSpPr/>
          <p:nvPr/>
        </p:nvSpPr>
        <p:spPr>
          <a:xfrm>
            <a:off x="2945042" y="3356992"/>
            <a:ext cx="402822" cy="504056"/>
          </a:xfrm>
          <a:prstGeom prst="mathEqua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爆発 1 26"/>
          <p:cNvSpPr/>
          <p:nvPr/>
        </p:nvSpPr>
        <p:spPr>
          <a:xfrm>
            <a:off x="1650742" y="3642008"/>
            <a:ext cx="1697122" cy="797427"/>
          </a:xfrm>
          <a:prstGeom prst="irregularSeal1">
            <a:avLst/>
          </a:prstGeom>
          <a:solidFill>
            <a:srgbClr val="FFFF00"/>
          </a:solidFill>
          <a:ln>
            <a:solidFill>
              <a:srgbClr val="269A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r>
              <a:rPr lang="ja-JP" altLang="en-US" b="1" dirty="0" smtClean="0">
                <a:solidFill>
                  <a:srgbClr val="FF0000"/>
                </a:solidFill>
              </a:rPr>
              <a:t>スパ携連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9" name="右カーブ矢印 28"/>
          <p:cNvSpPr/>
          <p:nvPr/>
        </p:nvSpPr>
        <p:spPr>
          <a:xfrm>
            <a:off x="356443" y="3609020"/>
            <a:ext cx="399133" cy="830415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7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b="1" dirty="0" smtClean="0">
                <a:solidFill>
                  <a:schemeClr val="tx2">
                    <a:lumMod val="25000"/>
                  </a:schemeClr>
                </a:solidFill>
                <a:latin typeface="+mn-ea"/>
                <a:ea typeface="+mn-ea"/>
              </a:rPr>
              <a:t>青葉病院の大腿骨パス実績</a:t>
            </a:r>
            <a:endParaRPr kumimoji="1" lang="ja-JP" altLang="en-US" sz="4000" b="1" dirty="0">
              <a:solidFill>
                <a:schemeClr val="tx2">
                  <a:lumMod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280240"/>
            <a:ext cx="8229600" cy="3885064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2016</a:t>
            </a:r>
            <a:r>
              <a:rPr kumimoji="1"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年</a:t>
            </a:r>
            <a: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kumimoji="1"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月</a:t>
            </a:r>
            <a: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kumimoji="1"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日～</a:t>
            </a:r>
            <a:r>
              <a:rPr kumimoji="1"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2016</a:t>
            </a:r>
            <a:r>
              <a:rPr kumimoji="1"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年</a:t>
            </a:r>
            <a: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  <a:t>12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月</a:t>
            </a:r>
            <a: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  <a:t>31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日</a:t>
            </a:r>
            <a:endParaRPr lang="en-US" altLang="ja-JP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09728" indent="0">
              <a:buNone/>
            </a:pPr>
            <a:r>
              <a:rPr kumimoji="1" lang="ja-JP" altLang="en-US" dirty="0">
                <a:solidFill>
                  <a:schemeClr val="accent2">
                    <a:lumMod val="50000"/>
                  </a:schemeClr>
                </a:solidFill>
              </a:rPr>
              <a:t>　</a:t>
            </a:r>
            <a:r>
              <a:rPr kumimoji="1"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大腿骨骨折退院症例　　</a:t>
            </a:r>
            <a:r>
              <a:rPr lang="en-US" altLang="ja-JP" sz="4000" b="1" dirty="0">
                <a:solidFill>
                  <a:schemeClr val="accent2">
                    <a:lumMod val="50000"/>
                  </a:schemeClr>
                </a:solidFill>
              </a:rPr>
              <a:t>94</a:t>
            </a:r>
            <a:r>
              <a:rPr kumimoji="1"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例</a:t>
            </a:r>
            <a:endParaRPr kumimoji="1" lang="en-US" altLang="ja-JP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09728" indent="0">
              <a:buNone/>
            </a:pP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　</a:t>
            </a:r>
            <a:endParaRPr kumimoji="1" lang="en-US" altLang="ja-JP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09728" indent="0">
              <a:buNone/>
            </a:pP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　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うち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ja-JP" sz="4000" b="1" dirty="0">
                <a:solidFill>
                  <a:srgbClr val="0070C0"/>
                </a:solidFill>
              </a:rPr>
              <a:t>31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例が地域連携パスで転院</a:t>
            </a:r>
            <a:endParaRPr lang="en-US" altLang="ja-JP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US" altLang="ja-JP" dirty="0"/>
          </a:p>
          <a:p>
            <a:pPr marL="109728" indent="0" algn="ctr">
              <a:buNone/>
            </a:pPr>
            <a:r>
              <a:rPr kumimoji="1" lang="ja-JP" altLang="en-US" sz="3600" dirty="0" smtClean="0">
                <a:solidFill>
                  <a:schemeClr val="accent6">
                    <a:lumMod val="50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パスの使用率　　</a:t>
            </a:r>
            <a:r>
              <a:rPr lang="en-US" altLang="ja-JP" sz="4000" dirty="0">
                <a:solidFill>
                  <a:schemeClr val="accent6">
                    <a:lumMod val="50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33</a:t>
            </a:r>
            <a:r>
              <a:rPr kumimoji="1" lang="ja-JP" altLang="en-US" sz="4000" dirty="0" smtClean="0">
                <a:solidFill>
                  <a:schemeClr val="accent6">
                    <a:lumMod val="50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％</a:t>
            </a:r>
            <a:endParaRPr kumimoji="1" lang="en-US" altLang="ja-JP" sz="4000" dirty="0">
              <a:solidFill>
                <a:schemeClr val="accent6">
                  <a:lumMod val="50000"/>
                </a:schemeClr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pic>
        <p:nvPicPr>
          <p:cNvPr id="1026" name="Picture 2" descr="\\172.16.2.208\AccessAppliFile\060_地域連携室\イラスト集\ボランティア講座イラスト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564904"/>
            <a:ext cx="2117435" cy="2036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86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b="1" dirty="0" smtClean="0">
                <a:solidFill>
                  <a:schemeClr val="tx2">
                    <a:lumMod val="25000"/>
                  </a:schemeClr>
                </a:solidFill>
                <a:latin typeface="+mn-ea"/>
                <a:ea typeface="+mn-ea"/>
              </a:rPr>
              <a:t>大腿骨パス使用症例　概要</a:t>
            </a:r>
            <a:endParaRPr kumimoji="1" lang="ja-JP" altLang="en-US" sz="4000" b="1" dirty="0">
              <a:solidFill>
                <a:schemeClr val="tx2">
                  <a:lumMod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28800"/>
            <a:ext cx="8291264" cy="4945736"/>
          </a:xfrm>
        </p:spPr>
        <p:txBody>
          <a:bodyPr/>
          <a:lstStyle/>
          <a:p>
            <a:r>
              <a:rPr kumimoji="1" lang="ja-JP" altLang="en-US" sz="3200" dirty="0" smtClean="0">
                <a:solidFill>
                  <a:srgbClr val="0070C0"/>
                </a:solidFill>
              </a:rPr>
              <a:t>入院経路</a:t>
            </a:r>
            <a:r>
              <a:rPr lang="ja-JP" altLang="en-US" dirty="0">
                <a:solidFill>
                  <a:srgbClr val="0070C0"/>
                </a:solidFill>
              </a:rPr>
              <a:t>　</a:t>
            </a:r>
            <a:r>
              <a:rPr lang="ja-JP" altLang="en-US" dirty="0" smtClean="0">
                <a:solidFill>
                  <a:srgbClr val="0070C0"/>
                </a:solidFill>
              </a:rPr>
              <a:t>　</a:t>
            </a:r>
            <a:r>
              <a:rPr lang="ja-JP" altLang="en-US" dirty="0" smtClean="0"/>
              <a:t>　　　　　　　　</a:t>
            </a:r>
            <a:endParaRPr kumimoji="1" lang="en-US" altLang="ja-JP" dirty="0" smtClean="0"/>
          </a:p>
        </p:txBody>
      </p:sp>
      <p:pic>
        <p:nvPicPr>
          <p:cNvPr id="1026" name="Picture 2" descr="\\172.16.2.208\AccessAppliFile\060_地域連携室\イラスト集\ボランティア講座イラスト\imagesQJ0GLB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97" y="5013176"/>
            <a:ext cx="2417521" cy="163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6588224" y="1916832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0070C0"/>
                </a:solidFill>
              </a:rPr>
              <a:t>【</a:t>
            </a:r>
            <a:r>
              <a:rPr lang="ja-JP" altLang="en-US" sz="2000" b="1" dirty="0">
                <a:solidFill>
                  <a:srgbClr val="0070C0"/>
                </a:solidFill>
              </a:rPr>
              <a:t>全体の患者数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】</a:t>
            </a:r>
            <a:br>
              <a:rPr lang="en-US" altLang="ja-JP" sz="2000" b="1" dirty="0" smtClean="0">
                <a:solidFill>
                  <a:srgbClr val="0070C0"/>
                </a:solidFill>
              </a:rPr>
            </a:br>
            <a:r>
              <a:rPr lang="en-US" altLang="ja-JP" sz="2000" b="1" dirty="0">
                <a:solidFill>
                  <a:srgbClr val="0070C0"/>
                </a:solidFill>
              </a:rPr>
              <a:t>31</a:t>
            </a:r>
            <a:r>
              <a:rPr lang="ja-JP" altLang="en-US" sz="2000" b="1" dirty="0" smtClean="0">
                <a:solidFill>
                  <a:srgbClr val="0070C0"/>
                </a:solidFill>
              </a:rPr>
              <a:t>人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2893528"/>
              </p:ext>
            </p:extLst>
          </p:nvPr>
        </p:nvGraphicFramePr>
        <p:xfrm>
          <a:off x="306211" y="2222148"/>
          <a:ext cx="8586269" cy="425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013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4451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 b="1" dirty="0">
                <a:solidFill>
                  <a:schemeClr val="tx2">
                    <a:lumMod val="25000"/>
                  </a:schemeClr>
                </a:solidFill>
                <a:latin typeface="+mn-ea"/>
                <a:ea typeface="+mn-ea"/>
              </a:rPr>
              <a:t>男女比　割合</a:t>
            </a:r>
            <a:endParaRPr kumimoji="1" lang="ja-JP" altLang="en-US" sz="4000" b="1" dirty="0">
              <a:solidFill>
                <a:schemeClr val="tx2">
                  <a:lumMod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/>
          <a:lstStyle/>
          <a:p>
            <a:pPr marL="109728" indent="0">
              <a:buNone/>
            </a:pPr>
            <a:endParaRPr lang="en-US" altLang="ja-JP" dirty="0"/>
          </a:p>
          <a:p>
            <a:pPr marL="109728" indent="0">
              <a:buNone/>
            </a:pPr>
            <a:endParaRPr kumimoji="1" lang="ja-JP" altLang="en-US" dirty="0"/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6886028"/>
              </p:ext>
            </p:extLst>
          </p:nvPr>
        </p:nvGraphicFramePr>
        <p:xfrm>
          <a:off x="323528" y="1450244"/>
          <a:ext cx="8509797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6588224" y="2564904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>
                <a:solidFill>
                  <a:schemeClr val="accent2">
                    <a:lumMod val="50000"/>
                  </a:schemeClr>
                </a:solidFill>
              </a:rPr>
              <a:t>男</a:t>
            </a:r>
            <a:r>
              <a:rPr kumimoji="1" lang="en-US" altLang="ja-JP" sz="36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kumimoji="1" lang="en-US" altLang="ja-JP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altLang="ja-JP" sz="3600" dirty="0">
                <a:solidFill>
                  <a:schemeClr val="accent2">
                    <a:lumMod val="50000"/>
                  </a:schemeClr>
                </a:solidFill>
              </a:rPr>
              <a:t>29</a:t>
            </a:r>
            <a:r>
              <a:rPr kumimoji="1" lang="ja-JP" altLang="en-US" sz="3600" dirty="0" smtClean="0">
                <a:solidFill>
                  <a:schemeClr val="accent2">
                    <a:lumMod val="50000"/>
                  </a:schemeClr>
                </a:solidFill>
              </a:rPr>
              <a:t>％</a:t>
            </a:r>
            <a:endParaRPr kumimoji="1" lang="ja-JP" alt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8506" y="4725144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solidFill>
                  <a:schemeClr val="accent2">
                    <a:lumMod val="50000"/>
                  </a:schemeClr>
                </a:solidFill>
              </a:rPr>
              <a:t>女</a:t>
            </a:r>
            <a:r>
              <a:rPr kumimoji="1" lang="en-US" altLang="ja-JP" sz="36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kumimoji="1" lang="en-US" altLang="ja-JP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kumimoji="1" lang="en-US" altLang="ja-JP" sz="3600" dirty="0" smtClean="0">
                <a:solidFill>
                  <a:schemeClr val="accent2">
                    <a:lumMod val="50000"/>
                  </a:schemeClr>
                </a:solidFill>
              </a:rPr>
              <a:t>71</a:t>
            </a:r>
            <a:r>
              <a:rPr kumimoji="1" lang="ja-JP" altLang="en-US" sz="3600" dirty="0" smtClean="0">
                <a:solidFill>
                  <a:schemeClr val="accent2">
                    <a:lumMod val="50000"/>
                  </a:schemeClr>
                </a:solidFill>
              </a:rPr>
              <a:t>％</a:t>
            </a:r>
            <a:endParaRPr kumimoji="1" lang="ja-JP" alt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\\172.16.2.208\AccessAppliFile\060_地域連携室\イラスト集\ボランティア講座イラスト\imagesSMZARJ1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41168"/>
            <a:ext cx="2665668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6574524" y="1562889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0070C0"/>
                </a:solidFill>
              </a:rPr>
              <a:t>【</a:t>
            </a:r>
            <a:r>
              <a:rPr lang="ja-JP" altLang="en-US" sz="2000" b="1" dirty="0">
                <a:solidFill>
                  <a:srgbClr val="0070C0"/>
                </a:solidFill>
              </a:rPr>
              <a:t>全体の患者数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】</a:t>
            </a:r>
            <a:br>
              <a:rPr lang="en-US" altLang="ja-JP" sz="2000" b="1" dirty="0" smtClean="0">
                <a:solidFill>
                  <a:srgbClr val="0070C0"/>
                </a:solidFill>
              </a:rPr>
            </a:br>
            <a:r>
              <a:rPr lang="en-US" altLang="ja-JP" sz="2000" b="1" dirty="0">
                <a:solidFill>
                  <a:srgbClr val="0070C0"/>
                </a:solidFill>
              </a:rPr>
              <a:t>31</a:t>
            </a:r>
            <a:r>
              <a:rPr lang="ja-JP" altLang="en-US" sz="2000" b="1" dirty="0" smtClean="0">
                <a:solidFill>
                  <a:srgbClr val="0070C0"/>
                </a:solidFill>
              </a:rPr>
              <a:t>人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22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3204" y="42978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b="1" dirty="0" smtClean="0">
                <a:solidFill>
                  <a:schemeClr val="tx2">
                    <a:lumMod val="25000"/>
                  </a:schemeClr>
                </a:solidFill>
                <a:latin typeface="+mn-ea"/>
                <a:ea typeface="+mn-ea"/>
              </a:rPr>
              <a:t>年齢別　割合</a:t>
            </a:r>
            <a:endParaRPr kumimoji="1" lang="ja-JP" altLang="en-US" sz="4000" b="1" dirty="0">
              <a:solidFill>
                <a:schemeClr val="tx2">
                  <a:lumMod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5112"/>
          </a:xfrm>
        </p:spPr>
        <p:txBody>
          <a:bodyPr/>
          <a:lstStyle/>
          <a:p>
            <a:pPr marL="109728" indent="0">
              <a:buNone/>
            </a:pPr>
            <a:endParaRPr lang="en-US" altLang="ja-JP" dirty="0"/>
          </a:p>
          <a:p>
            <a:pPr marL="109728" indent="0">
              <a:buNone/>
            </a:pPr>
            <a:endParaRPr kumimoji="1" lang="ja-JP" altLang="en-US" dirty="0"/>
          </a:p>
        </p:txBody>
      </p:sp>
      <p:sp>
        <p:nvSpPr>
          <p:cNvPr id="9" name="テキスト ボックス 5"/>
          <p:cNvSpPr txBox="1"/>
          <p:nvPr/>
        </p:nvSpPr>
        <p:spPr>
          <a:xfrm>
            <a:off x="287524" y="105273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" b="1" dirty="0">
                <a:solidFill>
                  <a:srgbClr val="0070C0"/>
                </a:solidFill>
              </a:rPr>
              <a:t>【</a:t>
            </a:r>
            <a:r>
              <a:rPr lang="ja-JP" altLang="en-US" sz="2000" b="1" dirty="0">
                <a:solidFill>
                  <a:srgbClr val="0070C0"/>
                </a:solidFill>
              </a:rPr>
              <a:t>全体の患者数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】</a:t>
            </a:r>
            <a:br>
              <a:rPr lang="en-US" altLang="ja-JP" sz="2000" b="1" dirty="0" smtClean="0">
                <a:solidFill>
                  <a:srgbClr val="0070C0"/>
                </a:solidFill>
              </a:rPr>
            </a:br>
            <a:r>
              <a:rPr lang="en-US" altLang="ja-JP" sz="2000" b="1" dirty="0" smtClean="0">
                <a:solidFill>
                  <a:srgbClr val="0070C0"/>
                </a:solidFill>
              </a:rPr>
              <a:t>31</a:t>
            </a:r>
            <a:r>
              <a:rPr lang="ja-JP" altLang="en-US" sz="2000" b="1" dirty="0" smtClean="0">
                <a:solidFill>
                  <a:srgbClr val="0070C0"/>
                </a:solidFill>
              </a:rPr>
              <a:t>人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147433" y="501317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1</a:t>
            </a:r>
            <a:r>
              <a:rPr kumimoji="1" lang="ja-JP" altLang="en-US" sz="2400" dirty="0" smtClean="0"/>
              <a:t>人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19672" y="501317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1</a:t>
            </a:r>
            <a:r>
              <a:rPr kumimoji="1" lang="ja-JP" altLang="en-US" sz="2400" dirty="0" smtClean="0"/>
              <a:t>人</a:t>
            </a:r>
            <a:endParaRPr kumimoji="1" lang="ja-JP" altLang="en-US" sz="2400" dirty="0"/>
          </a:p>
        </p:txBody>
      </p:sp>
      <p:graphicFrame>
        <p:nvGraphicFramePr>
          <p:cNvPr id="16" name="グラフ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669655"/>
              </p:ext>
            </p:extLst>
          </p:nvPr>
        </p:nvGraphicFramePr>
        <p:xfrm>
          <a:off x="287524" y="1884293"/>
          <a:ext cx="8532948" cy="4497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059832" y="407707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9</a:t>
            </a:r>
            <a:r>
              <a:rPr kumimoji="1" lang="ja-JP" altLang="en-US" sz="2400" dirty="0" smtClean="0"/>
              <a:t>人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55976" y="350100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13</a:t>
            </a:r>
            <a:r>
              <a:rPr kumimoji="1" lang="ja-JP" altLang="en-US" sz="2400" dirty="0" smtClean="0"/>
              <a:t>人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50147" y="4310359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7</a:t>
            </a:r>
            <a:r>
              <a:rPr kumimoji="1" lang="ja-JP" altLang="en-US" sz="2400" dirty="0" smtClean="0"/>
              <a:t>人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6366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373061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b="1" dirty="0" smtClean="0">
                <a:solidFill>
                  <a:schemeClr val="tx2">
                    <a:lumMod val="25000"/>
                  </a:schemeClr>
                </a:solidFill>
                <a:latin typeface="+mn-ea"/>
                <a:ea typeface="+mn-ea"/>
              </a:rPr>
              <a:t>手術術式　割合</a:t>
            </a:r>
            <a:endParaRPr kumimoji="1" lang="ja-JP" altLang="en-US" sz="4000" b="1" dirty="0">
              <a:solidFill>
                <a:schemeClr val="tx2">
                  <a:lumMod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0" name="テキスト ボックス 5"/>
          <p:cNvSpPr txBox="1"/>
          <p:nvPr/>
        </p:nvSpPr>
        <p:spPr>
          <a:xfrm>
            <a:off x="6419586" y="1556792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" b="1" dirty="0">
                <a:solidFill>
                  <a:srgbClr val="0070C0"/>
                </a:solidFill>
              </a:rPr>
              <a:t>【</a:t>
            </a:r>
            <a:r>
              <a:rPr lang="ja-JP" altLang="en-US" sz="2000" b="1" dirty="0">
                <a:solidFill>
                  <a:srgbClr val="0070C0"/>
                </a:solidFill>
              </a:rPr>
              <a:t>全体の患者数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】</a:t>
            </a:r>
            <a:br>
              <a:rPr lang="en-US" altLang="ja-JP" sz="2000" b="1" dirty="0" smtClean="0">
                <a:solidFill>
                  <a:srgbClr val="0070C0"/>
                </a:solidFill>
              </a:rPr>
            </a:br>
            <a:r>
              <a:rPr lang="en-US" altLang="ja-JP" sz="2000" b="1" dirty="0">
                <a:solidFill>
                  <a:srgbClr val="0070C0"/>
                </a:solidFill>
              </a:rPr>
              <a:t>31</a:t>
            </a:r>
            <a:r>
              <a:rPr lang="ja-JP" altLang="en-US" sz="2000" b="1" dirty="0" smtClean="0">
                <a:solidFill>
                  <a:srgbClr val="0070C0"/>
                </a:solidFill>
              </a:rPr>
              <a:t>人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8618157"/>
              </p:ext>
            </p:extLst>
          </p:nvPr>
        </p:nvGraphicFramePr>
        <p:xfrm>
          <a:off x="179512" y="1904929"/>
          <a:ext cx="864096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2627784" y="3817341"/>
            <a:ext cx="2704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人工骨頭挿入</a:t>
            </a:r>
            <a:r>
              <a:rPr kumimoji="1"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手術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1560" y="450912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骨折観血的手術</a:t>
            </a:r>
            <a:endParaRPr kumimoji="1" lang="ja-JP" altLang="en-US" sz="2400" dirty="0">
              <a:solidFill>
                <a:schemeClr val="bg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11796" y="5085184"/>
            <a:ext cx="1719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solidFill>
                  <a:srgbClr val="FFFF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55</a:t>
            </a:r>
            <a:r>
              <a:rPr lang="ja-JP" altLang="en-US" sz="3200" dirty="0" smtClean="0">
                <a:solidFill>
                  <a:srgbClr val="FFFF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％</a:t>
            </a:r>
            <a:endParaRPr kumimoji="1" lang="ja-JP" altLang="en-US" sz="3200" dirty="0">
              <a:solidFill>
                <a:srgbClr val="FFFF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987824" y="4216732"/>
            <a:ext cx="1719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solidFill>
                  <a:srgbClr val="FFFF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45</a:t>
            </a:r>
            <a:r>
              <a:rPr lang="ja-JP" altLang="en-US" sz="3200" dirty="0" smtClean="0">
                <a:solidFill>
                  <a:srgbClr val="FFFF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％</a:t>
            </a:r>
            <a:endParaRPr kumimoji="1" lang="ja-JP" altLang="en-US" sz="3200" dirty="0">
              <a:solidFill>
                <a:srgbClr val="FFFF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483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22784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b="1" dirty="0" smtClean="0">
                <a:solidFill>
                  <a:schemeClr val="tx2">
                    <a:lumMod val="25000"/>
                  </a:schemeClr>
                </a:solidFill>
                <a:latin typeface="+mn-ea"/>
                <a:ea typeface="+mn-ea"/>
              </a:rPr>
              <a:t>大腿骨パス使用での転院</a:t>
            </a:r>
            <a:endParaRPr kumimoji="1" lang="ja-JP" altLang="en-US" sz="4000" b="1" dirty="0">
              <a:solidFill>
                <a:schemeClr val="tx2">
                  <a:lumMod val="25000"/>
                </a:schemeClr>
              </a:solidFill>
              <a:latin typeface="+mn-ea"/>
              <a:ea typeface="+mn-ea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758682"/>
              </p:ext>
            </p:extLst>
          </p:nvPr>
        </p:nvGraphicFramePr>
        <p:xfrm>
          <a:off x="467544" y="1556792"/>
          <a:ext cx="8219256" cy="216024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12568"/>
                <a:gridCol w="3106688"/>
              </a:tblGrid>
              <a:tr h="9721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手術までの期間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 smtClean="0"/>
                        <a:t>平均　</a:t>
                      </a:r>
                      <a:r>
                        <a:rPr kumimoji="1" lang="en-US" altLang="ja-JP" sz="3200" b="1" dirty="0" smtClean="0"/>
                        <a:t>2.2</a:t>
                      </a:r>
                      <a:r>
                        <a:rPr kumimoji="1" lang="ja-JP" altLang="en-US" sz="3200" dirty="0" smtClean="0"/>
                        <a:t>日</a:t>
                      </a:r>
                      <a:endParaRPr kumimoji="1" lang="ja-JP" altLang="en-US" sz="3200" dirty="0"/>
                    </a:p>
                  </a:txBody>
                  <a:tcPr anchor="ctr"/>
                </a:tc>
              </a:tr>
              <a:tr h="11881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 smtClean="0"/>
                        <a:t>手術後から転院までの期間</a:t>
                      </a:r>
                      <a:endParaRPr kumimoji="1" lang="ja-JP" alt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 smtClean="0"/>
                        <a:t>平均　</a:t>
                      </a:r>
                      <a:r>
                        <a:rPr kumimoji="1" lang="en-US" altLang="ja-JP" sz="3200" b="1" dirty="0" smtClean="0"/>
                        <a:t>19.1</a:t>
                      </a:r>
                      <a:r>
                        <a:rPr kumimoji="1" lang="ja-JP" altLang="en-US" sz="3200" dirty="0" smtClean="0"/>
                        <a:t>日</a:t>
                      </a:r>
                      <a:endParaRPr kumimoji="1" lang="en-US" altLang="ja-JP" sz="3200" dirty="0" smtClean="0"/>
                    </a:p>
                    <a:p>
                      <a:endParaRPr kumimoji="1" lang="ja-JP" alt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967725"/>
              </p:ext>
            </p:extLst>
          </p:nvPr>
        </p:nvGraphicFramePr>
        <p:xfrm>
          <a:off x="467544" y="3933056"/>
          <a:ext cx="8184232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3071664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solidFill>
                            <a:schemeClr val="bg1"/>
                          </a:solidFill>
                        </a:rPr>
                        <a:t>平均在院日数</a:t>
                      </a:r>
                      <a:endParaRPr kumimoji="1" lang="ja-JP" alt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</a:rPr>
                        <a:t>　　　</a:t>
                      </a:r>
                      <a:r>
                        <a:rPr kumimoji="1" lang="en-US" altLang="ja-JP" sz="3200" dirty="0" smtClean="0">
                          <a:solidFill>
                            <a:schemeClr val="bg1"/>
                          </a:solidFill>
                        </a:rPr>
                        <a:t>22.4</a:t>
                      </a:r>
                      <a:r>
                        <a:rPr kumimoji="1" lang="ja-JP" altLang="en-US" sz="3200" dirty="0" smtClean="0">
                          <a:solidFill>
                            <a:schemeClr val="bg1"/>
                          </a:solidFill>
                        </a:rPr>
                        <a:t>日</a:t>
                      </a:r>
                      <a:endParaRPr kumimoji="1" lang="ja-JP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050" name="Picture 2" descr="\\172.16.2.208\AccessAppliFile\060_地域連携室\イラスト集\ボランティア講座イラスト\imagesCWUBHM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13176"/>
            <a:ext cx="1549896" cy="170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89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02157" y="404664"/>
            <a:ext cx="8229600" cy="1066800"/>
          </a:xfrm>
        </p:spPr>
        <p:txBody>
          <a:bodyPr/>
          <a:lstStyle/>
          <a:p>
            <a:pPr algn="ctr"/>
            <a:r>
              <a:rPr lang="ja-JP" altLang="en-US" sz="4000" b="1" dirty="0" smtClean="0">
                <a:solidFill>
                  <a:schemeClr val="tx2">
                    <a:lumMod val="25000"/>
                  </a:schemeClr>
                </a:solidFill>
                <a:latin typeface="+mn-ea"/>
                <a:ea typeface="+mn-ea"/>
              </a:rPr>
              <a:t>パス不使用　退院先</a:t>
            </a:r>
            <a:r>
              <a:rPr kumimoji="1" lang="ja-JP" altLang="en-US" dirty="0" smtClean="0"/>
              <a:t>　　</a:t>
            </a:r>
            <a:endParaRPr kumimoji="1" lang="ja-JP" altLang="en-US" dirty="0"/>
          </a:p>
        </p:txBody>
      </p:sp>
      <p:sp>
        <p:nvSpPr>
          <p:cNvPr id="8" name="テキスト ボックス 5"/>
          <p:cNvSpPr txBox="1"/>
          <p:nvPr/>
        </p:nvSpPr>
        <p:spPr>
          <a:xfrm>
            <a:off x="6588224" y="153352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" b="1" dirty="0">
                <a:solidFill>
                  <a:srgbClr val="0070C0"/>
                </a:solidFill>
              </a:rPr>
              <a:t>【</a:t>
            </a:r>
            <a:r>
              <a:rPr lang="ja-JP" altLang="en-US" sz="2000" b="1" dirty="0">
                <a:solidFill>
                  <a:srgbClr val="0070C0"/>
                </a:solidFill>
              </a:rPr>
              <a:t>全体の患者数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】</a:t>
            </a:r>
            <a:br>
              <a:rPr lang="en-US" altLang="ja-JP" sz="2000" b="1" dirty="0" smtClean="0">
                <a:solidFill>
                  <a:srgbClr val="0070C0"/>
                </a:solidFill>
              </a:rPr>
            </a:br>
            <a:r>
              <a:rPr lang="en-US" altLang="ja-JP" sz="2000" b="1" dirty="0">
                <a:solidFill>
                  <a:srgbClr val="0070C0"/>
                </a:solidFill>
              </a:rPr>
              <a:t>63</a:t>
            </a:r>
            <a:r>
              <a:rPr lang="ja-JP" altLang="en-US" sz="2000" b="1" dirty="0" smtClean="0">
                <a:solidFill>
                  <a:srgbClr val="0070C0"/>
                </a:solidFill>
              </a:rPr>
              <a:t>人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522257"/>
              </p:ext>
            </p:extLst>
          </p:nvPr>
        </p:nvGraphicFramePr>
        <p:xfrm>
          <a:off x="179512" y="1544598"/>
          <a:ext cx="8712968" cy="505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255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1614" y="332656"/>
            <a:ext cx="8363272" cy="1152128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4000" dirty="0" smtClean="0">
                <a:latin typeface="+mn-ea"/>
                <a:ea typeface="+mn-ea"/>
              </a:rPr>
              <a:t>地域連携室の転院調査実績</a:t>
            </a:r>
            <a:r>
              <a:rPr kumimoji="1" lang="en-US" altLang="ja-JP" sz="4000" dirty="0" smtClean="0">
                <a:latin typeface="+mn-ea"/>
                <a:ea typeface="+mn-ea"/>
              </a:rPr>
              <a:t/>
            </a:r>
            <a:br>
              <a:rPr kumimoji="1" lang="en-US" altLang="ja-JP" sz="4000" dirty="0" smtClean="0">
                <a:latin typeface="+mn-ea"/>
                <a:ea typeface="+mn-ea"/>
              </a:rPr>
            </a:br>
            <a:r>
              <a:rPr kumimoji="1" lang="ja-JP" altLang="en-US" sz="4000" dirty="0" smtClean="0">
                <a:latin typeface="+mn-ea"/>
                <a:ea typeface="+mn-ea"/>
              </a:rPr>
              <a:t>　　　　　　（</a:t>
            </a:r>
            <a:r>
              <a:rPr lang="en-US" altLang="ja-JP" sz="4000" dirty="0" smtClean="0">
                <a:latin typeface="+mn-ea"/>
                <a:ea typeface="+mn-ea"/>
              </a:rPr>
              <a:t>H29.4</a:t>
            </a:r>
            <a:r>
              <a:rPr lang="ja-JP" altLang="en-US" sz="4000" dirty="0" smtClean="0">
                <a:latin typeface="+mn-ea"/>
                <a:ea typeface="+mn-ea"/>
              </a:rPr>
              <a:t>～</a:t>
            </a:r>
            <a:r>
              <a:rPr lang="en-US" altLang="ja-JP" sz="4000" dirty="0" smtClean="0">
                <a:latin typeface="+mn-ea"/>
                <a:ea typeface="+mn-ea"/>
              </a:rPr>
              <a:t>H29.12</a:t>
            </a:r>
            <a:r>
              <a:rPr lang="ja-JP" altLang="en-US" sz="4000" dirty="0" smtClean="0">
                <a:latin typeface="+mn-ea"/>
                <a:ea typeface="+mn-ea"/>
              </a:rPr>
              <a:t>）</a:t>
            </a:r>
            <a:endParaRPr kumimoji="1" lang="ja-JP" altLang="en-US" sz="4000" dirty="0">
              <a:latin typeface="+mn-ea"/>
              <a:ea typeface="+mn-ea"/>
            </a:endParaRPr>
          </a:p>
        </p:txBody>
      </p:sp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739837"/>
              </p:ext>
            </p:extLst>
          </p:nvPr>
        </p:nvGraphicFramePr>
        <p:xfrm>
          <a:off x="107504" y="1412776"/>
          <a:ext cx="54006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2555776" y="3327993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chemeClr val="bg2"/>
                </a:solidFill>
              </a:rPr>
              <a:t>大腿骨連携先病院
（</a:t>
            </a:r>
            <a:r>
              <a:rPr lang="en-US" altLang="ja-JP" sz="2000" b="1" dirty="0" smtClean="0">
                <a:solidFill>
                  <a:schemeClr val="bg2"/>
                </a:solidFill>
              </a:rPr>
              <a:t>17</a:t>
            </a:r>
            <a:r>
              <a:rPr lang="ja-JP" altLang="en-US" sz="2000" b="1" dirty="0" smtClean="0">
                <a:solidFill>
                  <a:schemeClr val="bg2"/>
                </a:solidFill>
              </a:rPr>
              <a:t>病院</a:t>
            </a:r>
            <a:r>
              <a:rPr lang="ja-JP" altLang="en-US" sz="2000" b="1" dirty="0">
                <a:solidFill>
                  <a:schemeClr val="bg2"/>
                </a:solidFill>
              </a:rPr>
              <a:t>）</a:t>
            </a:r>
            <a:endParaRPr kumimoji="1" lang="ja-JP" altLang="en-US" sz="2000" b="1" dirty="0">
              <a:solidFill>
                <a:schemeClr val="bg2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2607295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/>
              <a:t>その他の病院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59832" y="465313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>
                <a:solidFill>
                  <a:srgbClr val="FFC000"/>
                </a:solidFill>
              </a:rPr>
              <a:t>165</a:t>
            </a:r>
            <a:r>
              <a:rPr kumimoji="1" lang="ja-JP" altLang="en-US" sz="3200" dirty="0" smtClean="0">
                <a:solidFill>
                  <a:srgbClr val="FFC000"/>
                </a:solidFill>
              </a:rPr>
              <a:t>件</a:t>
            </a:r>
            <a:endParaRPr kumimoji="1" lang="ja-JP" altLang="en-US" sz="3200" dirty="0">
              <a:solidFill>
                <a:srgbClr val="FFC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71600" y="3780329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>
                <a:solidFill>
                  <a:srgbClr val="FFC000"/>
                </a:solidFill>
              </a:rPr>
              <a:t>153</a:t>
            </a:r>
            <a:r>
              <a:rPr kumimoji="1" lang="ja-JP" altLang="en-US" sz="3200" dirty="0" smtClean="0">
                <a:solidFill>
                  <a:srgbClr val="FFC000"/>
                </a:solidFill>
              </a:rPr>
              <a:t>件</a:t>
            </a:r>
            <a:endParaRPr kumimoji="1" lang="ja-JP" altLang="en-US" sz="3200" dirty="0">
              <a:solidFill>
                <a:srgbClr val="FFC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75656" y="6126525"/>
            <a:ext cx="300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solidFill>
                  <a:srgbClr val="C00000"/>
                </a:solidFill>
              </a:rPr>
              <a:t>全</a:t>
            </a:r>
            <a:r>
              <a:rPr lang="en-US" altLang="ja-JP" sz="2400" dirty="0">
                <a:solidFill>
                  <a:srgbClr val="C00000"/>
                </a:solidFill>
              </a:rPr>
              <a:t>318</a:t>
            </a:r>
            <a:r>
              <a:rPr lang="ja-JP" altLang="en-US" sz="2400" dirty="0" smtClean="0">
                <a:solidFill>
                  <a:srgbClr val="C00000"/>
                </a:solidFill>
              </a:rPr>
              <a:t>名の患者さん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212702"/>
              </p:ext>
            </p:extLst>
          </p:nvPr>
        </p:nvGraphicFramePr>
        <p:xfrm>
          <a:off x="5364088" y="1742066"/>
          <a:ext cx="3528392" cy="4855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8392"/>
              </a:tblGrid>
              <a:tr h="26973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大腿骨連携病院（全</a:t>
                      </a:r>
                      <a:r>
                        <a:rPr lang="en-US" altLang="ja-JP" sz="1600" u="none" strike="noStrike" dirty="0" smtClean="0">
                          <a:effectLst/>
                        </a:rPr>
                        <a:t>17</a:t>
                      </a:r>
                      <a:r>
                        <a:rPr lang="ja-JP" altLang="en-US" sz="1600" u="none" strike="noStrike" dirty="0" smtClean="0">
                          <a:effectLst/>
                        </a:rPr>
                        <a:t>病院</a:t>
                      </a:r>
                      <a:r>
                        <a:rPr lang="ja-JP" altLang="en-US" sz="1600" u="none" strike="noStrike" dirty="0">
                          <a:effectLst/>
                        </a:rPr>
                        <a:t>）</a:t>
                      </a:r>
                      <a:endParaRPr lang="ja-JP" altLang="en-US" sz="1600" b="1" i="0" u="none" strike="noStrike" dirty="0">
                        <a:solidFill>
                          <a:srgbClr val="31869B"/>
                        </a:solidFill>
                        <a:effectLst/>
                        <a:latin typeface="HGPｺﾞｼｯｸE"/>
                      </a:endParaRPr>
                    </a:p>
                  </a:txBody>
                  <a:tcPr marL="9525" marR="9525" marT="9525" marB="0" anchor="ctr"/>
                </a:tc>
              </a:tr>
              <a:tr h="26973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u="none" strike="noStrike" dirty="0">
                          <a:effectLst/>
                          <a:latin typeface="HGP明朝B" panose="02020800000000000000" pitchFamily="18" charset="-128"/>
                          <a:ea typeface="HGP明朝B" panose="02020800000000000000" pitchFamily="18" charset="-128"/>
                        </a:rPr>
                        <a:t>富家千葉病院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GP明朝B" panose="02020800000000000000" pitchFamily="18" charset="-128"/>
                        <a:ea typeface="HGP明朝B" panose="02020800000000000000" pitchFamily="18" charset="-128"/>
                      </a:endParaRPr>
                    </a:p>
                  </a:txBody>
                  <a:tcPr marL="9525" marR="9525" marT="9525" marB="0" anchor="ctr"/>
                </a:tc>
              </a:tr>
              <a:tr h="26973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>
                          <a:effectLst/>
                        </a:rPr>
                        <a:t>東京湾岸リハビリテーション病院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26973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>
                          <a:effectLst/>
                        </a:rPr>
                        <a:t>最成病院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26973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>
                          <a:effectLst/>
                        </a:rPr>
                        <a:t>平山病院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26973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>
                          <a:effectLst/>
                        </a:rPr>
                        <a:t>みつわ台総合病院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26973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>
                          <a:effectLst/>
                        </a:rPr>
                        <a:t>白金整形外科病院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26973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>
                          <a:effectLst/>
                        </a:rPr>
                        <a:t>千葉みなとリハビリテーション病院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26973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>
                          <a:effectLst/>
                        </a:rPr>
                        <a:t>おゆみの中央病院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26973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0" u="none" strike="noStrike" dirty="0">
                          <a:effectLst/>
                          <a:latin typeface="HGP明朝B" panose="02020800000000000000" pitchFamily="18" charset="-128"/>
                          <a:ea typeface="HGP明朝B" panose="02020800000000000000" pitchFamily="18" charset="-128"/>
                        </a:rPr>
                        <a:t>千葉健生病院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HGP明朝B" panose="02020800000000000000" pitchFamily="18" charset="-128"/>
                        <a:ea typeface="HGP明朝B" panose="02020800000000000000" pitchFamily="18" charset="-128"/>
                      </a:endParaRPr>
                    </a:p>
                  </a:txBody>
                  <a:tcPr marL="9525" marR="9525" marT="9525" marB="0" anchor="ctr"/>
                </a:tc>
              </a:tr>
              <a:tr h="26973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>
                          <a:effectLst/>
                        </a:rPr>
                        <a:t>九十九里病院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26973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>
                          <a:effectLst/>
                        </a:rPr>
                        <a:t>リハビリテーション病院さらしな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26973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>
                          <a:effectLst/>
                        </a:rPr>
                        <a:t>柏戸病院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26973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>
                          <a:effectLst/>
                        </a:rPr>
                        <a:t>千葉県千葉リハビリテーションセンター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26973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>
                          <a:effectLst/>
                        </a:rPr>
                        <a:t>千葉南病院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26973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>
                          <a:effectLst/>
                        </a:rPr>
                        <a:t>八千代リハビリテーション病院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26973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>
                          <a:effectLst/>
                        </a:rPr>
                        <a:t>みどりの</a:t>
                      </a:r>
                      <a:r>
                        <a:rPr lang="ja-JP" altLang="en-US" sz="1600" u="none" strike="noStrike" dirty="0" err="1">
                          <a:effectLst/>
                        </a:rPr>
                        <a:t>は</a:t>
                      </a:r>
                      <a:r>
                        <a:rPr lang="ja-JP" altLang="en-US" sz="1600" u="none" strike="noStrike" dirty="0">
                          <a:effectLst/>
                        </a:rPr>
                        <a:t>　葉記念病院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26973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>
                          <a:effectLst/>
                        </a:rPr>
                        <a:t>季美の森リハビリテーション病院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ストライプ矢印 3"/>
          <p:cNvSpPr/>
          <p:nvPr/>
        </p:nvSpPr>
        <p:spPr>
          <a:xfrm>
            <a:off x="3779912" y="2348880"/>
            <a:ext cx="1404156" cy="813283"/>
          </a:xfrm>
          <a:prstGeom prst="stripedRightArrow">
            <a:avLst/>
          </a:prstGeom>
          <a:gradFill>
            <a:gsLst>
              <a:gs pos="0">
                <a:srgbClr val="9933FF"/>
              </a:gs>
              <a:gs pos="64000">
                <a:schemeClr val="accent1">
                  <a:tint val="44500"/>
                  <a:satMod val="160000"/>
                </a:schemeClr>
              </a:gs>
              <a:gs pos="100000">
                <a:srgbClr val="FF99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25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リゾート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1618</TotalTime>
  <Words>246</Words>
  <Application>Microsoft Office PowerPoint</Application>
  <PresentationFormat>画面に合わせる (4:3)</PresentationFormat>
  <Paragraphs>88</Paragraphs>
  <Slides>10</Slides>
  <Notes>10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リゾート</vt:lpstr>
      <vt:lpstr>当院における 大腿骨頸部骨折 地域連携パス 運用実績</vt:lpstr>
      <vt:lpstr>青葉病院の大腿骨パス実績</vt:lpstr>
      <vt:lpstr>大腿骨パス使用症例　概要</vt:lpstr>
      <vt:lpstr>男女比　割合</vt:lpstr>
      <vt:lpstr>年齢別　割合</vt:lpstr>
      <vt:lpstr>手術術式　割合</vt:lpstr>
      <vt:lpstr>大腿骨パス使用での転院</vt:lpstr>
      <vt:lpstr>パス不使用　退院先　　</vt:lpstr>
      <vt:lpstr>地域連携室の転院調査実績 　　　　　　（H29.4～H29.12）</vt:lpstr>
      <vt:lpstr>千葉市の地域完結型医療、地域包括ケアシステム　　　　　　　　　の構築へつながっていく！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千葉市立青葉病院</dc:creator>
  <cp:lastModifiedBy>千葉市立青葉病院</cp:lastModifiedBy>
  <cp:revision>160</cp:revision>
  <cp:lastPrinted>2017-02-28T05:57:24Z</cp:lastPrinted>
  <dcterms:created xsi:type="dcterms:W3CDTF">2016-02-04T05:31:52Z</dcterms:created>
  <dcterms:modified xsi:type="dcterms:W3CDTF">2017-03-30T10:45:48Z</dcterms:modified>
</cp:coreProperties>
</file>