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2" r:id="rId5"/>
  </p:sldIdLst>
  <p:sldSz cx="7561263" cy="106934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52" autoAdjust="0"/>
    <p:restoredTop sz="86387" autoAdjust="0"/>
  </p:normalViewPr>
  <p:slideViewPr>
    <p:cSldViewPr>
      <p:cViewPr>
        <p:scale>
          <a:sx n="66" d="100"/>
          <a:sy n="66" d="100"/>
        </p:scale>
        <p:origin x="-1920" y="60"/>
      </p:cViewPr>
      <p:guideLst>
        <p:guide orient="horz" pos="3368"/>
        <p:guide pos="238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6"/>
            <a:ext cx="6427074" cy="2292150"/>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2"/>
            <a:ext cx="1701284" cy="912404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78063" y="428232"/>
            <a:ext cx="4977831" cy="912404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7" y="6871500"/>
            <a:ext cx="6427074" cy="2123828"/>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78063"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843642" y="2495127"/>
            <a:ext cx="3339558" cy="705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3" cy="181193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2019/5/10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2019/5/10</a:t>
            </a:fld>
            <a:endParaRPr kumimoji="1" lang="ja-JP" altLang="en-US"/>
          </a:p>
        </p:txBody>
      </p:sp>
      <p:sp>
        <p:nvSpPr>
          <p:cNvPr id="5" name="フッター プレースホルダ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テキスト ボックス 57"/>
          <p:cNvSpPr txBox="1"/>
          <p:nvPr/>
        </p:nvSpPr>
        <p:spPr>
          <a:xfrm>
            <a:off x="567132" y="1314252"/>
            <a:ext cx="6374372" cy="1077218"/>
          </a:xfrm>
          <a:prstGeom prst="rect">
            <a:avLst/>
          </a:prstGeom>
          <a:noFill/>
        </p:spPr>
        <p:txBody>
          <a:bodyPr wrap="square" rtlCol="0">
            <a:spAutoFit/>
          </a:bodyPr>
          <a:lstStyle/>
          <a:p>
            <a:pPr algn="ctr"/>
            <a:r>
              <a:rPr lang="ja-JP" altLang="ja-JP" sz="3200" kern="100" dirty="0" smtClean="0">
                <a:latin typeface="+mj-ea"/>
                <a:ea typeface="+mj-ea"/>
                <a:cs typeface="Times New Roman"/>
              </a:rPr>
              <a:t>密集</a:t>
            </a:r>
            <a:r>
              <a:rPr lang="ja-JP" altLang="en-US" sz="3200" kern="100" dirty="0" smtClean="0">
                <a:latin typeface="+mj-ea"/>
                <a:ea typeface="+mj-ea"/>
                <a:cs typeface="Times New Roman"/>
              </a:rPr>
              <a:t>住宅</a:t>
            </a:r>
            <a:r>
              <a:rPr lang="ja-JP" altLang="ja-JP" sz="3200" kern="100" dirty="0" smtClean="0">
                <a:latin typeface="+mj-ea"/>
                <a:ea typeface="+mj-ea"/>
                <a:cs typeface="Times New Roman"/>
              </a:rPr>
              <a:t>市街地</a:t>
            </a:r>
            <a:r>
              <a:rPr lang="ja-JP" altLang="ja-JP" sz="3200" kern="100" dirty="0">
                <a:latin typeface="+mj-ea"/>
                <a:ea typeface="+mj-ea"/>
                <a:cs typeface="Times New Roman"/>
              </a:rPr>
              <a:t>の改善</a:t>
            </a:r>
            <a:r>
              <a:rPr lang="ja-JP" altLang="ja-JP" sz="3200" kern="100" dirty="0" smtClean="0">
                <a:latin typeface="+mj-ea"/>
                <a:ea typeface="+mj-ea"/>
                <a:cs typeface="Times New Roman"/>
              </a:rPr>
              <a:t>に</a:t>
            </a:r>
            <a:r>
              <a:rPr lang="ja-JP" altLang="en-US" sz="3200" kern="100" dirty="0">
                <a:latin typeface="+mj-ea"/>
                <a:ea typeface="+mj-ea"/>
                <a:cs typeface="Times New Roman"/>
              </a:rPr>
              <a:t>関わる</a:t>
            </a:r>
            <a:endParaRPr lang="en-US" altLang="ja-JP" sz="3200" kern="100" dirty="0" smtClean="0">
              <a:latin typeface="+mj-ea"/>
              <a:ea typeface="+mj-ea"/>
              <a:cs typeface="Times New Roman"/>
            </a:endParaRPr>
          </a:p>
          <a:p>
            <a:pPr algn="ctr"/>
            <a:r>
              <a:rPr lang="ja-JP" altLang="ja-JP" sz="3200" kern="100" dirty="0" smtClean="0">
                <a:latin typeface="+mj-ea"/>
                <a:ea typeface="+mj-ea"/>
                <a:cs typeface="Times New Roman"/>
              </a:rPr>
              <a:t>支援</a:t>
            </a:r>
            <a:r>
              <a:rPr lang="ja-JP" altLang="en-US" sz="3200" kern="100" dirty="0" smtClean="0">
                <a:latin typeface="+mj-ea"/>
                <a:ea typeface="+mj-ea"/>
                <a:cs typeface="Times New Roman"/>
              </a:rPr>
              <a:t>制度</a:t>
            </a:r>
            <a:r>
              <a:rPr lang="ja-JP" altLang="ja-JP" sz="3200" kern="100" dirty="0" smtClean="0">
                <a:latin typeface="+mj-ea"/>
                <a:ea typeface="+mj-ea"/>
                <a:cs typeface="Times New Roman"/>
              </a:rPr>
              <a:t>の</a:t>
            </a:r>
            <a:r>
              <a:rPr lang="ja-JP" altLang="en-US" sz="3200" kern="100" dirty="0" smtClean="0">
                <a:latin typeface="+mj-ea"/>
                <a:ea typeface="+mj-ea"/>
                <a:cs typeface="Times New Roman"/>
              </a:rPr>
              <a:t>ご案内</a:t>
            </a:r>
            <a:endParaRPr kumimoji="1" lang="ja-JP" altLang="en-US" sz="3200" dirty="0">
              <a:latin typeface="+mj-ea"/>
              <a:ea typeface="+mj-ea"/>
            </a:endParaRPr>
          </a:p>
        </p:txBody>
      </p:sp>
      <p:sp>
        <p:nvSpPr>
          <p:cNvPr id="59" name="テキスト ボックス 58"/>
          <p:cNvSpPr txBox="1"/>
          <p:nvPr/>
        </p:nvSpPr>
        <p:spPr>
          <a:xfrm>
            <a:off x="2965631" y="234132"/>
            <a:ext cx="1467068" cy="400110"/>
          </a:xfrm>
          <a:prstGeom prst="rect">
            <a:avLst/>
          </a:prstGeom>
          <a:noFill/>
        </p:spPr>
        <p:txBody>
          <a:bodyPr wrap="none" rtlCol="0">
            <a:spAutoFit/>
          </a:bodyPr>
          <a:lstStyle/>
          <a:p>
            <a:pPr algn="ctr"/>
            <a:r>
              <a:rPr lang="ja-JP" altLang="en-US" sz="2000" kern="100" dirty="0" smtClean="0">
                <a:latin typeface="+mj-ea"/>
                <a:cs typeface="Times New Roman"/>
              </a:rPr>
              <a:t>令和元年度</a:t>
            </a:r>
            <a:endParaRPr lang="en-US" altLang="ja-JP" sz="2000" kern="100" dirty="0" smtClean="0">
              <a:latin typeface="+mj-ea"/>
              <a:cs typeface="Times New Roman"/>
            </a:endParaRPr>
          </a:p>
        </p:txBody>
      </p:sp>
      <p:grpSp>
        <p:nvGrpSpPr>
          <p:cNvPr id="60" name="グループ化 59"/>
          <p:cNvGrpSpPr/>
          <p:nvPr/>
        </p:nvGrpSpPr>
        <p:grpSpPr>
          <a:xfrm>
            <a:off x="649168" y="2593795"/>
            <a:ext cx="6210300" cy="665777"/>
            <a:chOff x="8299450" y="6146800"/>
            <a:chExt cx="6210300" cy="1029070"/>
          </a:xfrm>
        </p:grpSpPr>
        <p:sp>
          <p:nvSpPr>
            <p:cNvPr id="61" name="フリーフォーム 60"/>
            <p:cNvSpPr/>
            <p:nvPr/>
          </p:nvSpPr>
          <p:spPr>
            <a:xfrm>
              <a:off x="8299450" y="6146800"/>
              <a:ext cx="6210300" cy="1022350"/>
            </a:xfrm>
            <a:custGeom>
              <a:avLst/>
              <a:gdLst>
                <a:gd name="connsiteX0" fmla="*/ 0 w 6210300"/>
                <a:gd name="connsiteY0" fmla="*/ 1009650 h 1022350"/>
                <a:gd name="connsiteX1" fmla="*/ 279400 w 6210300"/>
                <a:gd name="connsiteY1" fmla="*/ 1003300 h 1022350"/>
                <a:gd name="connsiteX2" fmla="*/ 285750 w 6210300"/>
                <a:gd name="connsiteY2" fmla="*/ 654050 h 1022350"/>
                <a:gd name="connsiteX3" fmla="*/ 469900 w 6210300"/>
                <a:gd name="connsiteY3" fmla="*/ 476250 h 1022350"/>
                <a:gd name="connsiteX4" fmla="*/ 628650 w 6210300"/>
                <a:gd name="connsiteY4" fmla="*/ 679450 h 1022350"/>
                <a:gd name="connsiteX5" fmla="*/ 641350 w 6210300"/>
                <a:gd name="connsiteY5" fmla="*/ 1022350 h 1022350"/>
                <a:gd name="connsiteX6" fmla="*/ 990600 w 6210300"/>
                <a:gd name="connsiteY6" fmla="*/ 1022350 h 1022350"/>
                <a:gd name="connsiteX7" fmla="*/ 990600 w 6210300"/>
                <a:gd name="connsiteY7" fmla="*/ 749300 h 1022350"/>
                <a:gd name="connsiteX8" fmla="*/ 1155700 w 6210300"/>
                <a:gd name="connsiteY8" fmla="*/ 533400 h 1022350"/>
                <a:gd name="connsiteX9" fmla="*/ 1270000 w 6210300"/>
                <a:gd name="connsiteY9" fmla="*/ 755650 h 1022350"/>
                <a:gd name="connsiteX10" fmla="*/ 1270000 w 6210300"/>
                <a:gd name="connsiteY10" fmla="*/ 1016000 h 1022350"/>
                <a:gd name="connsiteX11" fmla="*/ 1619250 w 6210300"/>
                <a:gd name="connsiteY11" fmla="*/ 1016000 h 1022350"/>
                <a:gd name="connsiteX12" fmla="*/ 1619250 w 6210300"/>
                <a:gd name="connsiteY12" fmla="*/ 558800 h 1022350"/>
                <a:gd name="connsiteX13" fmla="*/ 1936750 w 6210300"/>
                <a:gd name="connsiteY13" fmla="*/ 361950 h 1022350"/>
                <a:gd name="connsiteX14" fmla="*/ 2178050 w 6210300"/>
                <a:gd name="connsiteY14" fmla="*/ 590550 h 1022350"/>
                <a:gd name="connsiteX15" fmla="*/ 2178050 w 6210300"/>
                <a:gd name="connsiteY15" fmla="*/ 1016000 h 1022350"/>
                <a:gd name="connsiteX16" fmla="*/ 2451100 w 6210300"/>
                <a:gd name="connsiteY16" fmla="*/ 1009650 h 1022350"/>
                <a:gd name="connsiteX17" fmla="*/ 2451100 w 6210300"/>
                <a:gd name="connsiteY17" fmla="*/ 127000 h 1022350"/>
                <a:gd name="connsiteX18" fmla="*/ 2806700 w 6210300"/>
                <a:gd name="connsiteY18" fmla="*/ 120650 h 1022350"/>
                <a:gd name="connsiteX19" fmla="*/ 2800350 w 6210300"/>
                <a:gd name="connsiteY19" fmla="*/ 6350 h 1022350"/>
                <a:gd name="connsiteX20" fmla="*/ 2997200 w 6210300"/>
                <a:gd name="connsiteY20" fmla="*/ 0 h 1022350"/>
                <a:gd name="connsiteX21" fmla="*/ 2997200 w 6210300"/>
                <a:gd name="connsiteY21" fmla="*/ 1016000 h 1022350"/>
                <a:gd name="connsiteX22" fmla="*/ 3289300 w 6210300"/>
                <a:gd name="connsiteY22" fmla="*/ 1022350 h 1022350"/>
                <a:gd name="connsiteX23" fmla="*/ 3289300 w 6210300"/>
                <a:gd name="connsiteY23" fmla="*/ 558800 h 1022350"/>
                <a:gd name="connsiteX24" fmla="*/ 3949700 w 6210300"/>
                <a:gd name="connsiteY24" fmla="*/ 552450 h 1022350"/>
                <a:gd name="connsiteX25" fmla="*/ 3956050 w 6210300"/>
                <a:gd name="connsiteY25" fmla="*/ 120650 h 1022350"/>
                <a:gd name="connsiteX26" fmla="*/ 4286250 w 6210300"/>
                <a:gd name="connsiteY26" fmla="*/ 127000 h 1022350"/>
                <a:gd name="connsiteX27" fmla="*/ 4292600 w 6210300"/>
                <a:gd name="connsiteY27" fmla="*/ 1016000 h 1022350"/>
                <a:gd name="connsiteX28" fmla="*/ 4622800 w 6210300"/>
                <a:gd name="connsiteY28" fmla="*/ 1022350 h 1022350"/>
                <a:gd name="connsiteX29" fmla="*/ 4629150 w 6210300"/>
                <a:gd name="connsiteY29" fmla="*/ 749300 h 1022350"/>
                <a:gd name="connsiteX30" fmla="*/ 4965700 w 6210300"/>
                <a:gd name="connsiteY30" fmla="*/ 387350 h 1022350"/>
                <a:gd name="connsiteX31" fmla="*/ 5346700 w 6210300"/>
                <a:gd name="connsiteY31" fmla="*/ 742950 h 1022350"/>
                <a:gd name="connsiteX32" fmla="*/ 5346700 w 6210300"/>
                <a:gd name="connsiteY32" fmla="*/ 1022350 h 1022350"/>
                <a:gd name="connsiteX33" fmla="*/ 6210300 w 6210300"/>
                <a:gd name="connsiteY33" fmla="*/ 1022350 h 1022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210300" h="1022350">
                  <a:moveTo>
                    <a:pt x="0" y="1009650"/>
                  </a:moveTo>
                  <a:lnTo>
                    <a:pt x="279400" y="1003300"/>
                  </a:lnTo>
                  <a:lnTo>
                    <a:pt x="285750" y="654050"/>
                  </a:lnTo>
                  <a:lnTo>
                    <a:pt x="469900" y="476250"/>
                  </a:lnTo>
                  <a:lnTo>
                    <a:pt x="628650" y="679450"/>
                  </a:lnTo>
                  <a:lnTo>
                    <a:pt x="641350" y="1022350"/>
                  </a:lnTo>
                  <a:lnTo>
                    <a:pt x="990600" y="1022350"/>
                  </a:lnTo>
                  <a:lnTo>
                    <a:pt x="990600" y="749300"/>
                  </a:lnTo>
                  <a:lnTo>
                    <a:pt x="1155700" y="533400"/>
                  </a:lnTo>
                  <a:lnTo>
                    <a:pt x="1270000" y="755650"/>
                  </a:lnTo>
                  <a:lnTo>
                    <a:pt x="1270000" y="1016000"/>
                  </a:lnTo>
                  <a:lnTo>
                    <a:pt x="1619250" y="1016000"/>
                  </a:lnTo>
                  <a:lnTo>
                    <a:pt x="1619250" y="558800"/>
                  </a:lnTo>
                  <a:lnTo>
                    <a:pt x="1936750" y="361950"/>
                  </a:lnTo>
                  <a:lnTo>
                    <a:pt x="2178050" y="590550"/>
                  </a:lnTo>
                  <a:lnTo>
                    <a:pt x="2178050" y="1016000"/>
                  </a:lnTo>
                  <a:lnTo>
                    <a:pt x="2451100" y="1009650"/>
                  </a:lnTo>
                  <a:lnTo>
                    <a:pt x="2451100" y="127000"/>
                  </a:lnTo>
                  <a:lnTo>
                    <a:pt x="2806700" y="120650"/>
                  </a:lnTo>
                  <a:lnTo>
                    <a:pt x="2800350" y="6350"/>
                  </a:lnTo>
                  <a:lnTo>
                    <a:pt x="2997200" y="0"/>
                  </a:lnTo>
                  <a:lnTo>
                    <a:pt x="2997200" y="1016000"/>
                  </a:lnTo>
                  <a:lnTo>
                    <a:pt x="3289300" y="1022350"/>
                  </a:lnTo>
                  <a:lnTo>
                    <a:pt x="3289300" y="558800"/>
                  </a:lnTo>
                  <a:lnTo>
                    <a:pt x="3949700" y="552450"/>
                  </a:lnTo>
                  <a:cubicBezTo>
                    <a:pt x="3951817" y="408517"/>
                    <a:pt x="3953933" y="264583"/>
                    <a:pt x="3956050" y="120650"/>
                  </a:cubicBezTo>
                  <a:lnTo>
                    <a:pt x="4286250" y="127000"/>
                  </a:lnTo>
                  <a:cubicBezTo>
                    <a:pt x="4288367" y="423333"/>
                    <a:pt x="4290483" y="719667"/>
                    <a:pt x="4292600" y="1016000"/>
                  </a:cubicBezTo>
                  <a:lnTo>
                    <a:pt x="4622800" y="1022350"/>
                  </a:lnTo>
                  <a:lnTo>
                    <a:pt x="4629150" y="749300"/>
                  </a:lnTo>
                  <a:lnTo>
                    <a:pt x="4965700" y="387350"/>
                  </a:lnTo>
                  <a:lnTo>
                    <a:pt x="5346700" y="742950"/>
                  </a:lnTo>
                  <a:lnTo>
                    <a:pt x="5346700" y="1022350"/>
                  </a:lnTo>
                  <a:lnTo>
                    <a:pt x="6210300" y="102235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8785398" y="6829888"/>
              <a:ext cx="72008" cy="10098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p:cNvSpPr/>
            <p:nvPr/>
          </p:nvSpPr>
          <p:spPr>
            <a:xfrm flipH="1">
              <a:off x="8808937" y="7074892"/>
              <a:ext cx="80392" cy="10097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9433470" y="6931794"/>
              <a:ext cx="72008" cy="10098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10278540" y="6890370"/>
              <a:ext cx="144016" cy="1786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p:cNvSpPr/>
            <p:nvPr/>
          </p:nvSpPr>
          <p:spPr>
            <a:xfrm>
              <a:off x="10780810" y="6320328"/>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10779456" y="6456848"/>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10780810" y="6597896"/>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10780810" y="6736085"/>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p:cNvSpPr/>
            <p:nvPr/>
          </p:nvSpPr>
          <p:spPr>
            <a:xfrm>
              <a:off x="10780810" y="6873209"/>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10780810" y="7015785"/>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11665718" y="6776715"/>
              <a:ext cx="144016" cy="11365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11881742" y="6776715"/>
              <a:ext cx="144016" cy="11365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p:cNvSpPr/>
            <p:nvPr/>
          </p:nvSpPr>
          <p:spPr>
            <a:xfrm>
              <a:off x="12313790" y="6360248"/>
              <a:ext cx="216024" cy="2030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p:cNvSpPr/>
            <p:nvPr/>
          </p:nvSpPr>
          <p:spPr>
            <a:xfrm>
              <a:off x="13465918" y="6890370"/>
              <a:ext cx="144016" cy="26983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6" name="グループ化 75"/>
            <p:cNvGrpSpPr/>
            <p:nvPr/>
          </p:nvGrpSpPr>
          <p:grpSpPr>
            <a:xfrm>
              <a:off x="8929414" y="6385481"/>
              <a:ext cx="504056" cy="774724"/>
              <a:chOff x="8929414" y="6385481"/>
              <a:chExt cx="504056" cy="774724"/>
            </a:xfrm>
          </p:grpSpPr>
          <p:cxnSp>
            <p:nvCxnSpPr>
              <p:cNvPr id="110" name="直線コネクタ 109"/>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7" name="グループ化 76"/>
            <p:cNvGrpSpPr/>
            <p:nvPr/>
          </p:nvGrpSpPr>
          <p:grpSpPr>
            <a:xfrm>
              <a:off x="11141042" y="6395477"/>
              <a:ext cx="504056" cy="774724"/>
              <a:chOff x="8929414" y="6385481"/>
              <a:chExt cx="504056" cy="774724"/>
            </a:xfrm>
          </p:grpSpPr>
          <p:cxnSp>
            <p:nvCxnSpPr>
              <p:cNvPr id="100" name="直線コネクタ 99"/>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8" name="グループ化 77"/>
            <p:cNvGrpSpPr/>
            <p:nvPr/>
          </p:nvGrpSpPr>
          <p:grpSpPr>
            <a:xfrm>
              <a:off x="12601822" y="6391932"/>
              <a:ext cx="504056" cy="774724"/>
              <a:chOff x="8929414" y="6385481"/>
              <a:chExt cx="504056" cy="774724"/>
            </a:xfrm>
          </p:grpSpPr>
          <p:cxnSp>
            <p:nvCxnSpPr>
              <p:cNvPr id="90" name="直線コネクタ 89"/>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グループ化 78"/>
            <p:cNvGrpSpPr/>
            <p:nvPr/>
          </p:nvGrpSpPr>
          <p:grpSpPr>
            <a:xfrm>
              <a:off x="13897966" y="6385859"/>
              <a:ext cx="504056" cy="774724"/>
              <a:chOff x="8929414" y="6385481"/>
              <a:chExt cx="504056" cy="774724"/>
            </a:xfrm>
          </p:grpSpPr>
          <p:cxnSp>
            <p:nvCxnSpPr>
              <p:cNvPr id="80" name="直線コネクタ 79"/>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 name="グループ化 1"/>
          <p:cNvGrpSpPr/>
          <p:nvPr/>
        </p:nvGrpSpPr>
        <p:grpSpPr>
          <a:xfrm>
            <a:off x="2818906" y="755115"/>
            <a:ext cx="1678978" cy="456740"/>
            <a:chOff x="2973348" y="9467294"/>
            <a:chExt cx="1678978" cy="456740"/>
          </a:xfrm>
        </p:grpSpPr>
        <p:pic>
          <p:nvPicPr>
            <p:cNvPr id="126" name="図 125"/>
            <p:cNvPicPr preferRelativeResize="0">
              <a:picLocks noChangeAspect="1"/>
            </p:cNvPicPr>
            <p:nvPr/>
          </p:nvPicPr>
          <p:blipFill>
            <a:blip r:embed="rId2"/>
            <a:stretch>
              <a:fillRect/>
            </a:stretch>
          </p:blipFill>
          <p:spPr>
            <a:xfrm>
              <a:off x="2973348" y="9467294"/>
              <a:ext cx="447243" cy="456740"/>
            </a:xfrm>
            <a:prstGeom prst="rect">
              <a:avLst/>
            </a:prstGeom>
          </p:spPr>
        </p:pic>
        <p:pic>
          <p:nvPicPr>
            <p:cNvPr id="127" name="図 126"/>
            <p:cNvPicPr preferRelativeResize="0">
              <a:picLocks noChangeAspect="1"/>
            </p:cNvPicPr>
            <p:nvPr/>
          </p:nvPicPr>
          <p:blipFill>
            <a:blip r:embed="rId3"/>
            <a:stretch>
              <a:fillRect/>
            </a:stretch>
          </p:blipFill>
          <p:spPr>
            <a:xfrm>
              <a:off x="3484693" y="9513720"/>
              <a:ext cx="1167633" cy="365435"/>
            </a:xfrm>
            <a:prstGeom prst="rect">
              <a:avLst/>
            </a:prstGeom>
          </p:spPr>
        </p:pic>
      </p:grpSp>
      <p:sp>
        <p:nvSpPr>
          <p:cNvPr id="120" name="テキスト ボックス 119"/>
          <p:cNvSpPr txBox="1"/>
          <p:nvPr/>
        </p:nvSpPr>
        <p:spPr>
          <a:xfrm>
            <a:off x="567132" y="3717914"/>
            <a:ext cx="6374372" cy="3355104"/>
          </a:xfrm>
          <a:prstGeom prst="rect">
            <a:avLst/>
          </a:prstGeom>
          <a:noFill/>
          <a:ln>
            <a:solidFill>
              <a:schemeClr val="tx1"/>
            </a:solidFill>
            <a:prstDash val="dash"/>
          </a:ln>
        </p:spPr>
        <p:txBody>
          <a:bodyPr wrap="square" lIns="180000" tIns="180000" rIns="180000" bIns="180000" rtlCol="0">
            <a:spAutoFit/>
          </a:bodyPr>
          <a:lstStyle/>
          <a:p>
            <a:pPr algn="ctr"/>
            <a:r>
              <a:rPr lang="ja-JP" altLang="en-US" sz="1600" dirty="0" smtClean="0">
                <a:latin typeface="HG丸ｺﾞｼｯｸM-PRO" panose="020F0600000000000000" pitchFamily="50" charset="-128"/>
                <a:ea typeface="HG丸ｺﾞｼｯｸM-PRO" panose="020F0600000000000000" pitchFamily="50" charset="-128"/>
              </a:rPr>
              <a:t>　</a:t>
            </a:r>
            <a:r>
              <a:rPr lang="ja-JP" altLang="en-US" u="sng" dirty="0">
                <a:latin typeface="HG丸ｺﾞｼｯｸM-PRO" panose="020F0600000000000000" pitchFamily="50" charset="-128"/>
                <a:ea typeface="HG丸ｺﾞｼｯｸM-PRO" panose="020F0600000000000000" pitchFamily="50" charset="-128"/>
              </a:rPr>
              <a:t>密集住宅市街地での問題点とは・・・</a:t>
            </a:r>
            <a:endParaRPr lang="en-US" altLang="ja-JP" u="sng"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住宅等が密集した地域は、幅員が４メートルに満たない狭い道路が多く、地震や火災などの発生時の避難路</a:t>
            </a:r>
            <a:r>
              <a:rPr lang="ja-JP" altLang="en-US" sz="1400" dirty="0" smtClean="0">
                <a:latin typeface="HG丸ｺﾞｼｯｸM-PRO" panose="020F0600000000000000" pitchFamily="50" charset="-128"/>
                <a:ea typeface="HG丸ｺﾞｼｯｸM-PRO" panose="020F0600000000000000" pitchFamily="50" charset="-128"/>
              </a:rPr>
              <a:t>確保や延焼防止対策などの防災上</a:t>
            </a:r>
            <a:r>
              <a:rPr lang="ja-JP" altLang="en-US" sz="1400" dirty="0">
                <a:latin typeface="HG丸ｺﾞｼｯｸM-PRO" panose="020F0600000000000000" pitchFamily="50" charset="-128"/>
                <a:ea typeface="HG丸ｺﾞｼｯｸM-PRO" panose="020F0600000000000000" pitchFamily="50" charset="-128"/>
              </a:rPr>
              <a:t>の課題を抱えています。</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そこで千葉市では、道路の拡幅を目的とした狭あい道路拡幅整備事業や、耐震改修費等に対する助成制度等を設け、市民のみなさまのご理解とご協力を得ながら安心・安全で快適なまちづくりを進めています。</a:t>
            </a:r>
          </a:p>
          <a:p>
            <a:pPr>
              <a:lnSpc>
                <a:spcPct val="130000"/>
              </a:lnSpc>
            </a:pPr>
            <a:r>
              <a:rPr lang="en-US" altLang="ja-JP" sz="1400" dirty="0" smtClean="0">
                <a:latin typeface="HG丸ｺﾞｼｯｸM-PRO" panose="020F0600000000000000" pitchFamily="50" charset="-128"/>
                <a:ea typeface="HG丸ｺﾞｼｯｸM-PRO" panose="020F0600000000000000" pitchFamily="50" charset="-128"/>
              </a:rPr>
              <a:t> </a:t>
            </a:r>
            <a:r>
              <a:rPr lang="ja-JP" altLang="en-US" sz="1400" dirty="0" smtClean="0">
                <a:latin typeface="HG丸ｺﾞｼｯｸM-PRO" panose="020F0600000000000000" pitchFamily="50" charset="-128"/>
                <a:ea typeface="HG丸ｺﾞｼｯｸM-PRO" panose="020F0600000000000000" pitchFamily="50" charset="-128"/>
              </a:rPr>
              <a:t>ぜひ支援制度活用のご検討をお願いします。</a:t>
            </a:r>
            <a:endParaRPr lang="en-US" altLang="ja-JP" sz="1400" dirty="0" smtClean="0">
              <a:latin typeface="HG丸ｺﾞｼｯｸM-PRO" panose="020F0600000000000000" pitchFamily="50" charset="-128"/>
              <a:ea typeface="HG丸ｺﾞｼｯｸM-PRO" panose="020F0600000000000000" pitchFamily="50" charset="-128"/>
            </a:endParaRPr>
          </a:p>
          <a:p>
            <a:pPr>
              <a:lnSpc>
                <a:spcPct val="130000"/>
              </a:lnSpc>
            </a:pPr>
            <a:endParaRPr kumimoji="1"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mn-ea"/>
              </a:rPr>
              <a:t>都市局</a:t>
            </a:r>
            <a:r>
              <a:rPr lang="ja-JP" altLang="en-US" sz="1400" dirty="0" smtClean="0">
                <a:latin typeface="+mn-ea"/>
              </a:rPr>
              <a:t>建築部</a:t>
            </a:r>
            <a:r>
              <a:rPr lang="ja-JP" altLang="en-US" sz="1400" dirty="0">
                <a:latin typeface="+mn-ea"/>
              </a:rPr>
              <a:t>住宅政策</a:t>
            </a:r>
            <a:r>
              <a:rPr lang="ja-JP" altLang="en-US" sz="1400" dirty="0" smtClean="0">
                <a:latin typeface="+mn-ea"/>
              </a:rPr>
              <a:t>課</a:t>
            </a:r>
            <a:r>
              <a:rPr lang="ja-JP" altLang="en-US" sz="1400" dirty="0">
                <a:latin typeface="+mn-ea"/>
              </a:rPr>
              <a:t>　住</a:t>
            </a:r>
            <a:r>
              <a:rPr lang="ja-JP" altLang="en-US" sz="1400" dirty="0" smtClean="0">
                <a:latin typeface="+mn-ea"/>
              </a:rPr>
              <a:t>環境</a:t>
            </a:r>
            <a:r>
              <a:rPr lang="ja-JP" altLang="en-US" sz="1400" dirty="0">
                <a:latin typeface="+mn-ea"/>
              </a:rPr>
              <a:t>対策</a:t>
            </a:r>
            <a:r>
              <a:rPr lang="ja-JP" altLang="en-US" sz="1400" dirty="0" smtClean="0">
                <a:latin typeface="+mn-ea"/>
              </a:rPr>
              <a:t>班</a:t>
            </a:r>
            <a:r>
              <a:rPr lang="ja-JP" altLang="en-US" sz="1400" dirty="0">
                <a:latin typeface="+mn-ea"/>
              </a:rPr>
              <a:t/>
            </a:r>
            <a:br>
              <a:rPr lang="ja-JP" altLang="en-US" sz="1400" dirty="0">
                <a:latin typeface="+mn-ea"/>
              </a:rPr>
            </a:br>
            <a:r>
              <a:rPr lang="ja-JP" altLang="en-US" sz="1400" dirty="0">
                <a:latin typeface="+mn-ea"/>
              </a:rPr>
              <a:t>千葉市中央区千葉港</a:t>
            </a:r>
            <a:r>
              <a:rPr lang="en-US" altLang="ja-JP" sz="1400" dirty="0">
                <a:latin typeface="+mn-ea"/>
              </a:rPr>
              <a:t>2</a:t>
            </a:r>
            <a:r>
              <a:rPr lang="ja-JP" altLang="en-US" sz="1400" dirty="0">
                <a:latin typeface="+mn-ea"/>
              </a:rPr>
              <a:t>番</a:t>
            </a:r>
            <a:r>
              <a:rPr lang="en-US" altLang="ja-JP" sz="1400" dirty="0">
                <a:latin typeface="+mn-ea"/>
              </a:rPr>
              <a:t>1</a:t>
            </a:r>
            <a:r>
              <a:rPr lang="ja-JP" altLang="en-US" sz="1400" dirty="0" smtClean="0">
                <a:latin typeface="+mn-ea"/>
              </a:rPr>
              <a:t>号　</a:t>
            </a:r>
            <a:endParaRPr lang="en-US" altLang="ja-JP" sz="1400" dirty="0" smtClean="0">
              <a:latin typeface="+mn-ea"/>
            </a:endParaRPr>
          </a:p>
          <a:p>
            <a:r>
              <a:rPr lang="ja-JP" altLang="en-US" sz="1400" dirty="0" smtClean="0">
                <a:latin typeface="+mn-ea"/>
              </a:rPr>
              <a:t>千葉</a:t>
            </a:r>
            <a:r>
              <a:rPr lang="ja-JP" altLang="en-US" sz="1400" dirty="0">
                <a:latin typeface="+mn-ea"/>
              </a:rPr>
              <a:t>中央コミュニティセンター</a:t>
            </a:r>
            <a:r>
              <a:rPr lang="en-US" altLang="ja-JP" sz="1400" dirty="0">
                <a:latin typeface="+mn-ea"/>
              </a:rPr>
              <a:t>3</a:t>
            </a:r>
            <a:r>
              <a:rPr lang="ja-JP" altLang="en-US" sz="1400" dirty="0">
                <a:latin typeface="+mn-ea"/>
              </a:rPr>
              <a:t>階</a:t>
            </a:r>
            <a:endParaRPr lang="en-US" altLang="ja-JP" sz="1400" dirty="0">
              <a:latin typeface="+mn-ea"/>
            </a:endParaRPr>
          </a:p>
          <a:p>
            <a:r>
              <a:rPr lang="en-US" altLang="ja-JP" sz="1400" dirty="0" smtClean="0">
                <a:latin typeface="+mn-ea"/>
              </a:rPr>
              <a:t>TEL</a:t>
            </a:r>
            <a:r>
              <a:rPr lang="ja-JP" altLang="en-US" sz="1400" dirty="0" smtClean="0">
                <a:latin typeface="+mn-ea"/>
              </a:rPr>
              <a:t>：</a:t>
            </a:r>
            <a:r>
              <a:rPr lang="en-US" altLang="ja-JP" sz="1400" dirty="0" smtClean="0">
                <a:latin typeface="+mn-ea"/>
              </a:rPr>
              <a:t>043-245-5896</a:t>
            </a:r>
            <a:r>
              <a:rPr lang="ja-JP" altLang="en-US" sz="1400" dirty="0" smtClean="0">
                <a:latin typeface="+mn-ea"/>
              </a:rPr>
              <a:t>　</a:t>
            </a:r>
            <a:r>
              <a:rPr lang="en-US" altLang="ja-JP" sz="1400" dirty="0" smtClean="0">
                <a:latin typeface="+mn-ea"/>
              </a:rPr>
              <a:t>FAX</a:t>
            </a:r>
            <a:r>
              <a:rPr lang="ja-JP" altLang="en-US" sz="1400" dirty="0">
                <a:latin typeface="+mn-ea"/>
              </a:rPr>
              <a:t>：</a:t>
            </a:r>
            <a:r>
              <a:rPr lang="en-US" altLang="ja-JP" sz="1400" dirty="0" smtClean="0">
                <a:latin typeface="+mn-ea"/>
              </a:rPr>
              <a:t>043-245-5888</a:t>
            </a:r>
            <a:endParaRPr lang="en-US" altLang="ja-JP" sz="1400" dirty="0">
              <a:latin typeface="+mn-ea"/>
            </a:endParaRPr>
          </a:p>
        </p:txBody>
      </p:sp>
      <p:sp>
        <p:nvSpPr>
          <p:cNvPr id="123" name="角丸四角形 122"/>
          <p:cNvSpPr/>
          <p:nvPr/>
        </p:nvSpPr>
        <p:spPr>
          <a:xfrm>
            <a:off x="1407416" y="7506940"/>
            <a:ext cx="4805141" cy="2649218"/>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4" name="テキスト ボックス 123"/>
          <p:cNvSpPr txBox="1"/>
          <p:nvPr/>
        </p:nvSpPr>
        <p:spPr>
          <a:xfrm>
            <a:off x="1620000" y="7938988"/>
            <a:ext cx="4360760" cy="400110"/>
          </a:xfrm>
          <a:prstGeom prst="rect">
            <a:avLst/>
          </a:prstGeom>
          <a:noFill/>
        </p:spPr>
        <p:txBody>
          <a:bodyPr wrap="square" rtlCol="0">
            <a:spAutoFit/>
          </a:bodyPr>
          <a:lstStyle/>
          <a:p>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１</a:t>
            </a:r>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狭あい道路拡幅整備事業</a:t>
            </a:r>
            <a:endParaRPr kumimoji="1" lang="en-US" altLang="ja-JP" sz="1200" b="1" dirty="0" smtClean="0">
              <a:latin typeface="HG丸ｺﾞｼｯｸM-PRO" panose="020F0600000000000000" pitchFamily="50" charset="-128"/>
              <a:ea typeface="HG丸ｺﾞｼｯｸM-PRO" panose="020F0600000000000000" pitchFamily="50" charset="-128"/>
            </a:endParaRPr>
          </a:p>
        </p:txBody>
      </p:sp>
      <p:sp>
        <p:nvSpPr>
          <p:cNvPr id="128" name="テキスト ボックス 127"/>
          <p:cNvSpPr txBox="1"/>
          <p:nvPr/>
        </p:nvSpPr>
        <p:spPr>
          <a:xfrm>
            <a:off x="1620000" y="8390024"/>
            <a:ext cx="4304789" cy="400110"/>
          </a:xfrm>
          <a:prstGeom prst="rect">
            <a:avLst/>
          </a:prstGeom>
          <a:noFill/>
        </p:spPr>
        <p:txBody>
          <a:bodyPr wrap="square" rtlCol="0">
            <a:spAutoFit/>
          </a:bodyPr>
          <a:lstStyle/>
          <a:p>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２</a:t>
            </a:r>
            <a:r>
              <a:rPr kumimoji="1"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kern="100" dirty="0">
                <a:latin typeface="HG丸ｺﾞｼｯｸM-PRO" panose="020F0600000000000000" pitchFamily="50" charset="-128"/>
                <a:ea typeface="HG丸ｺﾞｼｯｸM-PRO" panose="020F0600000000000000" pitchFamily="50" charset="-128"/>
                <a:cs typeface="Times New Roman"/>
              </a:rPr>
              <a:t>耐震診断・耐震改修費補助事業</a:t>
            </a:r>
            <a:endParaRPr kumimoji="1" lang="en-US" altLang="ja-JP" sz="1200" b="1" dirty="0" smtClean="0">
              <a:latin typeface="HG丸ｺﾞｼｯｸM-PRO" panose="020F0600000000000000" pitchFamily="50" charset="-128"/>
              <a:ea typeface="HG丸ｺﾞｼｯｸM-PRO" panose="020F0600000000000000" pitchFamily="50" charset="-128"/>
            </a:endParaRPr>
          </a:p>
        </p:txBody>
      </p:sp>
      <p:sp>
        <p:nvSpPr>
          <p:cNvPr id="130" name="テキスト ボックス 129"/>
          <p:cNvSpPr txBox="1"/>
          <p:nvPr/>
        </p:nvSpPr>
        <p:spPr>
          <a:xfrm>
            <a:off x="1620000" y="9288988"/>
            <a:ext cx="4304789" cy="400110"/>
          </a:xfrm>
          <a:prstGeom prst="rect">
            <a:avLst/>
          </a:prstGeom>
          <a:noFill/>
        </p:spPr>
        <p:txBody>
          <a:bodyPr wrap="square" rtlCol="0">
            <a:spAutoFit/>
          </a:bodyPr>
          <a:lstStyle/>
          <a:p>
            <a:r>
              <a:rPr kumimoji="1" lang="en-US" altLang="ja-JP" sz="2000" b="1" dirty="0" smtClean="0">
                <a:latin typeface="HG丸ｺﾞｼｯｸM-PRO" panose="020F0600000000000000" pitchFamily="50" charset="-128"/>
                <a:ea typeface="HG丸ｺﾞｼｯｸM-PRO" panose="020F0600000000000000" pitchFamily="50" charset="-128"/>
              </a:rPr>
              <a:t>(</a:t>
            </a:r>
            <a:r>
              <a:rPr kumimoji="1" lang="ja-JP" altLang="en-US" sz="2000" b="1" dirty="0" smtClean="0">
                <a:latin typeface="HG丸ｺﾞｼｯｸM-PRO" panose="020F0600000000000000" pitchFamily="50" charset="-128"/>
                <a:ea typeface="HG丸ｺﾞｼｯｸM-PRO" panose="020F0600000000000000" pitchFamily="50" charset="-128"/>
              </a:rPr>
              <a:t>４</a:t>
            </a:r>
            <a:r>
              <a:rPr kumimoji="1"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a:latin typeface="HG丸ｺﾞｼｯｸM-PRO" panose="020F0600000000000000" pitchFamily="50" charset="-128"/>
                <a:ea typeface="HG丸ｺﾞｼｯｸM-PRO" panose="020F0600000000000000" pitchFamily="50" charset="-128"/>
              </a:rPr>
              <a:t>感震ブレーカー等設置推進事業</a:t>
            </a:r>
            <a:endParaRPr lang="en-US" altLang="ja-JP" sz="1200" b="1" dirty="0">
              <a:latin typeface="HG丸ｺﾞｼｯｸM-PRO" panose="020F0600000000000000" pitchFamily="50" charset="-128"/>
              <a:ea typeface="HG丸ｺﾞｼｯｸM-PRO" panose="020F0600000000000000" pitchFamily="50" charset="-128"/>
            </a:endParaRPr>
          </a:p>
        </p:txBody>
      </p:sp>
      <p:sp>
        <p:nvSpPr>
          <p:cNvPr id="121" name="テキスト ボックス 120"/>
          <p:cNvSpPr txBox="1"/>
          <p:nvPr/>
        </p:nvSpPr>
        <p:spPr>
          <a:xfrm>
            <a:off x="1620000" y="8838988"/>
            <a:ext cx="4304789" cy="400110"/>
          </a:xfrm>
          <a:prstGeom prst="rect">
            <a:avLst/>
          </a:prstGeom>
          <a:noFill/>
        </p:spPr>
        <p:txBody>
          <a:bodyPr wrap="square" rtlCol="0">
            <a:spAutoFit/>
          </a:bodyPr>
          <a:lstStyle/>
          <a:p>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３</a:t>
            </a:r>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危険</a:t>
            </a:r>
            <a:r>
              <a:rPr lang="ja-JP" altLang="en-US" sz="2000" b="1" dirty="0">
                <a:latin typeface="HG丸ｺﾞｼｯｸM-PRO" panose="020F0600000000000000" pitchFamily="50" charset="-128"/>
                <a:ea typeface="HG丸ｺﾞｼｯｸM-PRO" panose="020F0600000000000000" pitchFamily="50" charset="-128"/>
              </a:rPr>
              <a:t>ブロック塀等改善補助</a:t>
            </a:r>
            <a:r>
              <a:rPr lang="ja-JP" altLang="en-US" sz="2000" b="1" dirty="0" smtClean="0">
                <a:latin typeface="HG丸ｺﾞｼｯｸM-PRO" panose="020F0600000000000000" pitchFamily="50" charset="-128"/>
                <a:ea typeface="HG丸ｺﾞｼｯｸM-PRO" panose="020F0600000000000000" pitchFamily="50" charset="-128"/>
              </a:rPr>
              <a:t>事業</a:t>
            </a:r>
            <a:r>
              <a:rPr kumimoji="1" lang="ja-JP" altLang="en-US" sz="2000" b="1" dirty="0" smtClean="0">
                <a:latin typeface="HG丸ｺﾞｼｯｸM-PRO" panose="020F0600000000000000" pitchFamily="50" charset="-128"/>
                <a:ea typeface="HG丸ｺﾞｼｯｸM-PRO" panose="020F0600000000000000" pitchFamily="50" charset="-128"/>
              </a:rPr>
              <a:t>　</a:t>
            </a:r>
            <a:endParaRPr kumimoji="1" lang="en-US" altLang="ja-JP" sz="1200" b="1" dirty="0" smtClean="0">
              <a:latin typeface="HG丸ｺﾞｼｯｸM-PRO" panose="020F0600000000000000" pitchFamily="50" charset="-128"/>
              <a:ea typeface="HG丸ｺﾞｼｯｸM-PRO" panose="020F0600000000000000" pitchFamily="50" charset="-128"/>
            </a:endParaRPr>
          </a:p>
        </p:txBody>
      </p:sp>
      <p:grpSp>
        <p:nvGrpSpPr>
          <p:cNvPr id="125" name="グループ化 124"/>
          <p:cNvGrpSpPr/>
          <p:nvPr/>
        </p:nvGrpSpPr>
        <p:grpSpPr>
          <a:xfrm>
            <a:off x="4349216" y="6426820"/>
            <a:ext cx="2592288" cy="417739"/>
            <a:chOff x="1980431" y="6996861"/>
            <a:chExt cx="2592288" cy="417739"/>
          </a:xfrm>
        </p:grpSpPr>
        <p:sp>
          <p:nvSpPr>
            <p:cNvPr id="129" name="角丸四角形 128"/>
            <p:cNvSpPr/>
            <p:nvPr/>
          </p:nvSpPr>
          <p:spPr>
            <a:xfrm>
              <a:off x="2124447" y="7002884"/>
              <a:ext cx="2299108" cy="350732"/>
            </a:xfrm>
            <a:prstGeom prst="roundRect">
              <a:avLst/>
            </a:prstGeom>
            <a:noFill/>
            <a:ln w="25400" cmpd="dbl">
              <a:solidFill>
                <a:schemeClr val="tx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2" name="テキスト ボックス 131"/>
            <p:cNvSpPr txBox="1"/>
            <p:nvPr/>
          </p:nvSpPr>
          <p:spPr>
            <a:xfrm>
              <a:off x="3793562" y="7040526"/>
              <a:ext cx="77915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200" b="1" dirty="0" smtClean="0">
                  <a:sym typeface="Webdings"/>
                </a:rPr>
                <a:t></a:t>
              </a:r>
              <a:r>
                <a:rPr lang="ja-JP" altLang="en-US" sz="1200" b="1" dirty="0" smtClean="0">
                  <a:sym typeface="Webdings"/>
                </a:rPr>
                <a:t>検索</a:t>
              </a:r>
              <a:endParaRPr lang="en-US" altLang="ja-JP" sz="1800" b="1" dirty="0" smtClean="0">
                <a:latin typeface="+mn-ea"/>
              </a:endParaRPr>
            </a:p>
          </p:txBody>
        </p:sp>
        <p:cxnSp>
          <p:nvCxnSpPr>
            <p:cNvPr id="133" name="直線コネクタ 132"/>
            <p:cNvCxnSpPr/>
            <p:nvPr/>
          </p:nvCxnSpPr>
          <p:spPr>
            <a:xfrm>
              <a:off x="3852639" y="7002884"/>
              <a:ext cx="0" cy="350732"/>
            </a:xfrm>
            <a:prstGeom prst="line">
              <a:avLst/>
            </a:prstGeom>
          </p:spPr>
          <p:style>
            <a:lnRef idx="1">
              <a:schemeClr val="accent1"/>
            </a:lnRef>
            <a:fillRef idx="0">
              <a:schemeClr val="accent1"/>
            </a:fillRef>
            <a:effectRef idx="0">
              <a:schemeClr val="accent1"/>
            </a:effectRef>
            <a:fontRef idx="minor">
              <a:schemeClr val="tx1"/>
            </a:fontRef>
          </p:style>
        </p:cxnSp>
        <p:sp>
          <p:nvSpPr>
            <p:cNvPr id="134" name="角丸四角形 133"/>
            <p:cNvSpPr/>
            <p:nvPr/>
          </p:nvSpPr>
          <p:spPr>
            <a:xfrm>
              <a:off x="1980431" y="6996861"/>
              <a:ext cx="2001649" cy="350732"/>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千葉市　密集</a:t>
              </a:r>
              <a:endParaRPr kumimoji="1" lang="ja-JP" altLang="en-US" b="1" dirty="0">
                <a:solidFill>
                  <a:schemeClr val="tx1"/>
                </a:solidFill>
              </a:endParaRPr>
            </a:p>
          </p:txBody>
        </p:sp>
      </p:grpSp>
      <p:sp>
        <p:nvSpPr>
          <p:cNvPr id="3" name="角丸四角形 2"/>
          <p:cNvSpPr/>
          <p:nvPr/>
        </p:nvSpPr>
        <p:spPr>
          <a:xfrm>
            <a:off x="649168" y="5922764"/>
            <a:ext cx="6210300" cy="108012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10334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 name="テキスト ボックス 525"/>
          <p:cNvSpPr txBox="1"/>
          <p:nvPr/>
        </p:nvSpPr>
        <p:spPr>
          <a:xfrm>
            <a:off x="440621" y="4610798"/>
            <a:ext cx="3005055" cy="1615819"/>
          </a:xfrm>
          <a:prstGeom prst="rect">
            <a:avLst/>
          </a:prstGeom>
          <a:noFill/>
          <a:ln w="6350">
            <a:solidFill>
              <a:schemeClr val="tx1"/>
            </a:solid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1400" u="sng"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補助額</a:t>
            </a:r>
            <a:endParaRPr lang="en-US" altLang="ja-JP" sz="14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○助成金</a:t>
            </a:r>
            <a:endPar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spcAft>
                <a:spcPts val="0"/>
              </a:spcAft>
            </a:pP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関東地区用地対策連絡協議会の「損失補償</a:t>
            </a:r>
            <a:endPar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spcAft>
                <a:spcPts val="0"/>
              </a:spcAft>
            </a:pPr>
            <a:r>
              <a:rPr lang="ja-JP" altLang="en-US" sz="1050" kern="100" dirty="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算定標準書」で定めた額の</a:t>
            </a:r>
            <a:r>
              <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1/2</a:t>
            </a:r>
          </a:p>
          <a:p>
            <a:pPr>
              <a:spcAft>
                <a:spcPts val="0"/>
              </a:spcAft>
            </a:pPr>
            <a:endPar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ja-JP" altLang="en-US" sz="105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奨励金</a:t>
            </a:r>
            <a:endParaRPr lang="en-US" altLang="ja-JP" sz="105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05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　すみ切り用地面積の固定資産税評価額に相当</a:t>
            </a:r>
            <a:endParaRPr lang="en-US" altLang="ja-JP" sz="105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05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　する額</a:t>
            </a:r>
            <a:endParaRPr lang="ja-JP" sz="1050" kern="100" dirty="0">
              <a:solidFill>
                <a:schemeClr val="tx1"/>
              </a:solidFill>
              <a:effectLst/>
              <a:latin typeface="HG丸ｺﾞｼｯｸM-PRO" panose="020F0600000000000000" pitchFamily="50" charset="-128"/>
              <a:ea typeface="HG丸ｺﾞｼｯｸM-PRO" panose="020F0600000000000000" pitchFamily="50" charset="-128"/>
              <a:cs typeface="Times New Roman"/>
            </a:endParaRPr>
          </a:p>
        </p:txBody>
      </p:sp>
      <p:sp>
        <p:nvSpPr>
          <p:cNvPr id="527" name="テキスト ボックス 526"/>
          <p:cNvSpPr txBox="1"/>
          <p:nvPr/>
        </p:nvSpPr>
        <p:spPr>
          <a:xfrm>
            <a:off x="490971" y="6570836"/>
            <a:ext cx="73220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800" dirty="0" smtClean="0">
                <a:latin typeface="+mn-ea"/>
              </a:rPr>
              <a:t>TEL</a:t>
            </a:r>
            <a:r>
              <a:rPr lang="ja-JP" altLang="en-US" sz="1800" dirty="0" smtClean="0">
                <a:latin typeface="+mn-ea"/>
              </a:rPr>
              <a:t>：</a:t>
            </a:r>
            <a:endParaRPr lang="en-US" altLang="ja-JP" sz="1800" dirty="0" smtClean="0">
              <a:latin typeface="+mn-ea"/>
            </a:endParaRPr>
          </a:p>
        </p:txBody>
      </p:sp>
      <p:sp>
        <p:nvSpPr>
          <p:cNvPr id="529" name="正方形/長方形 528"/>
          <p:cNvSpPr/>
          <p:nvPr/>
        </p:nvSpPr>
        <p:spPr>
          <a:xfrm>
            <a:off x="3492599" y="1757913"/>
            <a:ext cx="3683904" cy="492443"/>
          </a:xfrm>
          <a:prstGeom prst="rect">
            <a:avLst/>
          </a:prstGeom>
        </p:spPr>
        <p:txBody>
          <a:bodyPr wrap="square">
            <a:spAutoFit/>
          </a:bodyPr>
          <a:lstStyle/>
          <a:p>
            <a:pPr algn="just"/>
            <a:r>
              <a:rPr lang="ja-JP" altLang="en-US" sz="1200" kern="100" dirty="0" smtClean="0">
                <a:latin typeface="HG丸ｺﾞｼｯｸM-PRO" panose="020F0600000000000000" pitchFamily="50" charset="-128"/>
                <a:ea typeface="HG丸ｺﾞｼｯｸM-PRO" panose="020F0600000000000000" pitchFamily="50" charset="-128"/>
                <a:cs typeface="Times New Roman"/>
              </a:rPr>
              <a:t>幅員</a:t>
            </a:r>
            <a:r>
              <a:rPr lang="ja-JP" altLang="en-US" sz="1200" kern="100" dirty="0">
                <a:latin typeface="HG丸ｺﾞｼｯｸM-PRO" panose="020F0600000000000000" pitchFamily="50" charset="-128"/>
                <a:ea typeface="HG丸ｺﾞｼｯｸM-PRO" panose="020F0600000000000000" pitchFamily="50" charset="-128"/>
                <a:cs typeface="Times New Roman"/>
              </a:rPr>
              <a:t>４メートル未満の</a:t>
            </a:r>
            <a:r>
              <a:rPr lang="ja-JP" altLang="en-US" sz="1400" b="1" kern="100" dirty="0" smtClean="0">
                <a:latin typeface="HG丸ｺﾞｼｯｸM-PRO" panose="020F0600000000000000" pitchFamily="50" charset="-128"/>
                <a:ea typeface="HG丸ｺﾞｼｯｸM-PRO" panose="020F0600000000000000" pitchFamily="50" charset="-128"/>
                <a:cs typeface="Times New Roman"/>
              </a:rPr>
              <a:t>市道</a:t>
            </a:r>
            <a:r>
              <a:rPr lang="en-US" altLang="ja-JP" sz="1200" kern="100" dirty="0" smtClean="0">
                <a:latin typeface="HG丸ｺﾞｼｯｸM-PRO" panose="020F0600000000000000" pitchFamily="50" charset="-128"/>
                <a:ea typeface="HG丸ｺﾞｼｯｸM-PRO" panose="020F0600000000000000" pitchFamily="50" charset="-128"/>
                <a:cs typeface="Times New Roman"/>
              </a:rPr>
              <a:t>(</a:t>
            </a:r>
            <a:r>
              <a:rPr lang="ja-JP" altLang="en-US" sz="1200" kern="100" dirty="0" smtClean="0">
                <a:latin typeface="HG丸ｺﾞｼｯｸM-PRO" panose="020F0600000000000000" pitchFamily="50" charset="-128"/>
                <a:ea typeface="HG丸ｺﾞｼｯｸM-PRO" panose="020F0600000000000000" pitchFamily="50" charset="-128"/>
                <a:cs typeface="Times New Roman"/>
              </a:rPr>
              <a:t>私道は除く</a:t>
            </a:r>
            <a:r>
              <a:rPr lang="en-US" altLang="ja-JP" sz="1200" kern="100" dirty="0" smtClean="0">
                <a:latin typeface="HG丸ｺﾞｼｯｸM-PRO" panose="020F0600000000000000" pitchFamily="50" charset="-128"/>
                <a:ea typeface="HG丸ｺﾞｼｯｸM-PRO" panose="020F0600000000000000" pitchFamily="50" charset="-128"/>
                <a:cs typeface="Times New Roman"/>
              </a:rPr>
              <a:t>)</a:t>
            </a:r>
            <a:r>
              <a:rPr lang="ja-JP" altLang="en-US" sz="1200" kern="100" dirty="0" smtClean="0">
                <a:latin typeface="HG丸ｺﾞｼｯｸM-PRO" panose="020F0600000000000000" pitchFamily="50" charset="-128"/>
                <a:ea typeface="HG丸ｺﾞｼｯｸM-PRO" panose="020F0600000000000000" pitchFamily="50" charset="-128"/>
                <a:cs typeface="Times New Roman"/>
              </a:rPr>
              <a:t>に接する</a:t>
            </a:r>
            <a:r>
              <a:rPr lang="ja-JP" altLang="en-US" sz="1200" kern="100" dirty="0">
                <a:latin typeface="HG丸ｺﾞｼｯｸM-PRO" panose="020F0600000000000000" pitchFamily="50" charset="-128"/>
                <a:ea typeface="HG丸ｺﾞｼｯｸM-PRO" panose="020F0600000000000000" pitchFamily="50" charset="-128"/>
                <a:cs typeface="Times New Roman"/>
              </a:rPr>
              <a:t>後退用地やすみ切り用地を市</a:t>
            </a:r>
            <a:r>
              <a:rPr lang="ja-JP" altLang="en-US" sz="1200" kern="100" dirty="0" smtClean="0">
                <a:latin typeface="HG丸ｺﾞｼｯｸM-PRO" panose="020F0600000000000000" pitchFamily="50" charset="-128"/>
                <a:ea typeface="HG丸ｺﾞｼｯｸM-PRO" panose="020F0600000000000000" pitchFamily="50" charset="-128"/>
                <a:cs typeface="Times New Roman"/>
              </a:rPr>
              <a:t>に寄付</a:t>
            </a:r>
            <a:r>
              <a:rPr lang="ja-JP" altLang="en-US" sz="1200" kern="100" dirty="0">
                <a:latin typeface="HG丸ｺﾞｼｯｸM-PRO" panose="020F0600000000000000" pitchFamily="50" charset="-128"/>
                <a:ea typeface="HG丸ｺﾞｼｯｸM-PRO" panose="020F0600000000000000" pitchFamily="50" charset="-128"/>
                <a:cs typeface="Times New Roman"/>
              </a:rPr>
              <a:t>すると・・・</a:t>
            </a:r>
            <a:endParaRPr lang="en-US" altLang="ja-JP" sz="1200" kern="100" dirty="0">
              <a:latin typeface="HG丸ｺﾞｼｯｸM-PRO" panose="020F0600000000000000" pitchFamily="50" charset="-128"/>
              <a:ea typeface="HG丸ｺﾞｼｯｸM-PRO" panose="020F0600000000000000" pitchFamily="50" charset="-128"/>
              <a:cs typeface="Times New Roman"/>
            </a:endParaRPr>
          </a:p>
        </p:txBody>
      </p:sp>
      <p:sp>
        <p:nvSpPr>
          <p:cNvPr id="530" name="角丸四角形 529"/>
          <p:cNvSpPr/>
          <p:nvPr/>
        </p:nvSpPr>
        <p:spPr>
          <a:xfrm>
            <a:off x="3492599" y="2649032"/>
            <a:ext cx="3888432" cy="708596"/>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rPr>
              <a:t>助成金等が交付されます</a:t>
            </a:r>
            <a:r>
              <a:rPr lang="en-US" altLang="ja-JP" sz="1200" b="1" kern="100" baseline="30000" dirty="0">
                <a:solidFill>
                  <a:schemeClr val="tx1"/>
                </a:solidFill>
                <a:latin typeface="HG丸ｺﾞｼｯｸM-PRO" panose="020F0600000000000000" pitchFamily="50" charset="-128"/>
                <a:ea typeface="HG丸ｺﾞｼｯｸM-PRO" panose="020F0600000000000000" pitchFamily="50" charset="-128"/>
                <a:cs typeface="Times New Roman"/>
              </a:rPr>
              <a:t>※1</a:t>
            </a:r>
            <a:r>
              <a:rPr lang="ja-JP" altLang="en-US" sz="1600" b="1" kern="100" dirty="0" err="1">
                <a:solidFill>
                  <a:schemeClr val="tx1"/>
                </a:solidFill>
                <a:latin typeface="HG丸ｺﾞｼｯｸM-PRO" panose="020F0600000000000000" pitchFamily="50" charset="-128"/>
                <a:ea typeface="HG丸ｺﾞｼｯｸM-PRO" panose="020F0600000000000000" pitchFamily="50" charset="-128"/>
                <a:cs typeface="Times New Roman"/>
              </a:rPr>
              <a:t>。</a:t>
            </a:r>
            <a:endParaRPr lang="en-US" altLang="ja-JP" sz="600" b="1"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r>
              <a:rPr lang="ja-JP" altLang="en-US" sz="16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舗装</a:t>
            </a:r>
            <a:r>
              <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rPr>
              <a:t>などの</a:t>
            </a:r>
            <a:r>
              <a:rPr lang="ja-JP" altLang="en-US" sz="16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整備</a:t>
            </a:r>
            <a:r>
              <a:rPr lang="ja-JP" altLang="en-US" sz="1600" b="1" kern="100" dirty="0">
                <a:solidFill>
                  <a:schemeClr val="tx1"/>
                </a:solidFill>
                <a:latin typeface="HG丸ｺﾞｼｯｸM-PRO" panose="020F0600000000000000" pitchFamily="50" charset="-128"/>
                <a:ea typeface="HG丸ｺﾞｼｯｸM-PRO" panose="020F0600000000000000" pitchFamily="50" charset="-128"/>
                <a:cs typeface="Times New Roman"/>
              </a:rPr>
              <a:t>は市が行います</a:t>
            </a:r>
            <a:r>
              <a:rPr lang="en-US" altLang="ja-JP" sz="1200" b="1" kern="100" baseline="30000" dirty="0">
                <a:solidFill>
                  <a:schemeClr val="tx1"/>
                </a:solidFill>
                <a:latin typeface="HG丸ｺﾞｼｯｸM-PRO" panose="020F0600000000000000" pitchFamily="50" charset="-128"/>
                <a:ea typeface="HG丸ｺﾞｼｯｸM-PRO" panose="020F0600000000000000" pitchFamily="50" charset="-128"/>
                <a:cs typeface="Times New Roman"/>
              </a:rPr>
              <a:t>※2</a:t>
            </a:r>
            <a:r>
              <a:rPr lang="ja-JP" altLang="en-US" sz="1600" b="1" kern="100" dirty="0" err="1" smtClean="0">
                <a:solidFill>
                  <a:schemeClr val="tx1"/>
                </a:solidFill>
                <a:latin typeface="HG丸ｺﾞｼｯｸM-PRO" panose="020F0600000000000000" pitchFamily="50" charset="-128"/>
                <a:ea typeface="HG丸ｺﾞｼｯｸM-PRO" panose="020F0600000000000000" pitchFamily="50" charset="-128"/>
                <a:cs typeface="Times New Roman"/>
              </a:rPr>
              <a:t>。</a:t>
            </a:r>
            <a:endParaRPr kumimoji="1" lang="ja-JP" altLang="en-US" sz="1600" dirty="0"/>
          </a:p>
        </p:txBody>
      </p:sp>
      <p:sp>
        <p:nvSpPr>
          <p:cNvPr id="533" name="テキスト ボックス 532"/>
          <p:cNvSpPr txBox="1"/>
          <p:nvPr/>
        </p:nvSpPr>
        <p:spPr>
          <a:xfrm>
            <a:off x="4253341" y="4594977"/>
            <a:ext cx="3127690" cy="1615819"/>
          </a:xfrm>
          <a:prstGeom prst="rect">
            <a:avLst/>
          </a:prstGeom>
          <a:noFill/>
          <a:ln w="6350">
            <a:solidFill>
              <a:schemeClr val="tx1"/>
            </a:solid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spcAft>
                <a:spcPts val="0"/>
              </a:spcAft>
            </a:pPr>
            <a:r>
              <a:rPr lang="en-US" altLang="ja-JP" sz="12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ja-JP" altLang="en-US" sz="14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参考例</a:t>
            </a:r>
            <a:r>
              <a:rPr lang="en-US" altLang="ja-JP" sz="12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p>
          <a:p>
            <a:pPr algn="just">
              <a:spcAft>
                <a:spcPts val="0"/>
              </a:spcAft>
            </a:pPr>
            <a:r>
              <a:rPr lang="ja-JP" altLang="en-US" sz="12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○助成金</a:t>
            </a:r>
            <a:endParaRPr lang="en-US" altLang="ja-JP" sz="12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ブロック塀</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ja-JP" altLang="en-US" sz="1000" kern="100" dirty="0">
                <a:solidFill>
                  <a:schemeClr val="tx1"/>
                </a:solidFill>
                <a:latin typeface="HG丸ｺﾞｼｯｸM-PRO" panose="020F0600000000000000" pitchFamily="50" charset="-128"/>
                <a:ea typeface="HG丸ｺﾞｼｯｸM-PRO" panose="020F0600000000000000" pitchFamily="50" charset="-128"/>
                <a:cs typeface="Times New Roman"/>
              </a:rPr>
              <a:t>厚</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10cm×1.6m 8</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段積</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)10m</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の場合</a:t>
            </a:r>
            <a:endPar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6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1700</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円</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/m×10m=</a:t>
            </a:r>
            <a:r>
              <a:rPr lang="ja-JP" altLang="en-US"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8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r>
              <a:rPr lang="en-US" altLang="ja-JP"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a:t>
            </a:r>
            <a:r>
              <a:rPr lang="ja-JP" altLang="en-US"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万</a:t>
            </a:r>
            <a:r>
              <a:rPr lang="en-US" altLang="ja-JP"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7</a:t>
            </a:r>
            <a:r>
              <a:rPr lang="ja-JP" altLang="en-US"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千円</a:t>
            </a:r>
            <a:endParaRPr lang="en-US" altLang="ja-JP"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a:rPr>
              <a:t>○</a:t>
            </a:r>
            <a:r>
              <a:rPr lang="ja-JP" altLang="en-US" sz="12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奨励金</a:t>
            </a:r>
            <a:endParaRPr lang="en-US" altLang="ja-JP" sz="12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800" kern="100" dirty="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敷地面積</a:t>
            </a:r>
            <a:r>
              <a:rPr lang="en-US" altLang="ja-JP"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150</a:t>
            </a:r>
            <a:r>
              <a:rPr lang="ja-JP" altLang="en-US"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㎡、固定資産税評価額</a:t>
            </a:r>
            <a:r>
              <a:rPr lang="en-US" altLang="ja-JP"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1500</a:t>
            </a:r>
            <a:r>
              <a:rPr lang="ja-JP" altLang="en-US"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万円</a:t>
            </a:r>
            <a:endParaRPr lang="en-US" altLang="ja-JP" sz="100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1000" kern="100" dirty="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すみ切り用地</a:t>
            </a:r>
            <a:r>
              <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2.3</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㎡の場合</a:t>
            </a:r>
            <a:endPar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spcAft>
                <a:spcPts val="0"/>
              </a:spcAft>
            </a:pPr>
            <a:r>
              <a:rPr lang="ja-JP" altLang="en-US" sz="800" kern="100" dirty="0">
                <a:solidFill>
                  <a:schemeClr val="tx1"/>
                </a:solidFill>
                <a:latin typeface="HG丸ｺﾞｼｯｸM-PRO" panose="020F0600000000000000" pitchFamily="50" charset="-128"/>
                <a:ea typeface="HG丸ｺﾞｼｯｸM-PRO" panose="020F0600000000000000" pitchFamily="50" charset="-128"/>
                <a:cs typeface="Times New Roman"/>
              </a:rPr>
              <a:t>　</a:t>
            </a:r>
            <a:r>
              <a:rPr lang="ja-JP" altLang="en-US" sz="8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r>
              <a:rPr lang="en-US" altLang="ja-JP"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1500</a:t>
            </a:r>
            <a:r>
              <a:rPr lang="ja-JP" altLang="en-US"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万円</a:t>
            </a:r>
            <a:r>
              <a:rPr lang="en-US" altLang="ja-JP"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÷150</a:t>
            </a:r>
            <a:r>
              <a:rPr lang="ja-JP" altLang="en-US"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en-US" altLang="ja-JP"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×2.3</a:t>
            </a:r>
            <a:r>
              <a:rPr lang="ja-JP" altLang="en-US"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en-US" altLang="ja-JP" sz="9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r>
              <a:rPr lang="en-US" altLang="ja-JP"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23</a:t>
            </a:r>
            <a:r>
              <a:rPr lang="ja-JP" altLang="en-US" sz="1600" b="1" u="sng"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万円</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p:txBody>
      </p:sp>
      <p:cxnSp>
        <p:nvCxnSpPr>
          <p:cNvPr id="535" name="直線コネクタ 534"/>
          <p:cNvCxnSpPr/>
          <p:nvPr/>
        </p:nvCxnSpPr>
        <p:spPr>
          <a:xfrm>
            <a:off x="350649" y="6271687"/>
            <a:ext cx="685158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6" name="直線コネクタ 535"/>
          <p:cNvCxnSpPr/>
          <p:nvPr/>
        </p:nvCxnSpPr>
        <p:spPr>
          <a:xfrm>
            <a:off x="350649" y="7434932"/>
            <a:ext cx="684935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47" name="正方形/長方形 546"/>
          <p:cNvSpPr/>
          <p:nvPr/>
        </p:nvSpPr>
        <p:spPr>
          <a:xfrm>
            <a:off x="3492599" y="678374"/>
            <a:ext cx="3683904" cy="707886"/>
          </a:xfrm>
          <a:prstGeom prst="rect">
            <a:avLst/>
          </a:prstGeom>
        </p:spPr>
        <p:txBody>
          <a:bodyPr wrap="square">
            <a:spAutoFit/>
          </a:bodyPr>
          <a:lstStyle/>
          <a:p>
            <a:r>
              <a:rPr lang="ja-JP" altLang="en-US" sz="1200" dirty="0" smtClean="0">
                <a:latin typeface="HG丸ｺﾞｼｯｸM-PRO" panose="020F0600000000000000" pitchFamily="50" charset="-128"/>
                <a:ea typeface="HG丸ｺﾞｼｯｸM-PRO" panose="020F0600000000000000" pitchFamily="50" charset="-128"/>
              </a:rPr>
              <a:t>もともと幅員４メートル</a:t>
            </a:r>
            <a:r>
              <a:rPr lang="ja-JP" altLang="en-US" sz="1200" dirty="0">
                <a:latin typeface="HG丸ｺﾞｼｯｸM-PRO" panose="020F0600000000000000" pitchFamily="50" charset="-128"/>
                <a:ea typeface="HG丸ｺﾞｼｯｸM-PRO" panose="020F0600000000000000" pitchFamily="50" charset="-128"/>
              </a:rPr>
              <a:t>未満の道路</a:t>
            </a:r>
            <a:r>
              <a:rPr lang="ja-JP" altLang="en-US" sz="1200" dirty="0" smtClean="0">
                <a:latin typeface="HG丸ｺﾞｼｯｸM-PRO" panose="020F0600000000000000" pitchFamily="50" charset="-128"/>
                <a:ea typeface="HG丸ｺﾞｼｯｸM-PRO" panose="020F0600000000000000" pitchFamily="50" charset="-128"/>
              </a:rPr>
              <a:t>に接した敷地に</a:t>
            </a:r>
            <a:r>
              <a:rPr lang="ja-JP" altLang="en-US" sz="1200" dirty="0">
                <a:latin typeface="HG丸ｺﾞｼｯｸM-PRO" panose="020F0600000000000000" pitchFamily="50" charset="-128"/>
                <a:ea typeface="HG丸ｺﾞｼｯｸM-PRO" panose="020F0600000000000000" pitchFamily="50" charset="-128"/>
              </a:rPr>
              <a:t>住宅が建っている場合</a:t>
            </a:r>
            <a:r>
              <a:rPr lang="ja-JP" altLang="en-US"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建替え等</a:t>
            </a:r>
            <a:r>
              <a:rPr lang="ja-JP" altLang="en-US" sz="1200" dirty="0" smtClean="0">
                <a:latin typeface="HG丸ｺﾞｼｯｸM-PRO" panose="020F0600000000000000" pitchFamily="50" charset="-128"/>
                <a:ea typeface="HG丸ｺﾞｼｯｸM-PRO" panose="020F0600000000000000" pitchFamily="50" charset="-128"/>
              </a:rPr>
              <a:t>の際には、</a:t>
            </a:r>
            <a:r>
              <a:rPr lang="ja-JP" altLang="en-US" sz="1400" b="1" dirty="0" smtClean="0">
                <a:latin typeface="HG丸ｺﾞｼｯｸM-PRO" panose="020F0600000000000000" pitchFamily="50" charset="-128"/>
                <a:ea typeface="HG丸ｺﾞｼｯｸM-PRO" panose="020F0600000000000000" pitchFamily="50" charset="-128"/>
              </a:rPr>
              <a:t>道路中心線から２ｍ確保</a:t>
            </a:r>
            <a:r>
              <a:rPr lang="ja-JP" altLang="en-US" sz="1200" dirty="0" smtClean="0">
                <a:latin typeface="HG丸ｺﾞｼｯｸM-PRO" panose="020F0600000000000000" pitchFamily="50" charset="-128"/>
                <a:ea typeface="HG丸ｺﾞｼｯｸM-PRO" panose="020F0600000000000000" pitchFamily="50" charset="-128"/>
              </a:rPr>
              <a:t>する</a:t>
            </a:r>
            <a:r>
              <a:rPr lang="ja-JP" altLang="en-US" sz="1200" dirty="0">
                <a:latin typeface="HG丸ｺﾞｼｯｸM-PRO" panose="020F0600000000000000" pitchFamily="50" charset="-128"/>
                <a:ea typeface="HG丸ｺﾞｼｯｸM-PRO" panose="020F0600000000000000" pitchFamily="50" charset="-128"/>
              </a:rPr>
              <a:t>必要があります</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kern="100" dirty="0">
              <a:latin typeface="HG丸ｺﾞｼｯｸM-PRO" panose="020F0600000000000000" pitchFamily="50" charset="-128"/>
              <a:ea typeface="HG丸ｺﾞｼｯｸM-PRO" panose="020F0600000000000000" pitchFamily="50" charset="-128"/>
              <a:cs typeface="Times New Roman"/>
            </a:endParaRPr>
          </a:p>
        </p:txBody>
      </p:sp>
      <p:grpSp>
        <p:nvGrpSpPr>
          <p:cNvPr id="12" name="グループ化 11"/>
          <p:cNvGrpSpPr/>
          <p:nvPr/>
        </p:nvGrpSpPr>
        <p:grpSpPr>
          <a:xfrm>
            <a:off x="1836415" y="6570836"/>
            <a:ext cx="2341429" cy="381132"/>
            <a:chOff x="1223178" y="6570836"/>
            <a:chExt cx="2341429" cy="381132"/>
          </a:xfrm>
        </p:grpSpPr>
        <p:sp>
          <p:nvSpPr>
            <p:cNvPr id="567" name="角丸四角形 566"/>
            <p:cNvSpPr/>
            <p:nvPr/>
          </p:nvSpPr>
          <p:spPr>
            <a:xfrm>
              <a:off x="1265499" y="6601236"/>
              <a:ext cx="2299108" cy="350732"/>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8" name="テキスト ボックス 567"/>
            <p:cNvSpPr txBox="1"/>
            <p:nvPr/>
          </p:nvSpPr>
          <p:spPr>
            <a:xfrm>
              <a:off x="1223178" y="6570836"/>
              <a:ext cx="2140132" cy="29558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20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043-245-5856</a:t>
              </a:r>
              <a:endParaRPr lang="en-US" altLang="ja-JP" sz="2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p:txBody>
        </p:sp>
      </p:grpSp>
      <p:sp>
        <p:nvSpPr>
          <p:cNvPr id="571" name="正方形/長方形 570"/>
          <p:cNvSpPr/>
          <p:nvPr/>
        </p:nvSpPr>
        <p:spPr>
          <a:xfrm>
            <a:off x="4719770" y="6531927"/>
            <a:ext cx="2489538" cy="830997"/>
          </a:xfrm>
          <a:prstGeom prst="rect">
            <a:avLst/>
          </a:prstGeom>
          <a:ln>
            <a:solidFill>
              <a:schemeClr val="tx1"/>
            </a:solidFill>
            <a:prstDash val="sysDot"/>
          </a:ln>
        </p:spPr>
        <p:txBody>
          <a:bodyPr wrap="square">
            <a:spAutoFit/>
          </a:bodyPr>
          <a:lstStyle/>
          <a:p>
            <a:r>
              <a:rPr lang="ja-JP" altLang="en-US" sz="1200" dirty="0">
                <a:latin typeface="+mn-ea"/>
              </a:rPr>
              <a:t>都市局建築部建築指導課　認定班</a:t>
            </a:r>
            <a:br>
              <a:rPr lang="ja-JP" altLang="en-US" sz="1200" dirty="0">
                <a:latin typeface="+mn-ea"/>
              </a:rPr>
            </a:br>
            <a:r>
              <a:rPr lang="ja-JP" altLang="en-US" sz="1200" dirty="0" smtClean="0">
                <a:latin typeface="+mn-ea"/>
              </a:rPr>
              <a:t>千葉市</a:t>
            </a:r>
            <a:r>
              <a:rPr lang="ja-JP" altLang="en-US" sz="1200" dirty="0">
                <a:latin typeface="+mn-ea"/>
              </a:rPr>
              <a:t>中央区千葉港</a:t>
            </a:r>
            <a:r>
              <a:rPr lang="en-US" altLang="ja-JP" sz="1200" dirty="0">
                <a:latin typeface="+mn-ea"/>
              </a:rPr>
              <a:t>2</a:t>
            </a:r>
            <a:r>
              <a:rPr lang="ja-JP" altLang="en-US" sz="1200" dirty="0">
                <a:latin typeface="+mn-ea"/>
              </a:rPr>
              <a:t>番</a:t>
            </a:r>
            <a:r>
              <a:rPr lang="en-US" altLang="ja-JP" sz="1200" dirty="0">
                <a:latin typeface="+mn-ea"/>
              </a:rPr>
              <a:t>1</a:t>
            </a:r>
            <a:r>
              <a:rPr lang="ja-JP" altLang="en-US" sz="1200" dirty="0" smtClean="0">
                <a:latin typeface="+mn-ea"/>
              </a:rPr>
              <a:t>号</a:t>
            </a:r>
            <a:endParaRPr lang="en-US" altLang="ja-JP" sz="1200" dirty="0" smtClean="0">
              <a:latin typeface="+mn-ea"/>
            </a:endParaRPr>
          </a:p>
          <a:p>
            <a:r>
              <a:rPr lang="ja-JP" altLang="en-US" sz="1200" dirty="0" smtClean="0">
                <a:latin typeface="+mn-ea"/>
              </a:rPr>
              <a:t>千葉</a:t>
            </a:r>
            <a:r>
              <a:rPr lang="ja-JP" altLang="en-US" sz="1200" dirty="0">
                <a:latin typeface="+mn-ea"/>
              </a:rPr>
              <a:t>中央コミュニティセンター</a:t>
            </a:r>
            <a:r>
              <a:rPr lang="en-US" altLang="ja-JP" sz="1200" dirty="0">
                <a:latin typeface="+mn-ea"/>
              </a:rPr>
              <a:t>3</a:t>
            </a:r>
            <a:r>
              <a:rPr lang="ja-JP" altLang="en-US" sz="1200" dirty="0" smtClean="0">
                <a:latin typeface="+mn-ea"/>
              </a:rPr>
              <a:t>階</a:t>
            </a:r>
            <a:endParaRPr lang="en-US" altLang="ja-JP" sz="1200" dirty="0" smtClean="0">
              <a:latin typeface="+mn-ea"/>
            </a:endParaRPr>
          </a:p>
          <a:p>
            <a:r>
              <a:rPr lang="en-US" altLang="ja-JP" sz="1200" dirty="0" smtClean="0">
                <a:latin typeface="+mn-ea"/>
              </a:rPr>
              <a:t>FAX</a:t>
            </a:r>
            <a:r>
              <a:rPr lang="ja-JP" altLang="en-US" sz="1200" dirty="0">
                <a:latin typeface="+mn-ea"/>
              </a:rPr>
              <a:t>：</a:t>
            </a:r>
            <a:r>
              <a:rPr lang="en-US" altLang="ja-JP" sz="1200" dirty="0" smtClean="0">
                <a:latin typeface="+mn-ea"/>
              </a:rPr>
              <a:t>043-245-5888</a:t>
            </a:r>
          </a:p>
        </p:txBody>
      </p:sp>
      <p:sp>
        <p:nvSpPr>
          <p:cNvPr id="532" name="テキスト ボックス 531"/>
          <p:cNvSpPr txBox="1"/>
          <p:nvPr/>
        </p:nvSpPr>
        <p:spPr>
          <a:xfrm>
            <a:off x="363176" y="247943"/>
            <a:ext cx="6839053" cy="349859"/>
          </a:xfrm>
          <a:prstGeom prst="rect">
            <a:avLst/>
          </a:prstGeom>
          <a:solidFill>
            <a:schemeClr val="tx1"/>
          </a:solidFill>
          <a:ln w="63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1800" b="1" kern="100" dirty="0" smtClean="0">
                <a:solidFill>
                  <a:schemeClr val="bg1"/>
                </a:solidFill>
                <a:latin typeface="+mj-ea"/>
                <a:ea typeface="+mj-ea"/>
                <a:cs typeface="Times New Roman"/>
              </a:rPr>
              <a:t>(1)</a:t>
            </a:r>
            <a:r>
              <a:rPr lang="ja-JP" altLang="en-US" sz="1800" b="1" kern="100" dirty="0" smtClean="0">
                <a:solidFill>
                  <a:schemeClr val="bg1"/>
                </a:solidFill>
                <a:latin typeface="+mj-ea"/>
                <a:ea typeface="+mj-ea"/>
                <a:cs typeface="Times New Roman"/>
              </a:rPr>
              <a:t>狭あい</a:t>
            </a:r>
            <a:r>
              <a:rPr lang="ja-JP" altLang="en-US" sz="1800" b="1" kern="100" dirty="0">
                <a:solidFill>
                  <a:schemeClr val="bg1"/>
                </a:solidFill>
                <a:latin typeface="+mj-ea"/>
                <a:ea typeface="+mj-ea"/>
                <a:cs typeface="Times New Roman"/>
              </a:rPr>
              <a:t>道路拡幅整備</a:t>
            </a:r>
            <a:r>
              <a:rPr lang="ja-JP" altLang="en-US" sz="1800" b="1" kern="100" dirty="0" smtClean="0">
                <a:solidFill>
                  <a:schemeClr val="bg1"/>
                </a:solidFill>
                <a:latin typeface="+mj-ea"/>
                <a:ea typeface="+mj-ea"/>
                <a:cs typeface="Times New Roman"/>
              </a:rPr>
              <a:t>事業</a:t>
            </a:r>
            <a:endParaRPr lang="en-US" altLang="ja-JP" sz="1800" b="1" kern="100" dirty="0">
              <a:solidFill>
                <a:schemeClr val="bg1"/>
              </a:solidFill>
              <a:latin typeface="+mj-ea"/>
              <a:ea typeface="+mj-ea"/>
              <a:cs typeface="Times New Roman"/>
            </a:endParaRPr>
          </a:p>
        </p:txBody>
      </p:sp>
      <p:sp>
        <p:nvSpPr>
          <p:cNvPr id="581" name="テキスト ボックス 580"/>
          <p:cNvSpPr txBox="1"/>
          <p:nvPr/>
        </p:nvSpPr>
        <p:spPr>
          <a:xfrm>
            <a:off x="3632104" y="10254920"/>
            <a:ext cx="413896" cy="338554"/>
          </a:xfrm>
          <a:prstGeom prst="rect">
            <a:avLst/>
          </a:prstGeom>
          <a:noFill/>
        </p:spPr>
        <p:txBody>
          <a:bodyPr wrap="none" rtlCol="0">
            <a:spAutoFit/>
          </a:bodyPr>
          <a:lstStyle/>
          <a:p>
            <a:r>
              <a:rPr kumimoji="1" lang="en-US" altLang="ja-JP" sz="1600" dirty="0" smtClean="0"/>
              <a:t>-1-</a:t>
            </a:r>
            <a:endParaRPr kumimoji="1" lang="ja-JP" altLang="en-US" sz="1600" dirty="0"/>
          </a:p>
        </p:txBody>
      </p:sp>
      <p:sp>
        <p:nvSpPr>
          <p:cNvPr id="3" name="下矢印 2"/>
          <p:cNvSpPr/>
          <p:nvPr/>
        </p:nvSpPr>
        <p:spPr>
          <a:xfrm>
            <a:off x="4788743" y="1386260"/>
            <a:ext cx="265081"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右矢印 4"/>
          <p:cNvSpPr/>
          <p:nvPr/>
        </p:nvSpPr>
        <p:spPr>
          <a:xfrm>
            <a:off x="3564607" y="5274692"/>
            <a:ext cx="47642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テキスト ボックス 137"/>
          <p:cNvSpPr txBox="1"/>
          <p:nvPr/>
        </p:nvSpPr>
        <p:spPr>
          <a:xfrm>
            <a:off x="3492599" y="3474492"/>
            <a:ext cx="3829477" cy="100811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※1</a:t>
            </a:r>
          </a:p>
          <a:p>
            <a:pPr algn="just"/>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門・塀</a:t>
            </a:r>
            <a:r>
              <a:rPr lang="ja-JP" altLang="en-US" sz="1050" kern="100" dirty="0">
                <a:solidFill>
                  <a:schemeClr val="tx1"/>
                </a:solidFill>
                <a:latin typeface="HG丸ｺﾞｼｯｸM-PRO" panose="020F0600000000000000" pitchFamily="50" charset="-128"/>
                <a:ea typeface="HG丸ｺﾞｼｯｸM-PRO" panose="020F0600000000000000" pitchFamily="50" charset="-128"/>
                <a:cs typeface="Times New Roman"/>
              </a:rPr>
              <a:t>など</a:t>
            </a: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の撤去や樹木の移植に対して助成金を、すみ切り</a:t>
            </a:r>
            <a:endPar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用地に対して奨励金を交付します。</a:t>
            </a:r>
            <a:endParaRPr lang="en-US" altLang="ja-JP" sz="1050"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r>
              <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※2</a:t>
            </a:r>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　</a:t>
            </a:r>
            <a:endParaRPr lang="en-US" altLang="ja-JP"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r>
              <a:rPr lang="ja-JP" altLang="en-US" sz="105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境界確定のための測量、分筆等も市が行います</a:t>
            </a:r>
            <a:r>
              <a:rPr lang="ja-JP" altLang="en-US"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a:t>
            </a:r>
            <a:endParaRPr lang="en-US" altLang="ja-JP" sz="1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p:txBody>
      </p:sp>
      <p:sp>
        <p:nvSpPr>
          <p:cNvPr id="23" name="下矢印 22"/>
          <p:cNvSpPr/>
          <p:nvPr/>
        </p:nvSpPr>
        <p:spPr>
          <a:xfrm>
            <a:off x="4811694" y="2250356"/>
            <a:ext cx="265081"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72899" y="7517121"/>
            <a:ext cx="6824859" cy="349859"/>
          </a:xfrm>
          <a:prstGeom prst="rect">
            <a:avLst/>
          </a:prstGeom>
          <a:solidFill>
            <a:schemeClr val="tx1"/>
          </a:solidFill>
          <a:ln w="63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1800" b="1" kern="100" dirty="0" smtClean="0">
                <a:solidFill>
                  <a:schemeClr val="bg1"/>
                </a:solidFill>
                <a:latin typeface="+mj-ea"/>
                <a:ea typeface="+mj-ea"/>
                <a:cs typeface="Times New Roman"/>
              </a:rPr>
              <a:t>(2)</a:t>
            </a:r>
            <a:r>
              <a:rPr lang="ja-JP" altLang="en-US" sz="1800" b="1" kern="100" dirty="0" smtClean="0">
                <a:solidFill>
                  <a:schemeClr val="bg1"/>
                </a:solidFill>
                <a:latin typeface="+mj-ea"/>
                <a:ea typeface="+mj-ea"/>
                <a:cs typeface="Times New Roman"/>
              </a:rPr>
              <a:t>耐震診断・耐震改修費補助事業　</a:t>
            </a:r>
            <a:r>
              <a:rPr lang="en-US" altLang="ja-JP" sz="1800" b="1" kern="100" dirty="0" smtClean="0">
                <a:solidFill>
                  <a:schemeClr val="bg1"/>
                </a:solidFill>
                <a:latin typeface="+mj-ea"/>
                <a:ea typeface="+mj-ea"/>
                <a:cs typeface="Times New Roman"/>
              </a:rPr>
              <a:t>(</a:t>
            </a:r>
            <a:r>
              <a:rPr lang="ja-JP" altLang="en-US" sz="1800" b="1" kern="100" dirty="0" smtClean="0">
                <a:solidFill>
                  <a:schemeClr val="bg1"/>
                </a:solidFill>
                <a:latin typeface="+mj-ea"/>
                <a:ea typeface="+mj-ea"/>
                <a:cs typeface="Times New Roman"/>
              </a:rPr>
              <a:t>木造住宅</a:t>
            </a:r>
            <a:r>
              <a:rPr lang="en-US" altLang="ja-JP" sz="1800" b="1" kern="100" dirty="0" smtClean="0">
                <a:solidFill>
                  <a:schemeClr val="bg1"/>
                </a:solidFill>
                <a:latin typeface="+mj-ea"/>
                <a:ea typeface="+mj-ea"/>
                <a:cs typeface="Times New Roman"/>
              </a:rPr>
              <a:t>)</a:t>
            </a:r>
          </a:p>
          <a:p>
            <a:pPr algn="just"/>
            <a:endParaRPr lang="en-US" altLang="ja-JP" sz="1800" b="1" kern="100" dirty="0">
              <a:solidFill>
                <a:schemeClr val="bg1"/>
              </a:solidFill>
              <a:latin typeface="+mj-ea"/>
              <a:ea typeface="+mj-ea"/>
              <a:cs typeface="Times New Roman"/>
            </a:endParaRPr>
          </a:p>
        </p:txBody>
      </p:sp>
      <p:sp>
        <p:nvSpPr>
          <p:cNvPr id="24" name="正方形/長方形 23"/>
          <p:cNvSpPr/>
          <p:nvPr/>
        </p:nvSpPr>
        <p:spPr>
          <a:xfrm>
            <a:off x="388719" y="7950021"/>
            <a:ext cx="6827104" cy="276999"/>
          </a:xfrm>
          <a:prstGeom prst="rect">
            <a:avLst/>
          </a:prstGeom>
        </p:spPr>
        <p:txBody>
          <a:bodyPr wrap="square">
            <a:spAutoFit/>
          </a:bodyPr>
          <a:lstStyle/>
          <a:p>
            <a:r>
              <a:rPr lang="ja-JP" altLang="en-US" sz="1200" dirty="0" smtClean="0">
                <a:latin typeface="HG丸ｺﾞｼｯｸM-PRO" panose="020F0600000000000000" pitchFamily="50" charset="-128"/>
                <a:ea typeface="HG丸ｺﾞｼｯｸM-PRO" panose="020F0600000000000000" pitchFamily="50" charset="-128"/>
              </a:rPr>
              <a:t>お住まいの木造住宅の耐震診断や耐震改修などを実施する方に、費用の一部を補助します。</a:t>
            </a:r>
            <a:endParaRPr lang="ja-JP" altLang="ja-JP" sz="1200" dirty="0">
              <a:latin typeface="HG丸ｺﾞｼｯｸM-PRO" panose="020F0600000000000000" pitchFamily="50" charset="-128"/>
              <a:ea typeface="HG丸ｺﾞｼｯｸM-PRO" panose="020F0600000000000000" pitchFamily="50" charset="-128"/>
            </a:endParaRPr>
          </a:p>
        </p:txBody>
      </p:sp>
      <p:sp>
        <p:nvSpPr>
          <p:cNvPr id="25" name="正方形/長方形 24"/>
          <p:cNvSpPr/>
          <p:nvPr/>
        </p:nvSpPr>
        <p:spPr>
          <a:xfrm>
            <a:off x="399994" y="8166045"/>
            <a:ext cx="5999099" cy="276999"/>
          </a:xfrm>
          <a:prstGeom prst="rect">
            <a:avLst/>
          </a:prstGeom>
        </p:spPr>
        <p:txBody>
          <a:bodyPr wrap="square">
            <a:spAutoFit/>
          </a:bodyPr>
          <a:lstStyle/>
          <a:p>
            <a:r>
              <a:rPr lang="en-US" altLang="ja-JP" sz="1200" dirty="0" smtClean="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利用される方は、事前申請が必要です。申請前に着手した場合は対象になりません</a:t>
            </a:r>
            <a:endParaRPr lang="ja-JP" altLang="ja-JP" sz="1200" dirty="0">
              <a:latin typeface="HG丸ｺﾞｼｯｸM-PRO" panose="020F0600000000000000" pitchFamily="50" charset="-128"/>
              <a:ea typeface="HG丸ｺﾞｼｯｸM-PRO" panose="020F0600000000000000" pitchFamily="50" charset="-128"/>
            </a:endParaRPr>
          </a:p>
        </p:txBody>
      </p:sp>
      <p:sp>
        <p:nvSpPr>
          <p:cNvPr id="26" name="テキスト ボックス 25"/>
          <p:cNvSpPr txBox="1"/>
          <p:nvPr/>
        </p:nvSpPr>
        <p:spPr>
          <a:xfrm>
            <a:off x="372898" y="8464530"/>
            <a:ext cx="6785345" cy="338554"/>
          </a:xfrm>
          <a:prstGeom prst="rect">
            <a:avLst/>
          </a:prstGeom>
          <a:solidFill>
            <a:schemeClr val="bg1">
              <a:lumMod val="85000"/>
            </a:schemeClr>
          </a:solidFill>
          <a:ln>
            <a:noFill/>
          </a:ln>
        </p:spPr>
        <p:txBody>
          <a:bodyPr wrap="square" rtlCol="0" anchor="ctr" anchorCtr="0">
            <a:spAutoFit/>
          </a:bodyPr>
          <a:lstStyle/>
          <a:p>
            <a:r>
              <a:rPr lang="ja-JP" altLang="ja-JP" sz="1600" b="1" dirty="0">
                <a:latin typeface="+mn-ea"/>
              </a:rPr>
              <a:t>耐震診断費</a:t>
            </a:r>
            <a:r>
              <a:rPr lang="ja-JP" altLang="ja-JP" sz="1600" b="1" dirty="0" smtClean="0">
                <a:latin typeface="+mn-ea"/>
              </a:rPr>
              <a:t>補助</a:t>
            </a:r>
            <a:r>
              <a:rPr lang="ja-JP" altLang="en-US" sz="1600" b="1" dirty="0" smtClean="0">
                <a:latin typeface="+mn-ea"/>
              </a:rPr>
              <a:t>　　　　　　　　</a:t>
            </a:r>
            <a:endParaRPr kumimoji="1" lang="ja-JP" altLang="en-US" sz="1600" dirty="0">
              <a:latin typeface="+mn-ea"/>
            </a:endParaRPr>
          </a:p>
        </p:txBody>
      </p:sp>
      <p:sp>
        <p:nvSpPr>
          <p:cNvPr id="27" name="テキスト ボックス 26"/>
          <p:cNvSpPr txBox="1"/>
          <p:nvPr/>
        </p:nvSpPr>
        <p:spPr>
          <a:xfrm>
            <a:off x="372899" y="8854387"/>
            <a:ext cx="6773887" cy="477054"/>
          </a:xfrm>
          <a:prstGeom prst="rect">
            <a:avLst/>
          </a:prstGeom>
          <a:noFill/>
          <a:ln>
            <a:noFill/>
          </a:ln>
        </p:spPr>
        <p:txBody>
          <a:bodyPr wrap="square" rtlCol="0">
            <a:spAutoFit/>
          </a:bodyPr>
          <a:lstStyle/>
          <a:p>
            <a:pPr>
              <a:lnSpc>
                <a:spcPts val="1500"/>
              </a:lnSpc>
            </a:pPr>
            <a:r>
              <a:rPr lang="ja-JP" altLang="en-US" sz="1100" dirty="0" smtClean="0">
                <a:latin typeface="HG丸ｺﾞｼｯｸM-PRO" panose="020F0600000000000000" pitchFamily="50" charset="-128"/>
                <a:ea typeface="HG丸ｺﾞｼｯｸM-PRO" panose="020F0600000000000000" pitchFamily="50" charset="-128"/>
              </a:rPr>
              <a:t>　住宅の耐震診断に係る費用を補助します。耐震診断とは地震に対する住宅の安全性を評価することをいいます。</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28" name="テキスト ボックス 27"/>
          <p:cNvSpPr txBox="1"/>
          <p:nvPr/>
        </p:nvSpPr>
        <p:spPr>
          <a:xfrm>
            <a:off x="331140" y="9306510"/>
            <a:ext cx="6815646" cy="720710"/>
          </a:xfrm>
          <a:prstGeom prst="rect">
            <a:avLst/>
          </a:prstGeom>
          <a:noFill/>
          <a:ln>
            <a:noFill/>
          </a:ln>
        </p:spPr>
        <p:txBody>
          <a:bodyPr wrap="square" rtlCol="0">
            <a:spAutoFit/>
          </a:bodyPr>
          <a:lstStyle/>
          <a:p>
            <a:pPr>
              <a:lnSpc>
                <a:spcPts val="1700"/>
              </a:lnSpc>
            </a:pPr>
            <a:r>
              <a:rPr kumimoji="1" lang="ja-JP" altLang="en-US" sz="1100" b="1" dirty="0" smtClean="0">
                <a:latin typeface="HG丸ｺﾞｼｯｸM-PRO" panose="020F0600000000000000" pitchFamily="50" charset="-128"/>
                <a:ea typeface="HG丸ｺﾞｼｯｸM-PRO" panose="020F0600000000000000" pitchFamily="50" charset="-128"/>
              </a:rPr>
              <a:t>対　象</a:t>
            </a:r>
            <a:r>
              <a:rPr kumimoji="1" lang="ja-JP" altLang="en-US" sz="1100" dirty="0" smtClean="0">
                <a:latin typeface="HG丸ｺﾞｼｯｸM-PRO" panose="020F0600000000000000" pitchFamily="50" charset="-128"/>
                <a:ea typeface="HG丸ｺﾞｼｯｸM-PRO" panose="020F0600000000000000" pitchFamily="50" charset="-128"/>
              </a:rPr>
              <a:t>　自ら所有し居住</a:t>
            </a:r>
            <a:r>
              <a:rPr lang="ja-JP" altLang="en-US" sz="1100" dirty="0" smtClean="0">
                <a:latin typeface="HG丸ｺﾞｼｯｸM-PRO" panose="020F0600000000000000" pitchFamily="50" charset="-128"/>
                <a:ea typeface="HG丸ｺﾞｼｯｸM-PRO" panose="020F0600000000000000" pitchFamily="50" charset="-128"/>
              </a:rPr>
              <a:t>する、</a:t>
            </a:r>
            <a:r>
              <a:rPr lang="ja-JP" altLang="en-US" sz="1100" u="sng" dirty="0">
                <a:latin typeface="HG丸ｺﾞｼｯｸM-PRO" panose="020F0600000000000000" pitchFamily="50" charset="-128"/>
                <a:ea typeface="HG丸ｺﾞｼｯｸM-PRO" panose="020F0600000000000000" pitchFamily="50" charset="-128"/>
              </a:rPr>
              <a:t>昭和</a:t>
            </a:r>
            <a:r>
              <a:rPr lang="en-US" altLang="ja-JP" sz="1100" u="sng" dirty="0">
                <a:latin typeface="HG丸ｺﾞｼｯｸM-PRO" panose="020F0600000000000000" pitchFamily="50" charset="-128"/>
                <a:ea typeface="HG丸ｺﾞｼｯｸM-PRO" panose="020F0600000000000000" pitchFamily="50" charset="-128"/>
              </a:rPr>
              <a:t>56</a:t>
            </a:r>
            <a:r>
              <a:rPr lang="ja-JP" altLang="en-US" sz="1100" u="sng" dirty="0">
                <a:latin typeface="HG丸ｺﾞｼｯｸM-PRO" panose="020F0600000000000000" pitchFamily="50" charset="-128"/>
                <a:ea typeface="HG丸ｺﾞｼｯｸM-PRO" panose="020F0600000000000000" pitchFamily="50" charset="-128"/>
              </a:rPr>
              <a:t>年</a:t>
            </a:r>
            <a:r>
              <a:rPr lang="ja-JP" altLang="en-US" sz="1100" u="sng" dirty="0" smtClean="0">
                <a:latin typeface="HG丸ｺﾞｼｯｸM-PRO" panose="020F0600000000000000" pitchFamily="50" charset="-128"/>
                <a:ea typeface="HG丸ｺﾞｼｯｸM-PRO" panose="020F0600000000000000" pitchFamily="50" charset="-128"/>
              </a:rPr>
              <a:t>５月以前の耐震</a:t>
            </a:r>
            <a:r>
              <a:rPr lang="ja-JP" altLang="en-US" sz="1100" u="sng" dirty="0">
                <a:latin typeface="HG丸ｺﾞｼｯｸM-PRO" panose="020F0600000000000000" pitchFamily="50" charset="-128"/>
                <a:ea typeface="HG丸ｺﾞｼｯｸM-PRO" panose="020F0600000000000000" pitchFamily="50" charset="-128"/>
              </a:rPr>
              <a:t>基準</a:t>
            </a:r>
            <a:r>
              <a:rPr lang="ja-JP" altLang="en-US" sz="1100" dirty="0">
                <a:latin typeface="HG丸ｺﾞｼｯｸM-PRO" panose="020F0600000000000000" pitchFamily="50" charset="-128"/>
                <a:ea typeface="HG丸ｺﾞｼｯｸM-PRO" panose="020F0600000000000000" pitchFamily="50" charset="-128"/>
              </a:rPr>
              <a:t>で</a:t>
            </a:r>
            <a:r>
              <a:rPr lang="ja-JP" altLang="en-US" sz="1100" dirty="0" smtClean="0">
                <a:latin typeface="HG丸ｺﾞｼｯｸM-PRO" panose="020F0600000000000000" pitchFamily="50" charset="-128"/>
                <a:ea typeface="HG丸ｺﾞｼｯｸM-PRO" panose="020F0600000000000000" pitchFamily="50" charset="-128"/>
              </a:rPr>
              <a:t>建てられた住宅で、在来軸組工法による</a:t>
            </a:r>
            <a:endParaRPr lang="en-US" altLang="ja-JP" sz="1100" dirty="0" smtClean="0">
              <a:latin typeface="HG丸ｺﾞｼｯｸM-PRO" panose="020F0600000000000000" pitchFamily="50" charset="-128"/>
              <a:ea typeface="HG丸ｺﾞｼｯｸM-PRO" panose="020F0600000000000000" pitchFamily="50" charset="-128"/>
            </a:endParaRPr>
          </a:p>
          <a:p>
            <a:pPr>
              <a:lnSpc>
                <a:spcPts val="1700"/>
              </a:lnSpc>
            </a:pPr>
            <a:r>
              <a:rPr lang="ja-JP" altLang="en-US" sz="1100" dirty="0">
                <a:latin typeface="HG丸ｺﾞｼｯｸM-PRO" panose="020F0600000000000000" pitchFamily="50" charset="-128"/>
                <a:ea typeface="HG丸ｺﾞｼｯｸM-PRO" panose="020F0600000000000000" pitchFamily="50" charset="-128"/>
              </a:rPr>
              <a:t>　</a:t>
            </a:r>
            <a:r>
              <a:rPr lang="ja-JP" altLang="en-US" sz="1100" dirty="0" smtClean="0">
                <a:latin typeface="HG丸ｺﾞｼｯｸM-PRO" panose="020F0600000000000000" pitchFamily="50" charset="-128"/>
                <a:ea typeface="HG丸ｺﾞｼｯｸM-PRO" panose="020F0600000000000000" pitchFamily="50" charset="-128"/>
              </a:rPr>
              <a:t>　　　２階以下の</a:t>
            </a:r>
            <a:r>
              <a:rPr lang="ja-JP" altLang="en-US" sz="1100" dirty="0">
                <a:latin typeface="HG丸ｺﾞｼｯｸM-PRO" panose="020F0600000000000000" pitchFamily="50" charset="-128"/>
                <a:ea typeface="HG丸ｺﾞｼｯｸM-PRO" panose="020F0600000000000000" pitchFamily="50" charset="-128"/>
              </a:rPr>
              <a:t>木造住宅</a:t>
            </a:r>
            <a:endParaRPr lang="en-US" altLang="ja-JP" sz="1100" dirty="0" smtClean="0">
              <a:latin typeface="HG丸ｺﾞｼｯｸM-PRO" panose="020F0600000000000000" pitchFamily="50" charset="-128"/>
              <a:ea typeface="HG丸ｺﾞｼｯｸM-PRO" panose="020F0600000000000000" pitchFamily="50" charset="-128"/>
            </a:endParaRPr>
          </a:p>
          <a:p>
            <a:pPr>
              <a:lnSpc>
                <a:spcPts val="1500"/>
              </a:lnSpc>
            </a:pPr>
            <a:r>
              <a:rPr lang="ja-JP" altLang="en-US" sz="1100" b="1" dirty="0" smtClean="0">
                <a:latin typeface="HG丸ｺﾞｼｯｸM-PRO" panose="020F0600000000000000" pitchFamily="50" charset="-128"/>
                <a:ea typeface="HG丸ｺﾞｼｯｸM-PRO" panose="020F0600000000000000" pitchFamily="50" charset="-128"/>
              </a:rPr>
              <a:t>補助額　</a:t>
            </a:r>
            <a:r>
              <a:rPr lang="ja-JP" altLang="en-US" sz="1100" dirty="0" smtClean="0">
                <a:latin typeface="HG丸ｺﾞｼｯｸM-PRO" panose="020F0600000000000000" pitchFamily="50" charset="-128"/>
                <a:ea typeface="HG丸ｺﾞｼｯｸM-PRO" panose="020F0600000000000000" pitchFamily="50" charset="-128"/>
              </a:rPr>
              <a:t>費用の３分の２（上限</a:t>
            </a:r>
            <a:r>
              <a:rPr lang="ja-JP" altLang="en-US" sz="1100" b="1" u="heavy" dirty="0" smtClean="0">
                <a:latin typeface="HG丸ｺﾞｼｯｸM-PRO" panose="020F0600000000000000" pitchFamily="50" charset="-128"/>
                <a:ea typeface="HG丸ｺﾞｼｯｸM-PRO" panose="020F0600000000000000" pitchFamily="50" charset="-128"/>
              </a:rPr>
              <a:t>４万円</a:t>
            </a:r>
            <a:r>
              <a:rPr lang="ja-JP" altLang="en-US" sz="1100" dirty="0" smtClean="0">
                <a:latin typeface="HG丸ｺﾞｼｯｸM-PRO" panose="020F0600000000000000" pitchFamily="50" charset="-128"/>
                <a:ea typeface="HG丸ｺﾞｼｯｸM-PRO" panose="020F0600000000000000" pitchFamily="50" charset="-128"/>
              </a:rPr>
              <a:t>）</a:t>
            </a:r>
            <a:endParaRPr lang="ja-JP" altLang="ja-JP" sz="1100" dirty="0"/>
          </a:p>
        </p:txBody>
      </p:sp>
      <p:sp>
        <p:nvSpPr>
          <p:cNvPr id="29" name="テキスト ボックス 28"/>
          <p:cNvSpPr txBox="1"/>
          <p:nvPr/>
        </p:nvSpPr>
        <p:spPr>
          <a:xfrm>
            <a:off x="444047" y="6282804"/>
            <a:ext cx="3984656" cy="377630"/>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600" dirty="0" smtClean="0">
                <a:latin typeface="+mn-ea"/>
              </a:rPr>
              <a:t>■</a:t>
            </a:r>
            <a:r>
              <a:rPr lang="ja-JP" altLang="en-US" sz="1400" dirty="0" smtClean="0">
                <a:latin typeface="+mn-ea"/>
              </a:rPr>
              <a:t>狭あい道路拡幅</a:t>
            </a:r>
            <a:r>
              <a:rPr lang="ja-JP" altLang="en-US" sz="1400" dirty="0">
                <a:latin typeface="+mn-ea"/>
              </a:rPr>
              <a:t>整備</a:t>
            </a:r>
            <a:r>
              <a:rPr lang="ja-JP" altLang="en-US" sz="1400" dirty="0" smtClean="0">
                <a:latin typeface="+mn-ea"/>
              </a:rPr>
              <a:t>事業に関すること</a:t>
            </a:r>
            <a:endParaRPr lang="en-US" altLang="ja-JP" sz="1400" dirty="0" smtClean="0">
              <a:latin typeface="+mn-ea"/>
            </a:endParaRPr>
          </a:p>
        </p:txBody>
      </p:sp>
      <p:grpSp>
        <p:nvGrpSpPr>
          <p:cNvPr id="11" name="グループ化 10"/>
          <p:cNvGrpSpPr/>
          <p:nvPr/>
        </p:nvGrpSpPr>
        <p:grpSpPr>
          <a:xfrm>
            <a:off x="1764407" y="6996861"/>
            <a:ext cx="2592288" cy="417739"/>
            <a:chOff x="1980431" y="6996861"/>
            <a:chExt cx="2592288" cy="417739"/>
          </a:xfrm>
        </p:grpSpPr>
        <p:sp>
          <p:nvSpPr>
            <p:cNvPr id="31" name="角丸四角形 30"/>
            <p:cNvSpPr/>
            <p:nvPr/>
          </p:nvSpPr>
          <p:spPr>
            <a:xfrm>
              <a:off x="2124447" y="7002884"/>
              <a:ext cx="2299108" cy="350732"/>
            </a:xfrm>
            <a:prstGeom prst="roundRect">
              <a:avLst/>
            </a:prstGeom>
            <a:noFill/>
            <a:ln w="25400" cmpd="dbl">
              <a:solidFill>
                <a:schemeClr val="tx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2" name="テキスト ボックス 31"/>
            <p:cNvSpPr txBox="1"/>
            <p:nvPr/>
          </p:nvSpPr>
          <p:spPr>
            <a:xfrm>
              <a:off x="3793562" y="7040526"/>
              <a:ext cx="77915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200" b="1" dirty="0" smtClean="0">
                  <a:sym typeface="Webdings"/>
                </a:rPr>
                <a:t></a:t>
              </a:r>
              <a:r>
                <a:rPr lang="ja-JP" altLang="en-US" sz="1200" b="1" dirty="0" smtClean="0">
                  <a:sym typeface="Webdings"/>
                </a:rPr>
                <a:t>検索</a:t>
              </a:r>
              <a:endParaRPr lang="en-US" altLang="ja-JP" sz="1800" b="1" dirty="0" smtClean="0">
                <a:latin typeface="+mn-ea"/>
              </a:endParaRPr>
            </a:p>
          </p:txBody>
        </p:sp>
        <p:cxnSp>
          <p:nvCxnSpPr>
            <p:cNvPr id="10" name="直線コネクタ 9"/>
            <p:cNvCxnSpPr/>
            <p:nvPr/>
          </p:nvCxnSpPr>
          <p:spPr>
            <a:xfrm>
              <a:off x="3852639" y="7002884"/>
              <a:ext cx="0" cy="350732"/>
            </a:xfrm>
            <a:prstGeom prst="line">
              <a:avLst/>
            </a:prstGeom>
          </p:spPr>
          <p:style>
            <a:lnRef idx="1">
              <a:schemeClr val="accent1"/>
            </a:lnRef>
            <a:fillRef idx="0">
              <a:schemeClr val="accent1"/>
            </a:fillRef>
            <a:effectRef idx="0">
              <a:schemeClr val="accent1"/>
            </a:effectRef>
            <a:fontRef idx="minor">
              <a:schemeClr val="tx1"/>
            </a:fontRef>
          </p:style>
        </p:cxnSp>
        <p:sp>
          <p:nvSpPr>
            <p:cNvPr id="35" name="角丸四角形 34"/>
            <p:cNvSpPr/>
            <p:nvPr/>
          </p:nvSpPr>
          <p:spPr>
            <a:xfrm>
              <a:off x="1980431" y="6996861"/>
              <a:ext cx="2001649" cy="350732"/>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千葉市　狭あい</a:t>
              </a:r>
              <a:endParaRPr kumimoji="1" lang="ja-JP" altLang="en-US" b="1" dirty="0">
                <a:solidFill>
                  <a:schemeClr val="tx1"/>
                </a:solidFill>
              </a:endParaRPr>
            </a:p>
          </p:txBody>
        </p:sp>
      </p:grpSp>
      <p:sp>
        <p:nvSpPr>
          <p:cNvPr id="36" name="テキスト ボックス 35"/>
          <p:cNvSpPr txBox="1"/>
          <p:nvPr/>
        </p:nvSpPr>
        <p:spPr>
          <a:xfrm>
            <a:off x="490972" y="6961460"/>
            <a:ext cx="1385946"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800" dirty="0" smtClean="0">
                <a:latin typeface="+mn-ea"/>
              </a:rPr>
              <a:t>詳しくは</a:t>
            </a:r>
            <a:r>
              <a:rPr lang="en-US" altLang="ja-JP" sz="1800" dirty="0" smtClean="0">
                <a:latin typeface="+mn-ea"/>
              </a:rPr>
              <a:t>HP</a:t>
            </a:r>
            <a:r>
              <a:rPr lang="ja-JP" altLang="en-US" sz="1800" dirty="0" smtClean="0">
                <a:latin typeface="+mn-ea"/>
              </a:rPr>
              <a:t>：</a:t>
            </a:r>
            <a:endParaRPr lang="en-US" altLang="ja-JP" sz="1800" dirty="0" smtClean="0">
              <a:latin typeface="+mn-ea"/>
            </a:endParaRPr>
          </a:p>
        </p:txBody>
      </p:sp>
      <p:sp>
        <p:nvSpPr>
          <p:cNvPr id="339" name="正方形/長方形 338"/>
          <p:cNvSpPr/>
          <p:nvPr/>
        </p:nvSpPr>
        <p:spPr>
          <a:xfrm>
            <a:off x="5334551" y="1305189"/>
            <a:ext cx="2168808" cy="246221"/>
          </a:xfrm>
          <a:prstGeom prst="rect">
            <a:avLst/>
          </a:prstGeom>
        </p:spPr>
        <p:txBody>
          <a:bodyPr wrap="square">
            <a:spAutoFit/>
          </a:bodyPr>
          <a:lstStyle/>
          <a:p>
            <a:pPr algn="just"/>
            <a:r>
              <a:rPr lang="ja-JP" altLang="en-US" sz="1000" kern="100" dirty="0" smtClean="0">
                <a:latin typeface="HG丸ｺﾞｼｯｸM-PRO" panose="020F0600000000000000" pitchFamily="50" charset="-128"/>
                <a:ea typeface="HG丸ｺﾞｼｯｸM-PRO" panose="020F0600000000000000" pitchFamily="50" charset="-128"/>
                <a:cs typeface="Times New Roman"/>
              </a:rPr>
              <a:t>（建築基準法</a:t>
            </a:r>
            <a:r>
              <a:rPr lang="en-US" altLang="ja-JP" sz="1000" kern="100" dirty="0" smtClean="0">
                <a:latin typeface="HG丸ｺﾞｼｯｸM-PRO" panose="020F0600000000000000" pitchFamily="50" charset="-128"/>
                <a:ea typeface="HG丸ｺﾞｼｯｸM-PRO" panose="020F0600000000000000" pitchFamily="50" charset="-128"/>
                <a:cs typeface="Times New Roman"/>
              </a:rPr>
              <a:t>42</a:t>
            </a:r>
            <a:r>
              <a:rPr lang="ja-JP" altLang="en-US" sz="1000" kern="100" dirty="0" smtClean="0">
                <a:latin typeface="HG丸ｺﾞｼｯｸM-PRO" panose="020F0600000000000000" pitchFamily="50" charset="-128"/>
                <a:ea typeface="HG丸ｺﾞｼｯｸM-PRO" panose="020F0600000000000000" pitchFamily="50" charset="-128"/>
                <a:cs typeface="Times New Roman"/>
              </a:rPr>
              <a:t>条</a:t>
            </a:r>
            <a:r>
              <a:rPr lang="en-US" altLang="ja-JP" sz="1000" kern="100" dirty="0" smtClean="0">
                <a:latin typeface="HG丸ｺﾞｼｯｸM-PRO" panose="020F0600000000000000" pitchFamily="50" charset="-128"/>
                <a:ea typeface="HG丸ｺﾞｼｯｸM-PRO" panose="020F0600000000000000" pitchFamily="50" charset="-128"/>
                <a:cs typeface="Times New Roman"/>
              </a:rPr>
              <a:t>2</a:t>
            </a:r>
            <a:r>
              <a:rPr lang="ja-JP" altLang="en-US" sz="1000" kern="100" dirty="0" smtClean="0">
                <a:latin typeface="HG丸ｺﾞｼｯｸM-PRO" panose="020F0600000000000000" pitchFamily="50" charset="-128"/>
                <a:ea typeface="HG丸ｺﾞｼｯｸM-PRO" panose="020F0600000000000000" pitchFamily="50" charset="-128"/>
                <a:cs typeface="Times New Roman"/>
              </a:rPr>
              <a:t>項道路）</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719" y="689586"/>
            <a:ext cx="3070886" cy="3795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7997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1"/>
          <p:cNvSpPr txBox="1">
            <a:spLocks noChangeArrowheads="1"/>
          </p:cNvSpPr>
          <p:nvPr/>
        </p:nvSpPr>
        <p:spPr bwMode="auto">
          <a:xfrm>
            <a:off x="331140" y="2106340"/>
            <a:ext cx="6827105" cy="396044"/>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500"/>
              </a:lnSpc>
              <a:spcBef>
                <a:spcPct val="0"/>
              </a:spcBef>
              <a:spcAft>
                <a:spcPct val="0"/>
              </a:spcAft>
              <a:buClrTx/>
              <a:buSzTx/>
              <a:buFontTx/>
              <a:buNone/>
              <a:tabLst/>
            </a:pPr>
            <a:r>
              <a:rPr kumimoji="1" lang="ja-JP" altLang="en-US" sz="110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rPr>
              <a:t>　耐震診断の結果、倒壊する可能性がある（構造評点が</a:t>
            </a:r>
            <a:r>
              <a:rPr kumimoji="1" lang="en-US" altLang="ja-JP" sz="110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rPr>
              <a:t>1.0</a:t>
            </a:r>
            <a:r>
              <a:rPr kumimoji="1" lang="ja-JP" altLang="en-US" sz="110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rPr>
              <a:t>未満）と判定された住宅の耐震改修工事に係る費用を補助します。</a:t>
            </a:r>
            <a:endParaRPr kumimoji="1" lang="en-US" altLang="ja-JP" sz="110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endParaRPr>
          </a:p>
        </p:txBody>
      </p:sp>
      <p:sp>
        <p:nvSpPr>
          <p:cNvPr id="7" name="正方形/長方形 6"/>
          <p:cNvSpPr/>
          <p:nvPr/>
        </p:nvSpPr>
        <p:spPr>
          <a:xfrm>
            <a:off x="358508" y="3330476"/>
            <a:ext cx="6857315" cy="646331"/>
          </a:xfrm>
          <a:prstGeom prst="rect">
            <a:avLst/>
          </a:prstGeom>
          <a:solidFill>
            <a:schemeClr val="bg1">
              <a:lumMod val="95000"/>
            </a:schemeClr>
          </a:solidFill>
        </p:spPr>
        <p:txBody>
          <a:bodyPr wrap="square">
            <a:spAutoFit/>
          </a:bodyPr>
          <a:lstStyle/>
          <a:p>
            <a:r>
              <a:rPr lang="ja-JP" altLang="ja-JP" sz="1200" dirty="0" smtClean="0">
                <a:latin typeface="HG丸ｺﾞｼｯｸM-PRO" panose="020F0600000000000000" pitchFamily="50" charset="-128"/>
                <a:ea typeface="HG丸ｺﾞｼｯｸM-PRO" panose="020F0600000000000000" pitchFamily="50" charset="-128"/>
              </a:rPr>
              <a:t>補助</a:t>
            </a:r>
            <a:r>
              <a:rPr lang="ja-JP" altLang="ja-JP" sz="1200" dirty="0">
                <a:latin typeface="HG丸ｺﾞｼｯｸM-PRO" panose="020F0600000000000000" pitchFamily="50" charset="-128"/>
                <a:ea typeface="HG丸ｺﾞｼｯｸM-PRO" panose="020F0600000000000000" pitchFamily="50" charset="-128"/>
              </a:rPr>
              <a:t>制度に関する</a:t>
            </a:r>
            <a:r>
              <a:rPr lang="ja-JP" altLang="ja-JP" sz="1200" b="1" dirty="0">
                <a:latin typeface="HG丸ｺﾞｼｯｸM-PRO" panose="020F0600000000000000" pitchFamily="50" charset="-128"/>
                <a:ea typeface="HG丸ｺﾞｼｯｸM-PRO" panose="020F0600000000000000" pitchFamily="50" charset="-128"/>
              </a:rPr>
              <a:t>パンフレット</a:t>
            </a:r>
            <a:r>
              <a:rPr lang="ja-JP" altLang="ja-JP" sz="1200" dirty="0">
                <a:latin typeface="HG丸ｺﾞｼｯｸM-PRO" panose="020F0600000000000000" pitchFamily="50" charset="-128"/>
                <a:ea typeface="HG丸ｺﾞｼｯｸM-PRO" panose="020F0600000000000000" pitchFamily="50" charset="-128"/>
              </a:rPr>
              <a:t>・</a:t>
            </a:r>
            <a:r>
              <a:rPr lang="ja-JP" altLang="ja-JP" sz="1200" b="1" dirty="0">
                <a:latin typeface="HG丸ｺﾞｼｯｸM-PRO" panose="020F0600000000000000" pitchFamily="50" charset="-128"/>
                <a:ea typeface="HG丸ｺﾞｼｯｸM-PRO" panose="020F0600000000000000" pitchFamily="50" charset="-128"/>
              </a:rPr>
              <a:t>申請書</a:t>
            </a:r>
            <a:r>
              <a:rPr lang="ja-JP" altLang="ja-JP" sz="1200" dirty="0">
                <a:latin typeface="HG丸ｺﾞｼｯｸM-PRO" panose="020F0600000000000000" pitchFamily="50" charset="-128"/>
                <a:ea typeface="HG丸ｺﾞｼｯｸM-PRO" panose="020F0600000000000000" pitchFamily="50" charset="-128"/>
              </a:rPr>
              <a:t>・</a:t>
            </a:r>
            <a:r>
              <a:rPr lang="ja-JP" altLang="ja-JP" sz="1200" b="1" dirty="0">
                <a:latin typeface="HG丸ｺﾞｼｯｸM-PRO" panose="020F0600000000000000" pitchFamily="50" charset="-128"/>
                <a:ea typeface="HG丸ｺﾞｼｯｸM-PRO" panose="020F0600000000000000" pitchFamily="50" charset="-128"/>
              </a:rPr>
              <a:t>耐震診断士の</a:t>
            </a:r>
            <a:r>
              <a:rPr lang="ja-JP" altLang="ja-JP" sz="1200" b="1" dirty="0" smtClean="0">
                <a:latin typeface="HG丸ｺﾞｼｯｸM-PRO" panose="020F0600000000000000" pitchFamily="50" charset="-128"/>
                <a:ea typeface="HG丸ｺﾞｼｯｸM-PRO" panose="020F0600000000000000" pitchFamily="50" charset="-128"/>
              </a:rPr>
              <a:t>名簿</a:t>
            </a:r>
            <a:r>
              <a:rPr lang="ja-JP" altLang="en-US" sz="1200" dirty="0" smtClean="0">
                <a:latin typeface="HG丸ｺﾞｼｯｸM-PRO" panose="020F0600000000000000" pitchFamily="50" charset="-128"/>
                <a:ea typeface="HG丸ｺﾞｼｯｸM-PRO" panose="020F0600000000000000" pitchFamily="50" charset="-128"/>
              </a:rPr>
              <a:t>は、建築指導課</a:t>
            </a:r>
            <a:r>
              <a:rPr lang="ja-JP" altLang="ja-JP" sz="1200" dirty="0" smtClean="0">
                <a:latin typeface="HG丸ｺﾞｼｯｸM-PRO" panose="020F0600000000000000" pitchFamily="50" charset="-128"/>
                <a:ea typeface="HG丸ｺﾞｼｯｸM-PRO" panose="020F0600000000000000" pitchFamily="50" charset="-128"/>
              </a:rPr>
              <a:t>、</a:t>
            </a:r>
            <a:r>
              <a:rPr lang="ja-JP" altLang="ja-JP" sz="1200" dirty="0">
                <a:latin typeface="HG丸ｺﾞｼｯｸM-PRO" panose="020F0600000000000000" pitchFamily="50" charset="-128"/>
                <a:ea typeface="HG丸ｺﾞｼｯｸM-PRO" panose="020F0600000000000000" pitchFamily="50" charset="-128"/>
              </a:rPr>
              <a:t>各区役所地域振興課、各市民センター等にあります。また</a:t>
            </a:r>
            <a:r>
              <a:rPr lang="ja-JP" altLang="ja-JP"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千葉市</a:t>
            </a:r>
            <a:r>
              <a:rPr lang="ja-JP" altLang="ja-JP" sz="1200" dirty="0" smtClean="0">
                <a:latin typeface="HG丸ｺﾞｼｯｸM-PRO" panose="020F0600000000000000" pitchFamily="50" charset="-128"/>
                <a:ea typeface="HG丸ｺﾞｼｯｸM-PRO" panose="020F0600000000000000" pitchFamily="50" charset="-128"/>
              </a:rPr>
              <a:t>ホームページ</a:t>
            </a:r>
            <a:r>
              <a:rPr lang="ja-JP" altLang="ja-JP" sz="1200" dirty="0">
                <a:latin typeface="HG丸ｺﾞｼｯｸM-PRO" panose="020F0600000000000000" pitchFamily="50" charset="-128"/>
                <a:ea typeface="HG丸ｺﾞｼｯｸM-PRO" panose="020F0600000000000000" pitchFamily="50" charset="-128"/>
              </a:rPr>
              <a:t>でもダウンロードができます</a:t>
            </a:r>
            <a:r>
              <a:rPr lang="ja-JP" altLang="ja-JP" sz="1200" dirty="0" smtClean="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補助を受けるには条件があります。詳しくはパンフレットや千葉市ホームページでご確認ください。</a:t>
            </a:r>
            <a:endParaRPr lang="ja-JP" altLang="ja-JP" sz="1200" dirty="0">
              <a:latin typeface="HG丸ｺﾞｼｯｸM-PRO" panose="020F0600000000000000" pitchFamily="50" charset="-128"/>
              <a:ea typeface="HG丸ｺﾞｼｯｸM-PRO" panose="020F0600000000000000" pitchFamily="50" charset="-128"/>
            </a:endParaRPr>
          </a:p>
        </p:txBody>
      </p:sp>
      <p:sp>
        <p:nvSpPr>
          <p:cNvPr id="56" name="テキスト ボックス 55"/>
          <p:cNvSpPr txBox="1"/>
          <p:nvPr/>
        </p:nvSpPr>
        <p:spPr>
          <a:xfrm>
            <a:off x="337310" y="1674292"/>
            <a:ext cx="6820935" cy="338554"/>
          </a:xfrm>
          <a:prstGeom prst="rect">
            <a:avLst/>
          </a:prstGeom>
          <a:solidFill>
            <a:schemeClr val="bg1">
              <a:lumMod val="85000"/>
            </a:schemeClr>
          </a:solidFill>
          <a:ln>
            <a:noFill/>
          </a:ln>
        </p:spPr>
        <p:txBody>
          <a:bodyPr wrap="square" rtlCol="0" anchor="ctr" anchorCtr="0">
            <a:spAutoFit/>
          </a:bodyPr>
          <a:lstStyle/>
          <a:p>
            <a:r>
              <a:rPr lang="ja-JP" altLang="ja-JP" sz="1600" b="1" dirty="0" smtClean="0">
                <a:latin typeface="+mn-ea"/>
              </a:rPr>
              <a:t>耐震</a:t>
            </a:r>
            <a:r>
              <a:rPr lang="ja-JP" altLang="en-US" sz="1600" b="1" dirty="0">
                <a:latin typeface="+mn-ea"/>
              </a:rPr>
              <a:t>改修</a:t>
            </a:r>
            <a:r>
              <a:rPr lang="ja-JP" altLang="ja-JP" sz="1600" b="1" dirty="0" smtClean="0">
                <a:latin typeface="+mn-ea"/>
              </a:rPr>
              <a:t>費補助</a:t>
            </a:r>
            <a:r>
              <a:rPr lang="ja-JP" altLang="en-US" sz="1600" b="1" dirty="0" smtClean="0">
                <a:latin typeface="+mn-ea"/>
              </a:rPr>
              <a:t>　</a:t>
            </a:r>
            <a:endParaRPr kumimoji="1" lang="ja-JP" altLang="en-US" sz="1600" dirty="0">
              <a:latin typeface="+mn-ea"/>
            </a:endParaRPr>
          </a:p>
        </p:txBody>
      </p:sp>
      <p:sp>
        <p:nvSpPr>
          <p:cNvPr id="124" name="正方形/長方形 123"/>
          <p:cNvSpPr/>
          <p:nvPr/>
        </p:nvSpPr>
        <p:spPr>
          <a:xfrm>
            <a:off x="4381592" y="4371687"/>
            <a:ext cx="2776652" cy="830997"/>
          </a:xfrm>
          <a:prstGeom prst="rect">
            <a:avLst/>
          </a:prstGeom>
          <a:ln>
            <a:solidFill>
              <a:schemeClr val="tx1"/>
            </a:solidFill>
            <a:prstDash val="sysDot"/>
          </a:ln>
        </p:spPr>
        <p:txBody>
          <a:bodyPr wrap="square">
            <a:spAutoFit/>
          </a:bodyPr>
          <a:lstStyle/>
          <a:p>
            <a:r>
              <a:rPr lang="ja-JP" altLang="en-US" sz="1200" dirty="0">
                <a:latin typeface="+mn-ea"/>
              </a:rPr>
              <a:t>都市局建築部建築指導課　調整</a:t>
            </a:r>
            <a:r>
              <a:rPr lang="ja-JP" altLang="en-US" sz="1200" dirty="0" smtClean="0">
                <a:latin typeface="+mn-ea"/>
              </a:rPr>
              <a:t>班</a:t>
            </a:r>
            <a:r>
              <a:rPr lang="ja-JP" altLang="en-US" sz="1200" dirty="0">
                <a:latin typeface="+mn-ea"/>
              </a:rPr>
              <a:t/>
            </a:r>
            <a:br>
              <a:rPr lang="ja-JP" altLang="en-US" sz="1200" dirty="0">
                <a:latin typeface="+mn-ea"/>
              </a:rPr>
            </a:br>
            <a:r>
              <a:rPr lang="ja-JP" altLang="en-US" sz="1200" dirty="0">
                <a:latin typeface="+mn-ea"/>
              </a:rPr>
              <a:t>千葉市中央区千葉港</a:t>
            </a:r>
            <a:r>
              <a:rPr lang="en-US" altLang="ja-JP" sz="1200" dirty="0">
                <a:latin typeface="+mn-ea"/>
              </a:rPr>
              <a:t>2</a:t>
            </a:r>
            <a:r>
              <a:rPr lang="ja-JP" altLang="en-US" sz="1200" dirty="0">
                <a:latin typeface="+mn-ea"/>
              </a:rPr>
              <a:t>番</a:t>
            </a:r>
            <a:r>
              <a:rPr lang="en-US" altLang="ja-JP" sz="1200" dirty="0">
                <a:latin typeface="+mn-ea"/>
              </a:rPr>
              <a:t>1</a:t>
            </a:r>
            <a:r>
              <a:rPr lang="ja-JP" altLang="en-US" sz="1200" dirty="0">
                <a:latin typeface="+mn-ea"/>
              </a:rPr>
              <a:t>号</a:t>
            </a:r>
            <a:endParaRPr lang="en-US" altLang="ja-JP" sz="1200" dirty="0">
              <a:latin typeface="+mn-ea"/>
            </a:endParaRPr>
          </a:p>
          <a:p>
            <a:r>
              <a:rPr lang="ja-JP" altLang="en-US" sz="1200" dirty="0">
                <a:latin typeface="+mn-ea"/>
              </a:rPr>
              <a:t>千葉中央コミュニティセンター</a:t>
            </a:r>
            <a:r>
              <a:rPr lang="en-US" altLang="ja-JP" sz="1200" dirty="0">
                <a:latin typeface="+mn-ea"/>
              </a:rPr>
              <a:t>3</a:t>
            </a:r>
            <a:r>
              <a:rPr lang="ja-JP" altLang="en-US" sz="1200" dirty="0">
                <a:latin typeface="+mn-ea"/>
              </a:rPr>
              <a:t>階</a:t>
            </a:r>
            <a:endParaRPr lang="en-US" altLang="ja-JP" sz="1200" dirty="0">
              <a:latin typeface="+mn-ea"/>
            </a:endParaRPr>
          </a:p>
          <a:p>
            <a:r>
              <a:rPr lang="en-US" altLang="ja-JP" sz="1200" dirty="0">
                <a:latin typeface="+mn-ea"/>
              </a:rPr>
              <a:t>FAX</a:t>
            </a:r>
            <a:r>
              <a:rPr lang="ja-JP" altLang="en-US" sz="1200" dirty="0">
                <a:latin typeface="+mn-ea"/>
              </a:rPr>
              <a:t>：</a:t>
            </a:r>
            <a:r>
              <a:rPr lang="en-US" altLang="ja-JP" sz="1200" dirty="0" smtClean="0">
                <a:latin typeface="+mn-ea"/>
              </a:rPr>
              <a:t>043-245-5888</a:t>
            </a:r>
            <a:endParaRPr lang="en-US" altLang="ja-JP" sz="1200" dirty="0">
              <a:latin typeface="+mn-ea"/>
            </a:endParaRPr>
          </a:p>
        </p:txBody>
      </p:sp>
      <p:sp>
        <p:nvSpPr>
          <p:cNvPr id="134" name="テキスト ボックス 133"/>
          <p:cNvSpPr txBox="1"/>
          <p:nvPr/>
        </p:nvSpPr>
        <p:spPr>
          <a:xfrm>
            <a:off x="3632104" y="10254920"/>
            <a:ext cx="413896" cy="338554"/>
          </a:xfrm>
          <a:prstGeom prst="rect">
            <a:avLst/>
          </a:prstGeom>
          <a:noFill/>
        </p:spPr>
        <p:txBody>
          <a:bodyPr wrap="none" rtlCol="0">
            <a:spAutoFit/>
          </a:bodyPr>
          <a:lstStyle/>
          <a:p>
            <a:r>
              <a:rPr kumimoji="1" lang="en-US" altLang="ja-JP" sz="1600" dirty="0" smtClean="0"/>
              <a:t>-2-</a:t>
            </a:r>
            <a:endParaRPr kumimoji="1" lang="ja-JP" altLang="en-US" sz="1600" dirty="0"/>
          </a:p>
        </p:txBody>
      </p:sp>
      <p:cxnSp>
        <p:nvCxnSpPr>
          <p:cNvPr id="140" name="直線コネクタ 139"/>
          <p:cNvCxnSpPr/>
          <p:nvPr/>
        </p:nvCxnSpPr>
        <p:spPr>
          <a:xfrm>
            <a:off x="414374" y="5274957"/>
            <a:ext cx="684935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 Box 11"/>
          <p:cNvSpPr txBox="1">
            <a:spLocks noChangeArrowheads="1"/>
          </p:cNvSpPr>
          <p:nvPr/>
        </p:nvSpPr>
        <p:spPr bwMode="auto">
          <a:xfrm>
            <a:off x="316749" y="1171823"/>
            <a:ext cx="3463092" cy="388894"/>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500"/>
              </a:lnSpc>
              <a:spcBef>
                <a:spcPct val="0"/>
              </a:spcBef>
              <a:spcAft>
                <a:spcPct val="0"/>
              </a:spcAft>
              <a:buClrTx/>
              <a:buSzTx/>
              <a:buFontTx/>
              <a:buNone/>
              <a:tabLst/>
            </a:pPr>
            <a:r>
              <a:rPr kumimoji="1" lang="ja-JP" altLang="en-US" sz="1100" b="1"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対　象</a:t>
            </a:r>
            <a:r>
              <a:rPr kumimoji="1" lang="ja-JP" altLang="en-US" sz="1100" b="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　耐震診断費補助の対象要件を満たすもの等</a:t>
            </a:r>
            <a:endParaRPr kumimoji="1" lang="en-US" altLang="ja-JP" sz="1100" b="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endParaRPr>
          </a:p>
          <a:p>
            <a:pPr marL="0" marR="0" lvl="0" indent="0" algn="just" defTabSz="914400" rtl="0" eaLnBrk="1" fontAlgn="base" latinLnBrk="0" hangingPunct="1">
              <a:lnSpc>
                <a:spcPts val="1500"/>
              </a:lnSpc>
              <a:spcBef>
                <a:spcPct val="0"/>
              </a:spcBef>
              <a:spcAft>
                <a:spcPct val="0"/>
              </a:spcAft>
              <a:buClrTx/>
              <a:buSzTx/>
              <a:buFontTx/>
              <a:buNone/>
              <a:tabLst/>
            </a:pPr>
            <a:r>
              <a:rPr lang="ja-JP" altLang="en-US" sz="1100" b="1" dirty="0" smtClean="0">
                <a:latin typeface="HG丸ｺﾞｼｯｸM-PRO" pitchFamily="50" charset="-128"/>
                <a:ea typeface="HG丸ｺﾞｼｯｸM-PRO" pitchFamily="50" charset="-128"/>
                <a:cs typeface="ＭＳ Ｐゴシック" pitchFamily="50" charset="-128"/>
              </a:rPr>
              <a:t>補助額</a:t>
            </a:r>
            <a:r>
              <a:rPr lang="ja-JP" altLang="en-US" sz="1100" dirty="0" smtClean="0">
                <a:latin typeface="HG丸ｺﾞｼｯｸM-PRO" pitchFamily="50" charset="-128"/>
                <a:ea typeface="HG丸ｺﾞｼｯｸM-PRO" pitchFamily="50" charset="-128"/>
                <a:cs typeface="ＭＳ Ｐゴシック" pitchFamily="50" charset="-128"/>
              </a:rPr>
              <a:t>　費用の２分の１（上限</a:t>
            </a:r>
            <a:r>
              <a:rPr lang="ja-JP" altLang="en-US" sz="1100" b="1" u="heavy" dirty="0" smtClean="0">
                <a:latin typeface="HG丸ｺﾞｼｯｸM-PRO" pitchFamily="50" charset="-128"/>
                <a:ea typeface="HG丸ｺﾞｼｯｸM-PRO" pitchFamily="50" charset="-128"/>
                <a:cs typeface="ＭＳ Ｐゴシック" pitchFamily="50" charset="-128"/>
              </a:rPr>
              <a:t>２０万円</a:t>
            </a:r>
            <a:r>
              <a:rPr lang="ja-JP" altLang="en-US" sz="1100" dirty="0" smtClean="0">
                <a:latin typeface="HG丸ｺﾞｼｯｸM-PRO" pitchFamily="50" charset="-128"/>
                <a:ea typeface="HG丸ｺﾞｼｯｸM-PRO" pitchFamily="50" charset="-128"/>
                <a:cs typeface="ＭＳ Ｐゴシック" pitchFamily="50" charset="-128"/>
              </a:rPr>
              <a:t>）</a:t>
            </a:r>
            <a:endParaRPr kumimoji="1" lang="ja-JP" altLang="en-US" sz="1100" b="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endParaRPr>
          </a:p>
        </p:txBody>
      </p:sp>
      <p:sp>
        <p:nvSpPr>
          <p:cNvPr id="25" name="テキスト ボックス 24"/>
          <p:cNvSpPr txBox="1"/>
          <p:nvPr/>
        </p:nvSpPr>
        <p:spPr>
          <a:xfrm>
            <a:off x="316747" y="236804"/>
            <a:ext cx="6841497" cy="338554"/>
          </a:xfrm>
          <a:prstGeom prst="rect">
            <a:avLst/>
          </a:prstGeom>
          <a:solidFill>
            <a:schemeClr val="bg1">
              <a:lumMod val="85000"/>
            </a:schemeClr>
          </a:solidFill>
          <a:ln>
            <a:noFill/>
          </a:ln>
        </p:spPr>
        <p:txBody>
          <a:bodyPr wrap="square" rtlCol="0" anchor="ctr" anchorCtr="0">
            <a:spAutoFit/>
          </a:bodyPr>
          <a:lstStyle/>
          <a:p>
            <a:r>
              <a:rPr lang="ja-JP" altLang="en-US" sz="1600" b="1" dirty="0" smtClean="0">
                <a:latin typeface="+mn-ea"/>
              </a:rPr>
              <a:t>耐震シェルター設置費補助</a:t>
            </a:r>
            <a:endParaRPr kumimoji="1" lang="ja-JP" altLang="en-US" sz="1600" dirty="0">
              <a:latin typeface="+mn-ea"/>
            </a:endParaRPr>
          </a:p>
        </p:txBody>
      </p:sp>
      <p:sp>
        <p:nvSpPr>
          <p:cNvPr id="36" name="Text Box 11"/>
          <p:cNvSpPr txBox="1">
            <a:spLocks noChangeArrowheads="1"/>
          </p:cNvSpPr>
          <p:nvPr/>
        </p:nvSpPr>
        <p:spPr bwMode="auto">
          <a:xfrm>
            <a:off x="337309" y="2610396"/>
            <a:ext cx="6833635" cy="628965"/>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500"/>
              </a:lnSpc>
              <a:spcBef>
                <a:spcPct val="0"/>
              </a:spcBef>
              <a:spcAft>
                <a:spcPct val="0"/>
              </a:spcAft>
              <a:buClrTx/>
              <a:buSzTx/>
              <a:buFontTx/>
              <a:buNone/>
              <a:tabLst/>
            </a:pPr>
            <a:r>
              <a:rPr lang="ja-JP" altLang="en-US" sz="1100" b="1" dirty="0" smtClean="0">
                <a:latin typeface="HG丸ｺﾞｼｯｸM-PRO" pitchFamily="50" charset="-128"/>
                <a:ea typeface="HG丸ｺﾞｼｯｸM-PRO" pitchFamily="50" charset="-128"/>
                <a:cs typeface="ＭＳ Ｐゴシック" pitchFamily="50" charset="-128"/>
              </a:rPr>
              <a:t>対　象</a:t>
            </a:r>
            <a:r>
              <a:rPr lang="ja-JP" altLang="en-US" sz="1100" dirty="0" smtClean="0">
                <a:latin typeface="HG丸ｺﾞｼｯｸM-PRO" pitchFamily="50" charset="-128"/>
                <a:ea typeface="HG丸ｺﾞｼｯｸM-PRO" pitchFamily="50" charset="-128"/>
                <a:cs typeface="ＭＳ Ｐゴシック" pitchFamily="50" charset="-128"/>
              </a:rPr>
              <a:t>　自ら所有し居住する、</a:t>
            </a:r>
            <a:r>
              <a:rPr lang="ja-JP" altLang="en-US" sz="1100" u="sng" dirty="0" smtClean="0">
                <a:latin typeface="HG丸ｺﾞｼｯｸM-PRO" pitchFamily="50" charset="-128"/>
                <a:ea typeface="HG丸ｺﾞｼｯｸM-PRO" pitchFamily="50" charset="-128"/>
                <a:cs typeface="ＭＳ Ｐゴシック" pitchFamily="50" charset="-128"/>
              </a:rPr>
              <a:t>平成１２年５月以前の耐震基準</a:t>
            </a:r>
            <a:r>
              <a:rPr lang="ja-JP" altLang="en-US" sz="1100" dirty="0" smtClean="0">
                <a:latin typeface="HG丸ｺﾞｼｯｸM-PRO" pitchFamily="50" charset="-128"/>
                <a:ea typeface="HG丸ｺﾞｼｯｸM-PRO" pitchFamily="50" charset="-128"/>
                <a:cs typeface="ＭＳ Ｐゴシック" pitchFamily="50" charset="-128"/>
              </a:rPr>
              <a:t>で建てられた住宅で、在来軸組工法による</a:t>
            </a:r>
            <a:endParaRPr lang="en-US" altLang="ja-JP" sz="1100" dirty="0" smtClean="0">
              <a:latin typeface="HG丸ｺﾞｼｯｸM-PRO" pitchFamily="50" charset="-128"/>
              <a:ea typeface="HG丸ｺﾞｼｯｸM-PRO" pitchFamily="50" charset="-128"/>
              <a:cs typeface="ＭＳ Ｐゴシック" pitchFamily="50" charset="-128"/>
            </a:endParaRPr>
          </a:p>
          <a:p>
            <a:pPr marL="0" marR="0" lvl="0" indent="0" algn="just" defTabSz="914400" rtl="0" eaLnBrk="1" fontAlgn="base" latinLnBrk="0" hangingPunct="1">
              <a:lnSpc>
                <a:spcPts val="1500"/>
              </a:lnSpc>
              <a:spcBef>
                <a:spcPct val="0"/>
              </a:spcBef>
              <a:spcAft>
                <a:spcPct val="0"/>
              </a:spcAft>
              <a:buClrTx/>
              <a:buSzTx/>
              <a:buFontTx/>
              <a:buNone/>
              <a:tabLst/>
            </a:pPr>
            <a:r>
              <a:rPr lang="ja-JP" altLang="en-US" sz="1100" dirty="0">
                <a:latin typeface="HG丸ｺﾞｼｯｸM-PRO" pitchFamily="50" charset="-128"/>
                <a:ea typeface="HG丸ｺﾞｼｯｸM-PRO" pitchFamily="50" charset="-128"/>
                <a:cs typeface="ＭＳ Ｐゴシック" pitchFamily="50" charset="-128"/>
              </a:rPr>
              <a:t>　</a:t>
            </a:r>
            <a:r>
              <a:rPr lang="ja-JP" altLang="en-US" sz="1100" dirty="0" smtClean="0">
                <a:latin typeface="HG丸ｺﾞｼｯｸM-PRO" pitchFamily="50" charset="-128"/>
                <a:ea typeface="HG丸ｺﾞｼｯｸM-PRO" pitchFamily="50" charset="-128"/>
                <a:cs typeface="ＭＳ Ｐゴシック" pitchFamily="50" charset="-128"/>
              </a:rPr>
              <a:t>　　　２階以下の木造住宅</a:t>
            </a:r>
            <a:endParaRPr lang="en-US" altLang="ja-JP" sz="1100" dirty="0" smtClean="0">
              <a:latin typeface="HG丸ｺﾞｼｯｸM-PRO" pitchFamily="50" charset="-128"/>
              <a:ea typeface="HG丸ｺﾞｼｯｸM-PRO" pitchFamily="50" charset="-128"/>
              <a:cs typeface="ＭＳ Ｐゴシック" pitchFamily="50" charset="-128"/>
            </a:endParaRPr>
          </a:p>
          <a:p>
            <a:pPr marL="0" marR="0" lvl="0" indent="0" algn="just" defTabSz="914400" rtl="0" eaLnBrk="1" fontAlgn="base" latinLnBrk="0" hangingPunct="1">
              <a:lnSpc>
                <a:spcPts val="1500"/>
              </a:lnSpc>
              <a:spcBef>
                <a:spcPct val="0"/>
              </a:spcBef>
              <a:spcAft>
                <a:spcPct val="0"/>
              </a:spcAft>
              <a:buClrTx/>
              <a:buSzTx/>
              <a:buFontTx/>
              <a:buNone/>
              <a:tabLst/>
            </a:pPr>
            <a:r>
              <a:rPr kumimoji="1" lang="ja-JP" altLang="en-US" sz="1100" b="1" i="0" u="none" strike="noStrike" cap="none" normalizeH="0" baseline="0" dirty="0">
                <a:ln>
                  <a:noFill/>
                </a:ln>
                <a:effectLst/>
                <a:latin typeface="HG丸ｺﾞｼｯｸM-PRO" pitchFamily="50" charset="-128"/>
                <a:ea typeface="HG丸ｺﾞｼｯｸM-PRO" pitchFamily="50" charset="-128"/>
                <a:cs typeface="ＭＳ Ｐゴシック" pitchFamily="50" charset="-128"/>
              </a:rPr>
              <a:t>補助</a:t>
            </a:r>
            <a:r>
              <a:rPr kumimoji="1" lang="ja-JP" altLang="en-US" sz="1100" b="1"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額　</a:t>
            </a:r>
            <a:r>
              <a:rPr kumimoji="1" lang="ja-JP" altLang="en-US" sz="110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工事費の５分の４（上限</a:t>
            </a:r>
            <a:r>
              <a:rPr kumimoji="1" lang="en-US" altLang="ja-JP" sz="1100" b="1" i="0" u="sng"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100</a:t>
            </a:r>
            <a:r>
              <a:rPr kumimoji="1" lang="ja-JP" altLang="en-US" sz="1100" b="1" i="0" u="sng"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万円</a:t>
            </a:r>
            <a:r>
              <a:rPr kumimoji="1" lang="ja-JP" altLang="en-US" sz="110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a:t>
            </a:r>
            <a:endParaRPr kumimoji="1" lang="en-US" altLang="ja-JP" sz="110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endParaRPr>
          </a:p>
        </p:txBody>
      </p:sp>
      <p:sp>
        <p:nvSpPr>
          <p:cNvPr id="38" name="Text Box 11"/>
          <p:cNvSpPr txBox="1">
            <a:spLocks noChangeArrowheads="1"/>
          </p:cNvSpPr>
          <p:nvPr/>
        </p:nvSpPr>
        <p:spPr bwMode="auto">
          <a:xfrm>
            <a:off x="331139" y="677294"/>
            <a:ext cx="6815647" cy="494529"/>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500"/>
              </a:lnSpc>
              <a:spcBef>
                <a:spcPct val="0"/>
              </a:spcBef>
              <a:spcAft>
                <a:spcPct val="0"/>
              </a:spcAft>
              <a:buClrTx/>
              <a:buSzTx/>
              <a:buFontTx/>
              <a:buNone/>
              <a:tabLst/>
            </a:pPr>
            <a:r>
              <a:rPr kumimoji="1" lang="ja-JP" altLang="en-US" sz="1100" b="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　住宅１階に部屋型の耐震シェルターを設置する費用を補助します。</a:t>
            </a:r>
            <a:r>
              <a:rPr lang="ja-JP" altLang="en-US" sz="1100" dirty="0" smtClean="0">
                <a:latin typeface="HG丸ｺﾞｼｯｸM-PRO" pitchFamily="50" charset="-128"/>
                <a:ea typeface="HG丸ｺﾞｼｯｸM-PRO" pitchFamily="50" charset="-128"/>
                <a:cs typeface="ＭＳ Ｐゴシック" pitchFamily="50" charset="-128"/>
              </a:rPr>
              <a:t>耐震シェルターとは、家屋が倒壊しても一定の空間を確保して命を守る装置です。</a:t>
            </a:r>
            <a:endParaRPr lang="en-US" altLang="ja-JP" sz="1100" dirty="0" smtClean="0">
              <a:latin typeface="HG丸ｺﾞｼｯｸM-PRO" pitchFamily="50" charset="-128"/>
              <a:ea typeface="HG丸ｺﾞｼｯｸM-PRO" pitchFamily="50" charset="-128"/>
              <a:cs typeface="ＭＳ Ｐゴシック" pitchFamily="50" charset="-128"/>
            </a:endParaRPr>
          </a:p>
        </p:txBody>
      </p:sp>
      <p:cxnSp>
        <p:nvCxnSpPr>
          <p:cNvPr id="45" name="直線コネクタ 44"/>
          <p:cNvCxnSpPr/>
          <p:nvPr/>
        </p:nvCxnSpPr>
        <p:spPr>
          <a:xfrm>
            <a:off x="290817" y="4122564"/>
            <a:ext cx="68248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 Box 11"/>
          <p:cNvSpPr txBox="1">
            <a:spLocks noChangeArrowheads="1"/>
          </p:cNvSpPr>
          <p:nvPr/>
        </p:nvSpPr>
        <p:spPr bwMode="auto">
          <a:xfrm>
            <a:off x="483539" y="5850756"/>
            <a:ext cx="6815647" cy="436640"/>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lvl="0" algn="just" fontAlgn="base">
              <a:lnSpc>
                <a:spcPts val="1500"/>
              </a:lnSpc>
              <a:spcBef>
                <a:spcPct val="0"/>
              </a:spcBef>
              <a:spcAft>
                <a:spcPct val="0"/>
              </a:spcAft>
            </a:pPr>
            <a:r>
              <a:rPr kumimoji="1" lang="ja-JP" altLang="en-US" sz="1100" b="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rPr>
              <a:t>　</a:t>
            </a:r>
            <a:r>
              <a:rPr lang="ja-JP" altLang="en-US" sz="1100" dirty="0">
                <a:latin typeface="HG丸ｺﾞｼｯｸM-PRO" pitchFamily="50" charset="-128"/>
                <a:ea typeface="HG丸ｺﾞｼｯｸM-PRO" pitchFamily="50" charset="-128"/>
                <a:cs typeface="ＭＳ Ｐゴシック" pitchFamily="50" charset="-128"/>
              </a:rPr>
              <a:t>千葉市では</a:t>
            </a:r>
            <a:r>
              <a:rPr lang="ja-JP" altLang="en-US" sz="1100" dirty="0" smtClean="0">
                <a:latin typeface="HG丸ｺﾞｼｯｸM-PRO" pitchFamily="50" charset="-128"/>
                <a:ea typeface="HG丸ｺﾞｼｯｸM-PRO" pitchFamily="50" charset="-128"/>
                <a:cs typeface="ＭＳ Ｐゴシック" pitchFamily="50" charset="-128"/>
              </a:rPr>
              <a:t>、個人</a:t>
            </a:r>
            <a:r>
              <a:rPr lang="ja-JP" altLang="en-US" sz="1100" dirty="0">
                <a:latin typeface="HG丸ｺﾞｼｯｸM-PRO" pitchFamily="50" charset="-128"/>
                <a:ea typeface="HG丸ｺﾞｼｯｸM-PRO" pitchFamily="50" charset="-128"/>
                <a:cs typeface="ＭＳ Ｐゴシック" pitchFamily="50" charset="-128"/>
              </a:rPr>
              <a:t>の所有者などを対象として、危険なブロック塀等の撤去や軽量フェンス等の設置にかかる費用の一部を補助します。</a:t>
            </a:r>
            <a:endParaRPr lang="en-US" altLang="ja-JP" sz="1100" dirty="0" smtClean="0">
              <a:latin typeface="HG丸ｺﾞｼｯｸM-PRO" pitchFamily="50" charset="-128"/>
              <a:ea typeface="HG丸ｺﾞｼｯｸM-PRO" pitchFamily="50" charset="-128"/>
              <a:cs typeface="ＭＳ Ｐゴシック" pitchFamily="50" charset="-128"/>
            </a:endParaRPr>
          </a:p>
        </p:txBody>
      </p:sp>
      <p:sp>
        <p:nvSpPr>
          <p:cNvPr id="31" name="正方形/長方形 30"/>
          <p:cNvSpPr/>
          <p:nvPr/>
        </p:nvSpPr>
        <p:spPr>
          <a:xfrm>
            <a:off x="4533992" y="9379148"/>
            <a:ext cx="2776652" cy="830997"/>
          </a:xfrm>
          <a:prstGeom prst="rect">
            <a:avLst/>
          </a:prstGeom>
          <a:ln>
            <a:solidFill>
              <a:schemeClr val="tx1"/>
            </a:solidFill>
            <a:prstDash val="sysDot"/>
          </a:ln>
        </p:spPr>
        <p:txBody>
          <a:bodyPr wrap="square">
            <a:spAutoFit/>
          </a:bodyPr>
          <a:lstStyle/>
          <a:p>
            <a:r>
              <a:rPr lang="ja-JP" altLang="en-US" sz="1200" dirty="0" smtClean="0">
                <a:latin typeface="+mn-ea"/>
              </a:rPr>
              <a:t>千葉市住宅供給公社</a:t>
            </a:r>
            <a:endParaRPr lang="en-US" altLang="ja-JP" sz="1200" dirty="0" smtClean="0">
              <a:latin typeface="+mn-ea"/>
            </a:endParaRPr>
          </a:p>
          <a:p>
            <a:r>
              <a:rPr lang="ja-JP" altLang="en-US" sz="1200" dirty="0" smtClean="0">
                <a:latin typeface="+mn-ea"/>
              </a:rPr>
              <a:t>千葉市</a:t>
            </a:r>
            <a:r>
              <a:rPr lang="ja-JP" altLang="en-US" sz="1200" dirty="0">
                <a:latin typeface="+mn-ea"/>
              </a:rPr>
              <a:t>中央区千葉港</a:t>
            </a:r>
            <a:r>
              <a:rPr lang="en-US" altLang="ja-JP" sz="1200" dirty="0">
                <a:latin typeface="+mn-ea"/>
              </a:rPr>
              <a:t>2</a:t>
            </a:r>
            <a:r>
              <a:rPr lang="ja-JP" altLang="en-US" sz="1200" dirty="0">
                <a:latin typeface="+mn-ea"/>
              </a:rPr>
              <a:t>番</a:t>
            </a:r>
            <a:r>
              <a:rPr lang="en-US" altLang="ja-JP" sz="1200" dirty="0">
                <a:latin typeface="+mn-ea"/>
              </a:rPr>
              <a:t>1</a:t>
            </a:r>
            <a:r>
              <a:rPr lang="ja-JP" altLang="en-US" sz="1200" dirty="0">
                <a:latin typeface="+mn-ea"/>
              </a:rPr>
              <a:t>号　</a:t>
            </a:r>
            <a:endParaRPr lang="en-US" altLang="ja-JP" sz="1200" dirty="0" smtClean="0">
              <a:latin typeface="+mn-ea"/>
            </a:endParaRPr>
          </a:p>
          <a:p>
            <a:r>
              <a:rPr lang="ja-JP" altLang="en-US" sz="1200" dirty="0" smtClean="0">
                <a:latin typeface="+mn-ea"/>
              </a:rPr>
              <a:t>千葉</a:t>
            </a:r>
            <a:r>
              <a:rPr lang="ja-JP" altLang="en-US" sz="1200" dirty="0">
                <a:latin typeface="+mn-ea"/>
              </a:rPr>
              <a:t>中央</a:t>
            </a:r>
            <a:r>
              <a:rPr lang="ja-JP" altLang="en-US" sz="1200" dirty="0" smtClean="0">
                <a:latin typeface="+mn-ea"/>
              </a:rPr>
              <a:t>コミュニティセンター</a:t>
            </a:r>
            <a:r>
              <a:rPr lang="en-US" altLang="ja-JP" sz="1200" dirty="0">
                <a:latin typeface="+mn-ea"/>
              </a:rPr>
              <a:t>1</a:t>
            </a:r>
            <a:r>
              <a:rPr lang="ja-JP" altLang="en-US" sz="1200" dirty="0" smtClean="0">
                <a:latin typeface="+mn-ea"/>
              </a:rPr>
              <a:t>階</a:t>
            </a:r>
            <a:endParaRPr lang="en-US" altLang="ja-JP" sz="1200" dirty="0">
              <a:latin typeface="+mn-ea"/>
            </a:endParaRPr>
          </a:p>
          <a:p>
            <a:r>
              <a:rPr lang="en-US" altLang="ja-JP" sz="1200" dirty="0" smtClean="0">
                <a:latin typeface="+mn-ea"/>
              </a:rPr>
              <a:t>FAX</a:t>
            </a:r>
            <a:r>
              <a:rPr lang="ja-JP" altLang="en-US" sz="1200" dirty="0" smtClean="0">
                <a:latin typeface="+mn-ea"/>
              </a:rPr>
              <a:t>：</a:t>
            </a:r>
            <a:r>
              <a:rPr lang="en-US" altLang="ja-JP" sz="1200" dirty="0" smtClean="0">
                <a:latin typeface="+mn-ea"/>
              </a:rPr>
              <a:t>043-245-7517</a:t>
            </a:r>
          </a:p>
        </p:txBody>
      </p:sp>
      <p:cxnSp>
        <p:nvCxnSpPr>
          <p:cNvPr id="42" name="直線コネクタ 41"/>
          <p:cNvCxnSpPr/>
          <p:nvPr/>
        </p:nvCxnSpPr>
        <p:spPr>
          <a:xfrm>
            <a:off x="566774" y="10283175"/>
            <a:ext cx="684935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443217" y="9091116"/>
            <a:ext cx="68248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Text Box 11"/>
          <p:cNvSpPr txBox="1">
            <a:spLocks noChangeArrowheads="1"/>
          </p:cNvSpPr>
          <p:nvPr/>
        </p:nvSpPr>
        <p:spPr bwMode="auto">
          <a:xfrm>
            <a:off x="489709" y="6287396"/>
            <a:ext cx="6833635" cy="864096"/>
          </a:xfrm>
          <a:prstGeom prst="rect">
            <a:avLst/>
          </a:prstGeom>
          <a:noFill/>
          <a:ln w="9525">
            <a:noFill/>
            <a:miter lim="800000"/>
            <a:headEnd/>
            <a:tailEnd/>
          </a:ln>
        </p:spPr>
        <p:txBody>
          <a:bodyPr vert="horz" wrap="square" lIns="74295" tIns="8890" rIns="74295" bIns="8890" numCol="1" anchor="t" anchorCtr="0" compatLnSpc="1">
            <a:prstTxWarp prst="textNoShape">
              <a:avLst/>
            </a:prstTxWarp>
          </a:bodyPr>
          <a:lstStyle/>
          <a:p>
            <a:pPr lvl="0" algn="just" fontAlgn="base">
              <a:lnSpc>
                <a:spcPts val="1500"/>
              </a:lnSpc>
              <a:spcBef>
                <a:spcPct val="0"/>
              </a:spcBef>
              <a:spcAft>
                <a:spcPct val="0"/>
              </a:spcAft>
            </a:pPr>
            <a:r>
              <a:rPr lang="ja-JP" altLang="en-US" sz="1100" b="1" dirty="0">
                <a:latin typeface="HG丸ｺﾞｼｯｸM-PRO" pitchFamily="50" charset="-128"/>
                <a:ea typeface="HG丸ｺﾞｼｯｸM-PRO" pitchFamily="50" charset="-128"/>
                <a:cs typeface="ＭＳ Ｐゴシック" pitchFamily="50" charset="-128"/>
              </a:rPr>
              <a:t>補助対象</a:t>
            </a:r>
            <a:r>
              <a:rPr lang="ja-JP" altLang="en-US" sz="1100" b="1" dirty="0" smtClean="0">
                <a:latin typeface="HG丸ｺﾞｼｯｸM-PRO" pitchFamily="50" charset="-128"/>
                <a:ea typeface="HG丸ｺﾞｼｯｸM-PRO" pitchFamily="50" charset="-128"/>
                <a:cs typeface="ＭＳ Ｐゴシック" pitchFamily="50" charset="-128"/>
              </a:rPr>
              <a:t>地区</a:t>
            </a:r>
            <a:endParaRPr lang="en-US" altLang="ja-JP" sz="1100" b="1" dirty="0" smtClean="0">
              <a:latin typeface="HG丸ｺﾞｼｯｸM-PRO" pitchFamily="50" charset="-128"/>
              <a:ea typeface="HG丸ｺﾞｼｯｸM-PRO" pitchFamily="50" charset="-128"/>
              <a:cs typeface="ＭＳ Ｐゴシック" pitchFamily="50" charset="-128"/>
            </a:endParaRPr>
          </a:p>
          <a:p>
            <a:pPr lvl="0" algn="just" fontAlgn="base">
              <a:lnSpc>
                <a:spcPts val="1500"/>
              </a:lnSpc>
              <a:spcBef>
                <a:spcPct val="0"/>
              </a:spcBef>
              <a:spcAft>
                <a:spcPct val="0"/>
              </a:spcAft>
            </a:pPr>
            <a:r>
              <a:rPr lang="ja-JP" altLang="en-US" sz="1100" b="1" dirty="0" smtClean="0">
                <a:latin typeface="HG丸ｺﾞｼｯｸM-PRO" pitchFamily="50" charset="-128"/>
                <a:ea typeface="HG丸ｺﾞｼｯｸM-PRO" pitchFamily="50" charset="-128"/>
                <a:cs typeface="ＭＳ Ｐゴシック" pitchFamily="50" charset="-128"/>
              </a:rPr>
              <a:t>　</a:t>
            </a:r>
            <a:r>
              <a:rPr lang="ja-JP" altLang="en-US" sz="1100" dirty="0" smtClean="0">
                <a:latin typeface="HG丸ｺﾞｼｯｸM-PRO" pitchFamily="50" charset="-128"/>
                <a:ea typeface="HG丸ｺﾞｼｯｸM-PRO" pitchFamily="50" charset="-128"/>
                <a:cs typeface="ＭＳ Ｐゴシック" pitchFamily="50" charset="-128"/>
              </a:rPr>
              <a:t>市内</a:t>
            </a:r>
            <a:r>
              <a:rPr lang="ja-JP" altLang="en-US" sz="1100" dirty="0">
                <a:latin typeface="HG丸ｺﾞｼｯｸM-PRO" pitchFamily="50" charset="-128"/>
                <a:ea typeface="HG丸ｺﾞｼｯｸM-PRO" pitchFamily="50" charset="-128"/>
                <a:cs typeface="ＭＳ Ｐゴシック" pitchFamily="50" charset="-128"/>
              </a:rPr>
              <a:t>小中学校（特別支援学校を含む）の敷地から概ね１，５００メートル以内の地域</a:t>
            </a:r>
            <a:r>
              <a:rPr lang="ja-JP" altLang="en-US" sz="1100" dirty="0" smtClean="0">
                <a:latin typeface="HG丸ｺﾞｼｯｸM-PRO" pitchFamily="50" charset="-128"/>
                <a:ea typeface="HG丸ｺﾞｼｯｸM-PRO" pitchFamily="50" charset="-128"/>
                <a:cs typeface="ＭＳ Ｐゴシック" pitchFamily="50" charset="-128"/>
              </a:rPr>
              <a:t>を対象地区と</a:t>
            </a:r>
            <a:r>
              <a:rPr lang="ja-JP" altLang="en-US" sz="1100" dirty="0">
                <a:latin typeface="HG丸ｺﾞｼｯｸM-PRO" pitchFamily="50" charset="-128"/>
                <a:ea typeface="HG丸ｺﾞｼｯｸM-PRO" pitchFamily="50" charset="-128"/>
                <a:cs typeface="ＭＳ Ｐゴシック" pitchFamily="50" charset="-128"/>
              </a:rPr>
              <a:t>し、そのうち概ね５００メートル以内の地域を重点地区として補助を手厚くし、危険ブロック塀等の改善を推進します</a:t>
            </a:r>
            <a:r>
              <a:rPr lang="ja-JP" altLang="en-US" sz="1100" dirty="0" smtClean="0">
                <a:latin typeface="HG丸ｺﾞｼｯｸM-PRO" pitchFamily="50" charset="-128"/>
                <a:ea typeface="HG丸ｺﾞｼｯｸM-PRO" pitchFamily="50" charset="-128"/>
                <a:cs typeface="ＭＳ Ｐゴシック" pitchFamily="50" charset="-128"/>
              </a:rPr>
              <a:t>。</a:t>
            </a:r>
            <a:endParaRPr kumimoji="1" lang="en-US" altLang="ja-JP" sz="1100" i="0" u="none" strike="noStrike" cap="none" normalizeH="0" baseline="0" dirty="0" smtClean="0">
              <a:ln>
                <a:noFill/>
              </a:ln>
              <a:effectLst/>
              <a:latin typeface="HG丸ｺﾞｼｯｸM-PRO" pitchFamily="50" charset="-128"/>
              <a:ea typeface="HG丸ｺﾞｼｯｸM-PRO" pitchFamily="50" charset="-128"/>
              <a:cs typeface="ＭＳ Ｐゴシック" pitchFamily="50" charset="-128"/>
            </a:endParaRPr>
          </a:p>
        </p:txBody>
      </p:sp>
      <p:sp>
        <p:nvSpPr>
          <p:cNvPr id="35" name="テキスト ボックス 34"/>
          <p:cNvSpPr txBox="1"/>
          <p:nvPr/>
        </p:nvSpPr>
        <p:spPr>
          <a:xfrm>
            <a:off x="290666" y="5418708"/>
            <a:ext cx="6824859" cy="349859"/>
          </a:xfrm>
          <a:prstGeom prst="rect">
            <a:avLst/>
          </a:prstGeom>
          <a:solidFill>
            <a:schemeClr val="tx1"/>
          </a:solidFill>
          <a:ln w="63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1800" b="1" kern="100" dirty="0" smtClean="0">
                <a:solidFill>
                  <a:schemeClr val="bg1"/>
                </a:solidFill>
                <a:latin typeface="+mj-ea"/>
                <a:ea typeface="+mj-ea"/>
                <a:cs typeface="Times New Roman"/>
              </a:rPr>
              <a:t>(</a:t>
            </a:r>
            <a:r>
              <a:rPr lang="ja-JP" altLang="en-US" sz="1800" b="1" kern="100" dirty="0" smtClean="0">
                <a:solidFill>
                  <a:schemeClr val="bg1"/>
                </a:solidFill>
                <a:latin typeface="+mj-ea"/>
                <a:ea typeface="+mj-ea"/>
                <a:cs typeface="Times New Roman"/>
              </a:rPr>
              <a:t>３</a:t>
            </a:r>
            <a:r>
              <a:rPr lang="en-US" altLang="ja-JP" sz="1800" b="1" kern="100" dirty="0" smtClean="0">
                <a:solidFill>
                  <a:schemeClr val="bg1"/>
                </a:solidFill>
                <a:latin typeface="+mj-ea"/>
                <a:ea typeface="+mj-ea"/>
                <a:cs typeface="Times New Roman"/>
              </a:rPr>
              <a:t>)</a:t>
            </a:r>
            <a:r>
              <a:rPr lang="ja-JP" altLang="en-US" b="1" dirty="0">
                <a:solidFill>
                  <a:schemeClr val="bg1"/>
                </a:solidFill>
                <a:latin typeface="+mn-ea"/>
              </a:rPr>
              <a:t>危険ブロック塀等改善補助</a:t>
            </a:r>
            <a:r>
              <a:rPr lang="ja-JP" altLang="en-US" b="1" dirty="0" smtClean="0">
                <a:solidFill>
                  <a:schemeClr val="bg1"/>
                </a:solidFill>
                <a:latin typeface="+mn-ea"/>
              </a:rPr>
              <a:t>事業</a:t>
            </a:r>
            <a:endParaRPr lang="en-US" altLang="ja-JP" sz="1800" b="1" kern="100" dirty="0">
              <a:solidFill>
                <a:schemeClr val="bg1"/>
              </a:solidFill>
              <a:latin typeface="+mj-ea"/>
              <a:ea typeface="+mj-ea"/>
              <a:cs typeface="Times New Roman"/>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373" y="7151492"/>
            <a:ext cx="6350543" cy="1802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1" name="テキスト ボックス 40"/>
          <p:cNvSpPr txBox="1"/>
          <p:nvPr/>
        </p:nvSpPr>
        <p:spPr>
          <a:xfrm>
            <a:off x="490971" y="4430928"/>
            <a:ext cx="73220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800" dirty="0" smtClean="0">
                <a:latin typeface="+mn-ea"/>
              </a:rPr>
              <a:t>TEL</a:t>
            </a:r>
            <a:r>
              <a:rPr lang="ja-JP" altLang="en-US" sz="1800" dirty="0" smtClean="0">
                <a:latin typeface="+mn-ea"/>
              </a:rPr>
              <a:t>：</a:t>
            </a:r>
            <a:endParaRPr lang="en-US" altLang="ja-JP" sz="1800" dirty="0" smtClean="0">
              <a:latin typeface="+mn-ea"/>
            </a:endParaRPr>
          </a:p>
        </p:txBody>
      </p:sp>
      <p:grpSp>
        <p:nvGrpSpPr>
          <p:cNvPr id="46" name="グループ化 45"/>
          <p:cNvGrpSpPr/>
          <p:nvPr/>
        </p:nvGrpSpPr>
        <p:grpSpPr>
          <a:xfrm>
            <a:off x="1836415" y="4430928"/>
            <a:ext cx="2341429" cy="381132"/>
            <a:chOff x="1223178" y="6570836"/>
            <a:chExt cx="2341429" cy="381132"/>
          </a:xfrm>
        </p:grpSpPr>
        <p:sp>
          <p:nvSpPr>
            <p:cNvPr id="47" name="角丸四角形 46"/>
            <p:cNvSpPr/>
            <p:nvPr/>
          </p:nvSpPr>
          <p:spPr>
            <a:xfrm>
              <a:off x="1265499" y="6601236"/>
              <a:ext cx="2299108" cy="350732"/>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1223178" y="6570836"/>
              <a:ext cx="2140132" cy="29558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20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043-245-5836</a:t>
              </a:r>
              <a:endParaRPr lang="en-US" altLang="ja-JP" sz="2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p:txBody>
        </p:sp>
      </p:grpSp>
      <p:sp>
        <p:nvSpPr>
          <p:cNvPr id="50" name="テキスト ボックス 49"/>
          <p:cNvSpPr txBox="1"/>
          <p:nvPr/>
        </p:nvSpPr>
        <p:spPr>
          <a:xfrm>
            <a:off x="444047" y="4122564"/>
            <a:ext cx="3984656" cy="377630"/>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600" dirty="0">
                <a:latin typeface="+mn-ea"/>
              </a:rPr>
              <a:t>■</a:t>
            </a:r>
            <a:r>
              <a:rPr lang="ja-JP" altLang="en-US" sz="1400" dirty="0">
                <a:latin typeface="+mn-ea"/>
              </a:rPr>
              <a:t>耐震診断・改修費補助事業</a:t>
            </a:r>
            <a:r>
              <a:rPr lang="ja-JP" altLang="en-US" sz="1400" dirty="0" smtClean="0">
                <a:latin typeface="+mn-ea"/>
              </a:rPr>
              <a:t>に関すること</a:t>
            </a:r>
            <a:endParaRPr lang="en-US" altLang="ja-JP" sz="1400" dirty="0" smtClean="0">
              <a:latin typeface="+mn-ea"/>
            </a:endParaRPr>
          </a:p>
        </p:txBody>
      </p:sp>
      <p:grpSp>
        <p:nvGrpSpPr>
          <p:cNvPr id="51" name="グループ化 50"/>
          <p:cNvGrpSpPr/>
          <p:nvPr/>
        </p:nvGrpSpPr>
        <p:grpSpPr>
          <a:xfrm>
            <a:off x="1764407" y="4856953"/>
            <a:ext cx="2592288" cy="417739"/>
            <a:chOff x="1980431" y="6996861"/>
            <a:chExt cx="2592288" cy="417739"/>
          </a:xfrm>
        </p:grpSpPr>
        <p:sp>
          <p:nvSpPr>
            <p:cNvPr id="52" name="角丸四角形 51"/>
            <p:cNvSpPr/>
            <p:nvPr/>
          </p:nvSpPr>
          <p:spPr>
            <a:xfrm>
              <a:off x="2124447" y="7002884"/>
              <a:ext cx="2299108" cy="350732"/>
            </a:xfrm>
            <a:prstGeom prst="roundRect">
              <a:avLst/>
            </a:prstGeom>
            <a:noFill/>
            <a:ln w="25400" cmpd="dbl">
              <a:solidFill>
                <a:schemeClr val="tx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3" name="テキスト ボックス 52"/>
            <p:cNvSpPr txBox="1"/>
            <p:nvPr/>
          </p:nvSpPr>
          <p:spPr>
            <a:xfrm>
              <a:off x="3793562" y="7040526"/>
              <a:ext cx="77915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200" b="1" dirty="0" smtClean="0">
                  <a:sym typeface="Webdings"/>
                </a:rPr>
                <a:t></a:t>
              </a:r>
              <a:r>
                <a:rPr lang="ja-JP" altLang="en-US" sz="1200" b="1" dirty="0" smtClean="0">
                  <a:sym typeface="Webdings"/>
                </a:rPr>
                <a:t>検索</a:t>
              </a:r>
              <a:endParaRPr lang="en-US" altLang="ja-JP" sz="1800" b="1" dirty="0" smtClean="0">
                <a:latin typeface="+mn-ea"/>
              </a:endParaRPr>
            </a:p>
          </p:txBody>
        </p:sp>
        <p:cxnSp>
          <p:nvCxnSpPr>
            <p:cNvPr id="54" name="直線コネクタ 53"/>
            <p:cNvCxnSpPr/>
            <p:nvPr/>
          </p:nvCxnSpPr>
          <p:spPr>
            <a:xfrm>
              <a:off x="3852639" y="7002884"/>
              <a:ext cx="0" cy="350732"/>
            </a:xfrm>
            <a:prstGeom prst="line">
              <a:avLst/>
            </a:prstGeom>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a:off x="1980431" y="6996861"/>
              <a:ext cx="2001649" cy="350732"/>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千葉市　</a:t>
              </a:r>
              <a:r>
                <a:rPr lang="ja-JP" altLang="en-US" sz="1600" b="1" dirty="0" smtClean="0">
                  <a:solidFill>
                    <a:schemeClr val="tx1"/>
                  </a:solidFill>
                </a:rPr>
                <a:t>耐震診断</a:t>
              </a:r>
              <a:endParaRPr kumimoji="1" lang="ja-JP" altLang="en-US" b="1" dirty="0">
                <a:solidFill>
                  <a:schemeClr val="tx1"/>
                </a:solidFill>
              </a:endParaRPr>
            </a:p>
          </p:txBody>
        </p:sp>
      </p:grpSp>
      <p:sp>
        <p:nvSpPr>
          <p:cNvPr id="57" name="テキスト ボックス 56"/>
          <p:cNvSpPr txBox="1"/>
          <p:nvPr/>
        </p:nvSpPr>
        <p:spPr>
          <a:xfrm>
            <a:off x="490972" y="4821552"/>
            <a:ext cx="1385946"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800" dirty="0" smtClean="0">
                <a:latin typeface="+mn-ea"/>
              </a:rPr>
              <a:t>詳しくは</a:t>
            </a:r>
            <a:r>
              <a:rPr lang="en-US" altLang="ja-JP" sz="1800" dirty="0" smtClean="0">
                <a:latin typeface="+mn-ea"/>
              </a:rPr>
              <a:t>HP</a:t>
            </a:r>
            <a:r>
              <a:rPr lang="ja-JP" altLang="en-US" sz="1800" dirty="0" smtClean="0">
                <a:latin typeface="+mn-ea"/>
              </a:rPr>
              <a:t>：</a:t>
            </a:r>
            <a:endParaRPr lang="en-US" altLang="ja-JP" sz="1800" dirty="0" smtClean="0">
              <a:latin typeface="+mn-ea"/>
            </a:endParaRPr>
          </a:p>
        </p:txBody>
      </p:sp>
      <p:sp>
        <p:nvSpPr>
          <p:cNvPr id="59" name="テキスト ボックス 58"/>
          <p:cNvSpPr txBox="1"/>
          <p:nvPr/>
        </p:nvSpPr>
        <p:spPr>
          <a:xfrm>
            <a:off x="643371" y="9399480"/>
            <a:ext cx="73220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800" dirty="0" smtClean="0">
                <a:latin typeface="+mn-ea"/>
              </a:rPr>
              <a:t>TEL</a:t>
            </a:r>
            <a:r>
              <a:rPr lang="ja-JP" altLang="en-US" sz="1800" dirty="0" smtClean="0">
                <a:latin typeface="+mn-ea"/>
              </a:rPr>
              <a:t>：</a:t>
            </a:r>
            <a:endParaRPr lang="en-US" altLang="ja-JP" sz="1800" dirty="0" smtClean="0">
              <a:latin typeface="+mn-ea"/>
            </a:endParaRPr>
          </a:p>
        </p:txBody>
      </p:sp>
      <p:grpSp>
        <p:nvGrpSpPr>
          <p:cNvPr id="60" name="グループ化 59"/>
          <p:cNvGrpSpPr/>
          <p:nvPr/>
        </p:nvGrpSpPr>
        <p:grpSpPr>
          <a:xfrm>
            <a:off x="1988815" y="9399480"/>
            <a:ext cx="2341429" cy="381132"/>
            <a:chOff x="1223178" y="6570836"/>
            <a:chExt cx="2341429" cy="381132"/>
          </a:xfrm>
        </p:grpSpPr>
        <p:sp>
          <p:nvSpPr>
            <p:cNvPr id="61" name="角丸四角形 60"/>
            <p:cNvSpPr/>
            <p:nvPr/>
          </p:nvSpPr>
          <p:spPr>
            <a:xfrm>
              <a:off x="1265499" y="6601236"/>
              <a:ext cx="2299108" cy="350732"/>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p:cNvSpPr txBox="1"/>
            <p:nvPr/>
          </p:nvSpPr>
          <p:spPr>
            <a:xfrm>
              <a:off x="1223178" y="6570836"/>
              <a:ext cx="2140132" cy="29558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2000" b="1" kern="100" dirty="0">
                  <a:solidFill>
                    <a:schemeClr val="tx1"/>
                  </a:solidFill>
                  <a:latin typeface="HG丸ｺﾞｼｯｸM-PRO" panose="020F0600000000000000" pitchFamily="50" charset="-128"/>
                  <a:ea typeface="HG丸ｺﾞｼｯｸM-PRO" panose="020F0600000000000000" pitchFamily="50" charset="-128"/>
                  <a:cs typeface="Times New Roman"/>
                </a:rPr>
                <a:t>043-245-7527</a:t>
              </a:r>
              <a:endParaRPr lang="en-US" altLang="ja-JP" sz="2000" kern="100" dirty="0">
                <a:solidFill>
                  <a:schemeClr val="tx1"/>
                </a:solidFill>
                <a:latin typeface="HG丸ｺﾞｼｯｸM-PRO" panose="020F0600000000000000" pitchFamily="50" charset="-128"/>
                <a:ea typeface="HG丸ｺﾞｼｯｸM-PRO" panose="020F0600000000000000" pitchFamily="50" charset="-128"/>
                <a:cs typeface="Times New Roman"/>
              </a:endParaRPr>
            </a:p>
            <a:p>
              <a:pPr algn="just"/>
              <a:endParaRPr lang="en-US" altLang="ja-JP" sz="2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p:txBody>
        </p:sp>
      </p:grpSp>
      <p:sp>
        <p:nvSpPr>
          <p:cNvPr id="63" name="テキスト ボックス 62"/>
          <p:cNvSpPr txBox="1"/>
          <p:nvPr/>
        </p:nvSpPr>
        <p:spPr>
          <a:xfrm>
            <a:off x="596447" y="9091116"/>
            <a:ext cx="3984656" cy="377630"/>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600" dirty="0" smtClean="0">
                <a:latin typeface="+mn-ea"/>
              </a:rPr>
              <a:t>■</a:t>
            </a:r>
            <a:r>
              <a:rPr lang="ja-JP" altLang="en-US" sz="1400" dirty="0">
                <a:latin typeface="+mn-ea"/>
              </a:rPr>
              <a:t>危険ブロック塀等改善補助事業</a:t>
            </a:r>
            <a:r>
              <a:rPr lang="ja-JP" altLang="en-US" sz="1400" dirty="0" smtClean="0">
                <a:latin typeface="+mn-ea"/>
              </a:rPr>
              <a:t>に関すること</a:t>
            </a:r>
            <a:endParaRPr lang="en-US" altLang="ja-JP" sz="1400" dirty="0" smtClean="0">
              <a:latin typeface="+mn-ea"/>
            </a:endParaRPr>
          </a:p>
        </p:txBody>
      </p:sp>
      <p:grpSp>
        <p:nvGrpSpPr>
          <p:cNvPr id="64" name="グループ化 63"/>
          <p:cNvGrpSpPr/>
          <p:nvPr/>
        </p:nvGrpSpPr>
        <p:grpSpPr>
          <a:xfrm>
            <a:off x="1916807" y="9825505"/>
            <a:ext cx="2592288" cy="417739"/>
            <a:chOff x="1980431" y="6996861"/>
            <a:chExt cx="2592288" cy="417739"/>
          </a:xfrm>
        </p:grpSpPr>
        <p:sp>
          <p:nvSpPr>
            <p:cNvPr id="65" name="角丸四角形 64"/>
            <p:cNvSpPr/>
            <p:nvPr/>
          </p:nvSpPr>
          <p:spPr>
            <a:xfrm>
              <a:off x="2124447" y="7002884"/>
              <a:ext cx="2299108" cy="350732"/>
            </a:xfrm>
            <a:prstGeom prst="roundRect">
              <a:avLst/>
            </a:prstGeom>
            <a:noFill/>
            <a:ln w="25400" cmpd="dbl">
              <a:solidFill>
                <a:schemeClr val="tx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6" name="テキスト ボックス 65"/>
            <p:cNvSpPr txBox="1"/>
            <p:nvPr/>
          </p:nvSpPr>
          <p:spPr>
            <a:xfrm>
              <a:off x="3793562" y="7040526"/>
              <a:ext cx="77915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200" b="1" dirty="0" smtClean="0">
                  <a:sym typeface="Webdings"/>
                </a:rPr>
                <a:t></a:t>
              </a:r>
              <a:r>
                <a:rPr lang="ja-JP" altLang="en-US" sz="1200" b="1" dirty="0" smtClean="0">
                  <a:sym typeface="Webdings"/>
                </a:rPr>
                <a:t>検索</a:t>
              </a:r>
              <a:endParaRPr lang="en-US" altLang="ja-JP" sz="1800" b="1" dirty="0" smtClean="0">
                <a:latin typeface="+mn-ea"/>
              </a:endParaRPr>
            </a:p>
          </p:txBody>
        </p:sp>
        <p:cxnSp>
          <p:nvCxnSpPr>
            <p:cNvPr id="67" name="直線コネクタ 66"/>
            <p:cNvCxnSpPr/>
            <p:nvPr/>
          </p:nvCxnSpPr>
          <p:spPr>
            <a:xfrm>
              <a:off x="3852639" y="7002884"/>
              <a:ext cx="0" cy="350732"/>
            </a:xfrm>
            <a:prstGeom prst="line">
              <a:avLst/>
            </a:prstGeom>
          </p:spPr>
          <p:style>
            <a:lnRef idx="1">
              <a:schemeClr val="accent1"/>
            </a:lnRef>
            <a:fillRef idx="0">
              <a:schemeClr val="accent1"/>
            </a:fillRef>
            <a:effectRef idx="0">
              <a:schemeClr val="accent1"/>
            </a:effectRef>
            <a:fontRef idx="minor">
              <a:schemeClr val="tx1"/>
            </a:fontRef>
          </p:style>
        </p:cxnSp>
        <p:sp>
          <p:nvSpPr>
            <p:cNvPr id="68" name="角丸四角形 67"/>
            <p:cNvSpPr/>
            <p:nvPr/>
          </p:nvSpPr>
          <p:spPr>
            <a:xfrm>
              <a:off x="1980431" y="6996861"/>
              <a:ext cx="2001649" cy="350732"/>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千葉市　</a:t>
              </a:r>
              <a:r>
                <a:rPr lang="ja-JP" altLang="en-US" sz="1400" b="1" dirty="0" smtClean="0">
                  <a:solidFill>
                    <a:schemeClr val="tx1"/>
                  </a:solidFill>
                </a:rPr>
                <a:t>危険ブロック</a:t>
              </a:r>
              <a:endParaRPr kumimoji="1" lang="ja-JP" altLang="en-US" b="1" dirty="0">
                <a:solidFill>
                  <a:schemeClr val="tx1"/>
                </a:solidFill>
              </a:endParaRPr>
            </a:p>
          </p:txBody>
        </p:sp>
      </p:grpSp>
      <p:sp>
        <p:nvSpPr>
          <p:cNvPr id="69" name="テキスト ボックス 68"/>
          <p:cNvSpPr txBox="1"/>
          <p:nvPr/>
        </p:nvSpPr>
        <p:spPr>
          <a:xfrm>
            <a:off x="643372" y="9790104"/>
            <a:ext cx="1385946"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800" dirty="0" smtClean="0">
                <a:latin typeface="+mn-ea"/>
              </a:rPr>
              <a:t>詳しくは</a:t>
            </a:r>
            <a:r>
              <a:rPr lang="en-US" altLang="ja-JP" sz="1800" dirty="0" smtClean="0">
                <a:latin typeface="+mn-ea"/>
              </a:rPr>
              <a:t>HP</a:t>
            </a:r>
            <a:r>
              <a:rPr lang="ja-JP" altLang="en-US" sz="1800" dirty="0" smtClean="0">
                <a:latin typeface="+mn-ea"/>
              </a:rPr>
              <a:t>：</a:t>
            </a:r>
            <a:endParaRPr lang="en-US" altLang="ja-JP" sz="1800" dirty="0" smtClean="0">
              <a:latin typeface="+mn-ea"/>
            </a:endParaRPr>
          </a:p>
        </p:txBody>
      </p:sp>
    </p:spTree>
    <p:extLst>
      <p:ext uri="{BB962C8B-B14F-4D97-AF65-F5344CB8AC3E}">
        <p14:creationId xmlns:p14="http://schemas.microsoft.com/office/powerpoint/2010/main" val="799289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632104" y="10243244"/>
            <a:ext cx="413896" cy="338554"/>
          </a:xfrm>
          <a:prstGeom prst="rect">
            <a:avLst/>
          </a:prstGeom>
          <a:noFill/>
        </p:spPr>
        <p:txBody>
          <a:bodyPr wrap="none" rtlCol="0">
            <a:spAutoFit/>
          </a:bodyPr>
          <a:lstStyle/>
          <a:p>
            <a:r>
              <a:rPr kumimoji="1" lang="en-US" altLang="ja-JP" sz="1600" dirty="0" smtClean="0"/>
              <a:t>-3-</a:t>
            </a:r>
            <a:endParaRPr kumimoji="1" lang="ja-JP" altLang="en-US" sz="1600" dirty="0"/>
          </a:p>
        </p:txBody>
      </p:sp>
      <p:grpSp>
        <p:nvGrpSpPr>
          <p:cNvPr id="3" name="グループ化 2"/>
          <p:cNvGrpSpPr/>
          <p:nvPr/>
        </p:nvGrpSpPr>
        <p:grpSpPr>
          <a:xfrm>
            <a:off x="340645" y="594172"/>
            <a:ext cx="6889802" cy="4151974"/>
            <a:chOff x="340645" y="6004953"/>
            <a:chExt cx="6889802" cy="4151974"/>
          </a:xfrm>
        </p:grpSpPr>
        <p:sp>
          <p:nvSpPr>
            <p:cNvPr id="15" name="テキスト ボックス 14"/>
            <p:cNvSpPr txBox="1"/>
            <p:nvPr/>
          </p:nvSpPr>
          <p:spPr>
            <a:xfrm>
              <a:off x="356147" y="6004953"/>
              <a:ext cx="6824859" cy="349859"/>
            </a:xfrm>
            <a:prstGeom prst="rect">
              <a:avLst/>
            </a:prstGeom>
            <a:solidFill>
              <a:schemeClr val="tx1"/>
            </a:solidFill>
            <a:ln w="63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r>
                <a:rPr lang="en-US" altLang="ja-JP"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b="1" dirty="0">
                  <a:solidFill>
                    <a:schemeClr val="bg1"/>
                  </a:solidFill>
                  <a:latin typeface="HG丸ｺﾞｼｯｸM-PRO" panose="020F0600000000000000" pitchFamily="50" charset="-128"/>
                  <a:ea typeface="HG丸ｺﾞｼｯｸM-PRO" panose="020F0600000000000000" pitchFamily="50" charset="-128"/>
                </a:rPr>
                <a:t>４</a:t>
              </a:r>
              <a:r>
                <a:rPr lang="en-US" altLang="ja-JP"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b="1" dirty="0" smtClean="0">
                  <a:solidFill>
                    <a:schemeClr val="bg1"/>
                  </a:solidFill>
                  <a:latin typeface="HG丸ｺﾞｼｯｸM-PRO" panose="020F0600000000000000" pitchFamily="50" charset="-128"/>
                  <a:ea typeface="HG丸ｺﾞｼｯｸM-PRO" panose="020F0600000000000000" pitchFamily="50" charset="-128"/>
                </a:rPr>
                <a:t>感震ブレーカー等設置推進事業</a:t>
              </a:r>
              <a:endParaRPr lang="en-US" altLang="ja-JP" sz="1800" b="1" kern="100" dirty="0">
                <a:solidFill>
                  <a:schemeClr val="bg1"/>
                </a:solidFill>
                <a:latin typeface="+mj-ea"/>
                <a:ea typeface="+mj-ea"/>
                <a:cs typeface="Times New Roman"/>
              </a:endParaRPr>
            </a:p>
          </p:txBody>
        </p:sp>
        <p:cxnSp>
          <p:nvCxnSpPr>
            <p:cNvPr id="23" name="直線コネクタ 22"/>
            <p:cNvCxnSpPr/>
            <p:nvPr/>
          </p:nvCxnSpPr>
          <p:spPr>
            <a:xfrm>
              <a:off x="372901" y="8875092"/>
              <a:ext cx="68248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404354" y="9268231"/>
              <a:ext cx="2776652" cy="830997"/>
            </a:xfrm>
            <a:prstGeom prst="rect">
              <a:avLst/>
            </a:prstGeom>
            <a:ln>
              <a:solidFill>
                <a:schemeClr val="tx1"/>
              </a:solidFill>
              <a:prstDash val="sysDot"/>
            </a:ln>
          </p:spPr>
          <p:txBody>
            <a:bodyPr wrap="square">
              <a:spAutoFit/>
            </a:bodyPr>
            <a:lstStyle/>
            <a:p>
              <a:r>
                <a:rPr lang="ja-JP" altLang="en-US" sz="1200" dirty="0" smtClean="0">
                  <a:latin typeface="+mn-ea"/>
                </a:rPr>
                <a:t>消防局予防部</a:t>
              </a:r>
              <a:r>
                <a:rPr lang="ja-JP" altLang="en-US" sz="1200" dirty="0">
                  <a:latin typeface="+mn-ea"/>
                </a:rPr>
                <a:t>予防</a:t>
              </a:r>
              <a:r>
                <a:rPr lang="ja-JP" altLang="ja-JP" sz="1200" dirty="0" smtClean="0">
                  <a:latin typeface="+mn-ea"/>
                </a:rPr>
                <a:t>課</a:t>
              </a:r>
              <a:r>
                <a:rPr lang="ja-JP" altLang="en-US" sz="1200" dirty="0">
                  <a:latin typeface="+mn-ea"/>
                </a:rPr>
                <a:t>　</a:t>
              </a:r>
              <a:endParaRPr lang="en-US" altLang="ja-JP" sz="1200" dirty="0" smtClean="0">
                <a:latin typeface="+mn-ea"/>
              </a:endParaRPr>
            </a:p>
            <a:p>
              <a:r>
                <a:rPr lang="ja-JP" altLang="en-US" sz="1200" dirty="0" smtClean="0">
                  <a:latin typeface="+mn-ea"/>
                </a:rPr>
                <a:t>千葉市中央区長洲</a:t>
              </a:r>
              <a:r>
                <a:rPr lang="en-US" altLang="ja-JP" sz="1200" dirty="0" smtClean="0">
                  <a:latin typeface="+mn-ea"/>
                </a:rPr>
                <a:t>1</a:t>
              </a:r>
              <a:r>
                <a:rPr lang="ja-JP" altLang="en-US" sz="1200" dirty="0" smtClean="0">
                  <a:latin typeface="+mn-ea"/>
                </a:rPr>
                <a:t>丁目</a:t>
              </a:r>
              <a:r>
                <a:rPr lang="en-US" altLang="ja-JP" sz="1200" dirty="0" smtClean="0">
                  <a:latin typeface="+mn-ea"/>
                </a:rPr>
                <a:t>2</a:t>
              </a:r>
              <a:r>
                <a:rPr lang="ja-JP" altLang="en-US" sz="1200" dirty="0">
                  <a:latin typeface="+mn-ea"/>
                </a:rPr>
                <a:t>番</a:t>
              </a:r>
              <a:r>
                <a:rPr lang="en-US" altLang="ja-JP" sz="1200" dirty="0">
                  <a:latin typeface="+mn-ea"/>
                </a:rPr>
                <a:t>1</a:t>
              </a:r>
              <a:r>
                <a:rPr lang="ja-JP" altLang="en-US" sz="1200" dirty="0">
                  <a:latin typeface="+mn-ea"/>
                </a:rPr>
                <a:t>号　</a:t>
              </a:r>
              <a:endParaRPr lang="en-US" altLang="ja-JP" sz="1200" dirty="0" smtClean="0">
                <a:latin typeface="+mn-ea"/>
              </a:endParaRPr>
            </a:p>
            <a:p>
              <a:r>
                <a:rPr lang="ja-JP" altLang="en-US" sz="1200" dirty="0" smtClean="0">
                  <a:latin typeface="+mn-ea"/>
                </a:rPr>
                <a:t>セーフティーちば</a:t>
              </a:r>
              <a:r>
                <a:rPr lang="en-US" altLang="ja-JP" sz="1200" dirty="0" smtClean="0">
                  <a:latin typeface="+mn-ea"/>
                </a:rPr>
                <a:t>4</a:t>
              </a:r>
              <a:r>
                <a:rPr lang="ja-JP" altLang="en-US" sz="1200" dirty="0" smtClean="0">
                  <a:latin typeface="+mn-ea"/>
                </a:rPr>
                <a:t>階</a:t>
              </a:r>
              <a:endParaRPr lang="en-US" altLang="ja-JP" sz="1200" dirty="0">
                <a:latin typeface="+mn-ea"/>
              </a:endParaRPr>
            </a:p>
            <a:p>
              <a:r>
                <a:rPr lang="en-US" altLang="ja-JP" sz="1200" dirty="0" smtClean="0">
                  <a:latin typeface="+mn-ea"/>
                </a:rPr>
                <a:t>FAX</a:t>
              </a:r>
              <a:r>
                <a:rPr lang="ja-JP" altLang="en-US" sz="1200" dirty="0">
                  <a:latin typeface="+mn-ea"/>
                </a:rPr>
                <a:t>：</a:t>
              </a:r>
              <a:r>
                <a:rPr lang="en-US" altLang="ja-JP" sz="1200" dirty="0" smtClean="0">
                  <a:latin typeface="+mn-ea"/>
                </a:rPr>
                <a:t>043-202-1669</a:t>
              </a:r>
              <a:endParaRPr lang="ja-JP" altLang="ja-JP" sz="1200" dirty="0">
                <a:latin typeface="+mn-ea"/>
              </a:endParaRPr>
            </a:p>
          </p:txBody>
        </p:sp>
        <p:cxnSp>
          <p:nvCxnSpPr>
            <p:cNvPr id="32" name="直線コネクタ 31"/>
            <p:cNvCxnSpPr/>
            <p:nvPr/>
          </p:nvCxnSpPr>
          <p:spPr>
            <a:xfrm>
              <a:off x="350649" y="10151833"/>
              <a:ext cx="684935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340645" y="8947100"/>
              <a:ext cx="4199504" cy="338554"/>
            </a:xfrm>
            <a:prstGeom prst="rect">
              <a:avLst/>
            </a:prstGeom>
          </p:spPr>
          <p:txBody>
            <a:bodyPr wrap="square">
              <a:spAutoFit/>
            </a:bodyPr>
            <a:lstStyle/>
            <a:p>
              <a:r>
                <a:rPr lang="ja-JP" altLang="en-US" sz="1600" dirty="0" smtClean="0">
                  <a:latin typeface="+mn-ea"/>
                </a:rPr>
                <a:t>■</a:t>
              </a:r>
              <a:r>
                <a:rPr lang="ja-JP" altLang="en-US" sz="1400" dirty="0" smtClean="0">
                  <a:latin typeface="+mn-ea"/>
                </a:rPr>
                <a:t>感震ブレーカー等に関すること</a:t>
              </a:r>
              <a:endParaRPr lang="en-US" altLang="ja-JP" sz="900" dirty="0" smtClean="0">
                <a:latin typeface="+mn-ea"/>
              </a:endParaRPr>
            </a:p>
          </p:txBody>
        </p:sp>
        <p:grpSp>
          <p:nvGrpSpPr>
            <p:cNvPr id="34" name="グループ化 33"/>
            <p:cNvGrpSpPr/>
            <p:nvPr/>
          </p:nvGrpSpPr>
          <p:grpSpPr>
            <a:xfrm>
              <a:off x="1818453" y="9319223"/>
              <a:ext cx="2606282" cy="353694"/>
              <a:chOff x="1005293" y="9671129"/>
              <a:chExt cx="2606282" cy="353694"/>
            </a:xfrm>
          </p:grpSpPr>
          <p:sp>
            <p:nvSpPr>
              <p:cNvPr id="35" name="角丸四角形 34"/>
              <p:cNvSpPr/>
              <p:nvPr/>
            </p:nvSpPr>
            <p:spPr>
              <a:xfrm>
                <a:off x="1005293" y="9724285"/>
                <a:ext cx="2377113" cy="300538"/>
              </a:xfrm>
              <a:prstGeom prst="round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1006492" y="9671129"/>
                <a:ext cx="2605083" cy="28111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algn="just"/>
                <a:r>
                  <a:rPr lang="en-US" altLang="ja-JP" sz="2000" b="1" kern="100" dirty="0" smtClean="0">
                    <a:solidFill>
                      <a:schemeClr val="tx1"/>
                    </a:solidFill>
                    <a:latin typeface="HG丸ｺﾞｼｯｸM-PRO" panose="020F0600000000000000" pitchFamily="50" charset="-128"/>
                    <a:ea typeface="HG丸ｺﾞｼｯｸM-PRO" panose="020F0600000000000000" pitchFamily="50" charset="-128"/>
                    <a:cs typeface="Times New Roman"/>
                  </a:rPr>
                  <a:t>043-202-1613</a:t>
                </a:r>
                <a:endParaRPr lang="en-US" altLang="ja-JP" sz="2000" kern="100" dirty="0" smtClean="0">
                  <a:solidFill>
                    <a:schemeClr val="tx1"/>
                  </a:solidFill>
                  <a:latin typeface="HG丸ｺﾞｼｯｸM-PRO" panose="020F0600000000000000" pitchFamily="50" charset="-128"/>
                  <a:ea typeface="HG丸ｺﾞｼｯｸM-PRO" panose="020F0600000000000000" pitchFamily="50" charset="-128"/>
                  <a:cs typeface="Times New Roman"/>
                </a:endParaRPr>
              </a:p>
            </p:txBody>
          </p:sp>
        </p:grpSp>
        <p:sp>
          <p:nvSpPr>
            <p:cNvPr id="30" name="テキスト ボックス 29"/>
            <p:cNvSpPr txBox="1"/>
            <p:nvPr/>
          </p:nvSpPr>
          <p:spPr>
            <a:xfrm>
              <a:off x="356147" y="6572577"/>
              <a:ext cx="6857546" cy="1569660"/>
            </a:xfrm>
            <a:prstGeom prst="rect">
              <a:avLst/>
            </a:prstGeom>
            <a:noFill/>
          </p:spPr>
          <p:txBody>
            <a:bodyPr wrap="square" rtlCol="0">
              <a:spAutoFit/>
            </a:bodyPr>
            <a:lstStyle/>
            <a:p>
              <a:r>
                <a:rPr lang="ja-JP" altLang="en-US" sz="1200" dirty="0" smtClean="0">
                  <a:latin typeface="HG丸ｺﾞｼｯｸM-PRO" panose="020F0600000000000000" pitchFamily="50" charset="-128"/>
                  <a:ea typeface="HG丸ｺﾞｼｯｸM-PRO" panose="020F0600000000000000" pitchFamily="50" charset="-128"/>
                </a:rPr>
                <a:t>　阪神</a:t>
              </a:r>
              <a:r>
                <a:rPr lang="ja-JP" altLang="en-US" sz="1200" dirty="0">
                  <a:latin typeface="HG丸ｺﾞｼｯｸM-PRO" panose="020F0600000000000000" pitchFamily="50" charset="-128"/>
                  <a:ea typeface="HG丸ｺﾞｼｯｸM-PRO" panose="020F0600000000000000" pitchFamily="50" charset="-128"/>
                </a:rPr>
                <a:t>・淡路大震災、東日本大震災では、電気器具の転倒による火災や停電後の電気復旧時に火災が発生する通電火災が多発しました。震災時に電気が原因となる火災対策に効果的と</a:t>
              </a:r>
              <a:r>
                <a:rPr lang="ja-JP" altLang="en-US" sz="1200" dirty="0" smtClean="0">
                  <a:latin typeface="HG丸ｺﾞｼｯｸM-PRO" panose="020F0600000000000000" pitchFamily="50" charset="-128"/>
                  <a:ea typeface="HG丸ｺﾞｼｯｸM-PRO" panose="020F0600000000000000" pitchFamily="50" charset="-128"/>
                </a:rPr>
                <a:t>されるの</a:t>
              </a:r>
              <a:r>
                <a:rPr lang="ja-JP" altLang="en-US" sz="1200" dirty="0">
                  <a:latin typeface="HG丸ｺﾞｼｯｸM-PRO" panose="020F0600000000000000" pitchFamily="50" charset="-128"/>
                  <a:ea typeface="HG丸ｺﾞｼｯｸM-PRO" panose="020F0600000000000000" pitchFamily="50" charset="-128"/>
                </a:rPr>
                <a:t>が</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感震</a:t>
              </a:r>
              <a:r>
                <a:rPr lang="ja-JP" altLang="en-US" sz="1200" dirty="0" smtClean="0">
                  <a:latin typeface="HG丸ｺﾞｼｯｸM-PRO" panose="020F0600000000000000" pitchFamily="50" charset="-128"/>
                  <a:ea typeface="HG丸ｺﾞｼｯｸM-PRO" panose="020F0600000000000000" pitchFamily="50" charset="-128"/>
                </a:rPr>
                <a:t>ブレーカー</a:t>
              </a:r>
              <a:r>
                <a:rPr lang="en-US" altLang="ja-JP" sz="1200" dirty="0" smtClean="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です</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dirty="0" smtClean="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solidFill>
                    <a:srgbClr val="000000"/>
                  </a:solidFill>
                  <a:latin typeface="HG丸ｺﾞｼｯｸM-PRO" panose="020F0600000000000000" pitchFamily="50" charset="-128"/>
                  <a:ea typeface="HG丸ｺﾞｼｯｸM-PRO" panose="020F0600000000000000" pitchFamily="50" charset="-128"/>
                </a:rPr>
                <a:t>一般的</a:t>
              </a:r>
              <a:r>
                <a:rPr lang="ja-JP" altLang="en-US" sz="1200" dirty="0">
                  <a:solidFill>
                    <a:srgbClr val="000000"/>
                  </a:solidFill>
                  <a:latin typeface="HG丸ｺﾞｼｯｸM-PRO" panose="020F0600000000000000" pitchFamily="50" charset="-128"/>
                  <a:ea typeface="HG丸ｺﾞｼｯｸM-PRO" panose="020F0600000000000000" pitchFamily="50" charset="-128"/>
                </a:rPr>
                <a:t>なブレーカーは漏電には対応していますが、地震による火災対策には効力はありません。</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r>
                <a:rPr lang="ja-JP" altLang="en-US" sz="1200" dirty="0">
                  <a:solidFill>
                    <a:srgbClr val="000000"/>
                  </a:solidFill>
                  <a:latin typeface="HG丸ｺﾞｼｯｸM-PRO" panose="020F0600000000000000" pitchFamily="50" charset="-128"/>
                  <a:ea typeface="HG丸ｺﾞｼｯｸM-PRO" panose="020F0600000000000000" pitchFamily="50" charset="-128"/>
                </a:rPr>
                <a:t>感震ブレーカーは、地震時に設定以上の揺れを感知した時に電気を自動的に止める機器です</a:t>
              </a:r>
              <a:r>
                <a:rPr lang="ja-JP" altLang="en-US" sz="1200" dirty="0" smtClean="0">
                  <a:solidFill>
                    <a:srgbClr val="000000"/>
                  </a:solidFill>
                  <a:latin typeface="HG丸ｺﾞｼｯｸM-PRO" panose="020F0600000000000000" pitchFamily="50" charset="-128"/>
                  <a:ea typeface="HG丸ｺﾞｼｯｸM-PRO" panose="020F0600000000000000" pitchFamily="50" charset="-128"/>
                </a:rPr>
                <a:t>。</a:t>
              </a:r>
              <a:endParaRPr lang="en-US" altLang="ja-JP" sz="1200" dirty="0" smtClean="0">
                <a:solidFill>
                  <a:srgbClr val="000000"/>
                </a:solidFill>
                <a:latin typeface="HG丸ｺﾞｼｯｸM-PRO" panose="020F0600000000000000" pitchFamily="50" charset="-128"/>
                <a:ea typeface="HG丸ｺﾞｼｯｸM-PRO" panose="020F0600000000000000" pitchFamily="50" charset="-128"/>
              </a:endParaRPr>
            </a:p>
            <a:p>
              <a:r>
                <a:rPr lang="ja-JP" altLang="en-US" sz="1200" dirty="0">
                  <a:solidFill>
                    <a:srgbClr val="000000"/>
                  </a:solidFill>
                  <a:latin typeface="HG丸ｺﾞｼｯｸM-PRO" panose="020F0600000000000000" pitchFamily="50" charset="-128"/>
                  <a:ea typeface="HG丸ｺﾞｼｯｸM-PRO" panose="020F0600000000000000" pitchFamily="50" charset="-128"/>
                </a:rPr>
                <a:t>　</a:t>
              </a:r>
              <a:r>
                <a:rPr lang="ja-JP" altLang="en-US" sz="1200" dirty="0" smtClean="0">
                  <a:solidFill>
                    <a:srgbClr val="000000"/>
                  </a:solidFill>
                  <a:latin typeface="HG丸ｺﾞｼｯｸM-PRO" panose="020F0600000000000000" pitchFamily="50" charset="-128"/>
                  <a:ea typeface="HG丸ｺﾞｼｯｸM-PRO" panose="020F0600000000000000" pitchFamily="50" charset="-128"/>
                </a:rPr>
                <a:t>地震</a:t>
              </a:r>
              <a:r>
                <a:rPr lang="ja-JP" altLang="en-US" sz="1200" dirty="0">
                  <a:solidFill>
                    <a:srgbClr val="000000"/>
                  </a:solidFill>
                  <a:latin typeface="HG丸ｺﾞｼｯｸM-PRO" panose="020F0600000000000000" pitchFamily="50" charset="-128"/>
                  <a:ea typeface="HG丸ｺﾞｼｯｸM-PRO" panose="020F0600000000000000" pitchFamily="50" charset="-128"/>
                </a:rPr>
                <a:t>を感知してから電気を止めるまでに数分間の猶予を持たせる</a:t>
              </a:r>
              <a:r>
                <a:rPr lang="ja-JP" altLang="en-US" sz="1200" dirty="0" smtClean="0">
                  <a:solidFill>
                    <a:srgbClr val="000000"/>
                  </a:solidFill>
                  <a:latin typeface="HG丸ｺﾞｼｯｸM-PRO" panose="020F0600000000000000" pitchFamily="50" charset="-128"/>
                  <a:ea typeface="HG丸ｺﾞｼｯｸM-PRO" panose="020F0600000000000000" pitchFamily="50" charset="-128"/>
                </a:rPr>
                <a:t>タイプ</a:t>
              </a:r>
              <a:r>
                <a:rPr lang="ja-JP" altLang="en-US" sz="1200" dirty="0">
                  <a:solidFill>
                    <a:srgbClr val="000000"/>
                  </a:solidFill>
                  <a:latin typeface="HG丸ｺﾞｼｯｸM-PRO" panose="020F0600000000000000" pitchFamily="50" charset="-128"/>
                  <a:ea typeface="HG丸ｺﾞｼｯｸM-PRO" panose="020F0600000000000000" pitchFamily="50" charset="-128"/>
                </a:rPr>
                <a:t>や、地震を感知してから電気をすぐに遮断させるタイプなどがあります。</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31" name="テキスト ボックス 30"/>
            <p:cNvSpPr txBox="1"/>
            <p:nvPr/>
          </p:nvSpPr>
          <p:spPr>
            <a:xfrm>
              <a:off x="372901" y="8155012"/>
              <a:ext cx="6857546" cy="523220"/>
            </a:xfrm>
            <a:prstGeom prst="rect">
              <a:avLst/>
            </a:prstGeom>
            <a:noFill/>
          </p:spPr>
          <p:txBody>
            <a:bodyPr wrap="square" rtlCol="0">
              <a:spAutoFit/>
            </a:bodyPr>
            <a:lstStyle/>
            <a:p>
              <a:r>
                <a:rPr lang="en-US" altLang="ja-JP" sz="1400" dirty="0" smtClean="0">
                  <a:latin typeface="HG丸ｺﾞｼｯｸM-PRO" panose="020F0600000000000000" pitchFamily="50" charset="-128"/>
                  <a:ea typeface="HG丸ｺﾞｼｯｸM-PRO" panose="020F0600000000000000" pitchFamily="50" charset="-128"/>
                </a:rPr>
                <a:t>※</a:t>
              </a:r>
              <a:r>
                <a:rPr lang="ja-JP" altLang="en-US" sz="1400" dirty="0">
                  <a:latin typeface="HG丸ｺﾞｼｯｸM-PRO" panose="020F0600000000000000" pitchFamily="50" charset="-128"/>
                  <a:ea typeface="HG丸ｺﾞｼｯｸM-PRO" panose="020F0600000000000000" pitchFamily="50" charset="-128"/>
                </a:rPr>
                <a:t>　</a:t>
              </a:r>
              <a:r>
                <a:rPr lang="ja-JP" altLang="ja-JP" sz="1400" dirty="0">
                  <a:latin typeface="HG丸ｺﾞｼｯｸM-PRO" panose="020F0600000000000000" pitchFamily="50" charset="-128"/>
                  <a:ea typeface="HG丸ｺﾞｼｯｸM-PRO" panose="020F0600000000000000" pitchFamily="50" charset="-128"/>
                </a:rPr>
                <a:t>電気火災による延焼の危険性が高い地区</a:t>
              </a:r>
              <a:r>
                <a:rPr lang="ja-JP" altLang="en-US" sz="1400" dirty="0">
                  <a:latin typeface="HG丸ｺﾞｼｯｸM-PRO" panose="020F0600000000000000" pitchFamily="50" charset="-128"/>
                  <a:ea typeface="HG丸ｺﾞｼｯｸM-PRO" panose="020F0600000000000000" pitchFamily="50" charset="-128"/>
                </a:rPr>
                <a:t>において、段階的に、</a:t>
              </a:r>
              <a:r>
                <a:rPr lang="ja-JP" altLang="ja-JP" sz="1400" dirty="0">
                  <a:latin typeface="HG丸ｺﾞｼｯｸM-PRO" panose="020F0600000000000000" pitchFamily="50" charset="-128"/>
                  <a:ea typeface="HG丸ｺﾞｼｯｸM-PRO" panose="020F0600000000000000" pitchFamily="50" charset="-128"/>
                </a:rPr>
                <a:t>感震ブレーカーなどを無償</a:t>
              </a:r>
              <a:r>
                <a:rPr lang="ja-JP" altLang="ja-JP" sz="1400" dirty="0" smtClean="0">
                  <a:latin typeface="HG丸ｺﾞｼｯｸM-PRO" panose="020F0600000000000000" pitchFamily="50" charset="-128"/>
                  <a:ea typeface="HG丸ｺﾞｼｯｸM-PRO" panose="020F0600000000000000" pitchFamily="50" charset="-128"/>
                </a:rPr>
                <a:t>配布</a:t>
              </a:r>
              <a:r>
                <a:rPr lang="ja-JP" altLang="en-US" sz="1400" dirty="0" smtClean="0">
                  <a:latin typeface="HG丸ｺﾞｼｯｸM-PRO" panose="020F0600000000000000" pitchFamily="50" charset="-128"/>
                  <a:ea typeface="HG丸ｺﾞｼｯｸM-PRO" panose="020F0600000000000000" pitchFamily="50" charset="-128"/>
                </a:rPr>
                <a:t>、</a:t>
              </a:r>
              <a:r>
                <a:rPr lang="ja-JP" altLang="ja-JP" sz="1400" dirty="0" smtClean="0">
                  <a:latin typeface="HG丸ｺﾞｼｯｸM-PRO" panose="020F0600000000000000" pitchFamily="50" charset="-128"/>
                  <a:ea typeface="HG丸ｺﾞｼｯｸM-PRO" panose="020F0600000000000000" pitchFamily="50" charset="-128"/>
                </a:rPr>
                <a:t>また</a:t>
              </a:r>
              <a:r>
                <a:rPr lang="ja-JP" altLang="ja-JP" sz="1400" dirty="0">
                  <a:latin typeface="HG丸ｺﾞｼｯｸM-PRO" panose="020F0600000000000000" pitchFamily="50" charset="-128"/>
                  <a:ea typeface="HG丸ｺﾞｼｯｸM-PRO" panose="020F0600000000000000" pitchFamily="50" charset="-128"/>
                </a:rPr>
                <a:t>は設置費用を助成</a:t>
              </a:r>
              <a:r>
                <a:rPr lang="ja-JP" altLang="en-US" sz="1400" dirty="0">
                  <a:latin typeface="HG丸ｺﾞｼｯｸM-PRO" panose="020F0600000000000000" pitchFamily="50" charset="-128"/>
                  <a:ea typeface="HG丸ｺﾞｼｯｸM-PRO" panose="020F0600000000000000" pitchFamily="50" charset="-128"/>
                </a:rPr>
                <a:t>していきます。</a:t>
              </a:r>
            </a:p>
          </p:txBody>
        </p:sp>
        <p:sp>
          <p:nvSpPr>
            <p:cNvPr id="38" name="角丸四角形 37"/>
            <p:cNvSpPr/>
            <p:nvPr/>
          </p:nvSpPr>
          <p:spPr>
            <a:xfrm>
              <a:off x="340645" y="8010996"/>
              <a:ext cx="6736851" cy="739690"/>
            </a:xfrm>
            <a:prstGeom prst="round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p:cNvGrpSpPr/>
            <p:nvPr/>
          </p:nvGrpSpPr>
          <p:grpSpPr>
            <a:xfrm>
              <a:off x="1692399" y="9739188"/>
              <a:ext cx="2711955" cy="417739"/>
              <a:chOff x="1980431" y="6996861"/>
              <a:chExt cx="2592288" cy="417739"/>
            </a:xfrm>
          </p:grpSpPr>
          <p:sp>
            <p:nvSpPr>
              <p:cNvPr id="53" name="角丸四角形 52"/>
              <p:cNvSpPr/>
              <p:nvPr/>
            </p:nvSpPr>
            <p:spPr>
              <a:xfrm>
                <a:off x="2124447" y="7002884"/>
                <a:ext cx="2299108" cy="350732"/>
              </a:xfrm>
              <a:prstGeom prst="roundRect">
                <a:avLst/>
              </a:prstGeom>
              <a:noFill/>
              <a:ln w="25400" cmpd="dbl">
                <a:solidFill>
                  <a:schemeClr val="tx1"/>
                </a:solidFill>
              </a:ln>
              <a:effectLst>
                <a:outerShdw blurRad="50800" dist="50800" dir="5400000" algn="ctr"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4" name="テキスト ボックス 53"/>
              <p:cNvSpPr txBox="1"/>
              <p:nvPr/>
            </p:nvSpPr>
            <p:spPr>
              <a:xfrm>
                <a:off x="3793562" y="7040526"/>
                <a:ext cx="77915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200" b="1" dirty="0" smtClean="0">
                    <a:sym typeface="Webdings"/>
                  </a:rPr>
                  <a:t></a:t>
                </a:r>
                <a:r>
                  <a:rPr lang="ja-JP" altLang="en-US" sz="1200" b="1" dirty="0" smtClean="0">
                    <a:sym typeface="Webdings"/>
                  </a:rPr>
                  <a:t>検索</a:t>
                </a:r>
                <a:endParaRPr lang="en-US" altLang="ja-JP" sz="1800" b="1" dirty="0" smtClean="0">
                  <a:latin typeface="+mn-ea"/>
                </a:endParaRPr>
              </a:p>
            </p:txBody>
          </p:sp>
          <p:cxnSp>
            <p:nvCxnSpPr>
              <p:cNvPr id="55" name="直線コネクタ 54"/>
              <p:cNvCxnSpPr/>
              <p:nvPr/>
            </p:nvCxnSpPr>
            <p:spPr>
              <a:xfrm>
                <a:off x="3852639" y="7002884"/>
                <a:ext cx="0" cy="350732"/>
              </a:xfrm>
              <a:prstGeom prst="line">
                <a:avLst/>
              </a:prstGeom>
            </p:spPr>
            <p:style>
              <a:lnRef idx="1">
                <a:schemeClr val="accent1"/>
              </a:lnRef>
              <a:fillRef idx="0">
                <a:schemeClr val="accent1"/>
              </a:fillRef>
              <a:effectRef idx="0">
                <a:schemeClr val="accent1"/>
              </a:effectRef>
              <a:fontRef idx="minor">
                <a:schemeClr val="tx1"/>
              </a:fontRef>
            </p:style>
          </p:cxnSp>
          <p:sp>
            <p:nvSpPr>
              <p:cNvPr id="56" name="角丸四角形 55"/>
              <p:cNvSpPr/>
              <p:nvPr/>
            </p:nvSpPr>
            <p:spPr>
              <a:xfrm>
                <a:off x="1980431" y="6996861"/>
                <a:ext cx="2001649" cy="350732"/>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rPr>
                  <a:t>千葉市　</a:t>
                </a:r>
                <a:r>
                  <a:rPr lang="ja-JP" altLang="en-US" sz="1600" b="1" dirty="0" smtClean="0">
                    <a:solidFill>
                      <a:schemeClr val="tx1"/>
                    </a:solidFill>
                  </a:rPr>
                  <a:t>ブレーカー</a:t>
                </a:r>
                <a:endParaRPr kumimoji="1" lang="ja-JP" altLang="en-US" b="1" dirty="0">
                  <a:solidFill>
                    <a:schemeClr val="tx1"/>
                  </a:solidFill>
                </a:endParaRPr>
              </a:p>
            </p:txBody>
          </p:sp>
        </p:grpSp>
        <p:sp>
          <p:nvSpPr>
            <p:cNvPr id="57" name="テキスト ボックス 56"/>
            <p:cNvSpPr txBox="1"/>
            <p:nvPr/>
          </p:nvSpPr>
          <p:spPr>
            <a:xfrm>
              <a:off x="490971" y="9307140"/>
              <a:ext cx="732207"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US" altLang="ja-JP" sz="1800" dirty="0" smtClean="0">
                  <a:latin typeface="+mn-ea"/>
                </a:rPr>
                <a:t>TEL</a:t>
              </a:r>
              <a:r>
                <a:rPr lang="ja-JP" altLang="en-US" sz="1800" dirty="0" smtClean="0">
                  <a:latin typeface="+mn-ea"/>
                </a:rPr>
                <a:t>：</a:t>
              </a:r>
              <a:endParaRPr lang="en-US" altLang="ja-JP" sz="1800" dirty="0" smtClean="0">
                <a:latin typeface="+mn-ea"/>
              </a:endParaRPr>
            </a:p>
          </p:txBody>
        </p:sp>
        <p:sp>
          <p:nvSpPr>
            <p:cNvPr id="58" name="テキスト ボックス 57"/>
            <p:cNvSpPr txBox="1"/>
            <p:nvPr/>
          </p:nvSpPr>
          <p:spPr>
            <a:xfrm>
              <a:off x="490972" y="9725154"/>
              <a:ext cx="1385946" cy="374074"/>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ja-JP" altLang="en-US" sz="1800" dirty="0" smtClean="0">
                  <a:latin typeface="+mn-ea"/>
                </a:rPr>
                <a:t>詳しくは</a:t>
              </a:r>
              <a:r>
                <a:rPr lang="en-US" altLang="ja-JP" sz="1800" dirty="0" smtClean="0">
                  <a:latin typeface="+mn-ea"/>
                </a:rPr>
                <a:t>HP</a:t>
              </a:r>
              <a:r>
                <a:rPr lang="ja-JP" altLang="en-US" sz="1800" dirty="0" smtClean="0">
                  <a:latin typeface="+mn-ea"/>
                </a:rPr>
                <a:t>：</a:t>
              </a:r>
              <a:endParaRPr lang="en-US" altLang="ja-JP" sz="1800" dirty="0" smtClean="0">
                <a:latin typeface="+mn-ea"/>
              </a:endParaRPr>
            </a:p>
          </p:txBody>
        </p:sp>
      </p:grpSp>
      <p:grpSp>
        <p:nvGrpSpPr>
          <p:cNvPr id="60" name="グループ化 59"/>
          <p:cNvGrpSpPr/>
          <p:nvPr/>
        </p:nvGrpSpPr>
        <p:grpSpPr>
          <a:xfrm>
            <a:off x="649168" y="9201604"/>
            <a:ext cx="6210300" cy="665777"/>
            <a:chOff x="8299450" y="6146800"/>
            <a:chExt cx="6210300" cy="1029070"/>
          </a:xfrm>
        </p:grpSpPr>
        <p:sp>
          <p:nvSpPr>
            <p:cNvPr id="70" name="フリーフォーム 69"/>
            <p:cNvSpPr/>
            <p:nvPr/>
          </p:nvSpPr>
          <p:spPr>
            <a:xfrm>
              <a:off x="8299450" y="6146800"/>
              <a:ext cx="6210300" cy="1022350"/>
            </a:xfrm>
            <a:custGeom>
              <a:avLst/>
              <a:gdLst>
                <a:gd name="connsiteX0" fmla="*/ 0 w 6210300"/>
                <a:gd name="connsiteY0" fmla="*/ 1009650 h 1022350"/>
                <a:gd name="connsiteX1" fmla="*/ 279400 w 6210300"/>
                <a:gd name="connsiteY1" fmla="*/ 1003300 h 1022350"/>
                <a:gd name="connsiteX2" fmla="*/ 285750 w 6210300"/>
                <a:gd name="connsiteY2" fmla="*/ 654050 h 1022350"/>
                <a:gd name="connsiteX3" fmla="*/ 469900 w 6210300"/>
                <a:gd name="connsiteY3" fmla="*/ 476250 h 1022350"/>
                <a:gd name="connsiteX4" fmla="*/ 628650 w 6210300"/>
                <a:gd name="connsiteY4" fmla="*/ 679450 h 1022350"/>
                <a:gd name="connsiteX5" fmla="*/ 641350 w 6210300"/>
                <a:gd name="connsiteY5" fmla="*/ 1022350 h 1022350"/>
                <a:gd name="connsiteX6" fmla="*/ 990600 w 6210300"/>
                <a:gd name="connsiteY6" fmla="*/ 1022350 h 1022350"/>
                <a:gd name="connsiteX7" fmla="*/ 990600 w 6210300"/>
                <a:gd name="connsiteY7" fmla="*/ 749300 h 1022350"/>
                <a:gd name="connsiteX8" fmla="*/ 1155700 w 6210300"/>
                <a:gd name="connsiteY8" fmla="*/ 533400 h 1022350"/>
                <a:gd name="connsiteX9" fmla="*/ 1270000 w 6210300"/>
                <a:gd name="connsiteY9" fmla="*/ 755650 h 1022350"/>
                <a:gd name="connsiteX10" fmla="*/ 1270000 w 6210300"/>
                <a:gd name="connsiteY10" fmla="*/ 1016000 h 1022350"/>
                <a:gd name="connsiteX11" fmla="*/ 1619250 w 6210300"/>
                <a:gd name="connsiteY11" fmla="*/ 1016000 h 1022350"/>
                <a:gd name="connsiteX12" fmla="*/ 1619250 w 6210300"/>
                <a:gd name="connsiteY12" fmla="*/ 558800 h 1022350"/>
                <a:gd name="connsiteX13" fmla="*/ 1936750 w 6210300"/>
                <a:gd name="connsiteY13" fmla="*/ 361950 h 1022350"/>
                <a:gd name="connsiteX14" fmla="*/ 2178050 w 6210300"/>
                <a:gd name="connsiteY14" fmla="*/ 590550 h 1022350"/>
                <a:gd name="connsiteX15" fmla="*/ 2178050 w 6210300"/>
                <a:gd name="connsiteY15" fmla="*/ 1016000 h 1022350"/>
                <a:gd name="connsiteX16" fmla="*/ 2451100 w 6210300"/>
                <a:gd name="connsiteY16" fmla="*/ 1009650 h 1022350"/>
                <a:gd name="connsiteX17" fmla="*/ 2451100 w 6210300"/>
                <a:gd name="connsiteY17" fmla="*/ 127000 h 1022350"/>
                <a:gd name="connsiteX18" fmla="*/ 2806700 w 6210300"/>
                <a:gd name="connsiteY18" fmla="*/ 120650 h 1022350"/>
                <a:gd name="connsiteX19" fmla="*/ 2800350 w 6210300"/>
                <a:gd name="connsiteY19" fmla="*/ 6350 h 1022350"/>
                <a:gd name="connsiteX20" fmla="*/ 2997200 w 6210300"/>
                <a:gd name="connsiteY20" fmla="*/ 0 h 1022350"/>
                <a:gd name="connsiteX21" fmla="*/ 2997200 w 6210300"/>
                <a:gd name="connsiteY21" fmla="*/ 1016000 h 1022350"/>
                <a:gd name="connsiteX22" fmla="*/ 3289300 w 6210300"/>
                <a:gd name="connsiteY22" fmla="*/ 1022350 h 1022350"/>
                <a:gd name="connsiteX23" fmla="*/ 3289300 w 6210300"/>
                <a:gd name="connsiteY23" fmla="*/ 558800 h 1022350"/>
                <a:gd name="connsiteX24" fmla="*/ 3949700 w 6210300"/>
                <a:gd name="connsiteY24" fmla="*/ 552450 h 1022350"/>
                <a:gd name="connsiteX25" fmla="*/ 3956050 w 6210300"/>
                <a:gd name="connsiteY25" fmla="*/ 120650 h 1022350"/>
                <a:gd name="connsiteX26" fmla="*/ 4286250 w 6210300"/>
                <a:gd name="connsiteY26" fmla="*/ 127000 h 1022350"/>
                <a:gd name="connsiteX27" fmla="*/ 4292600 w 6210300"/>
                <a:gd name="connsiteY27" fmla="*/ 1016000 h 1022350"/>
                <a:gd name="connsiteX28" fmla="*/ 4622800 w 6210300"/>
                <a:gd name="connsiteY28" fmla="*/ 1022350 h 1022350"/>
                <a:gd name="connsiteX29" fmla="*/ 4629150 w 6210300"/>
                <a:gd name="connsiteY29" fmla="*/ 749300 h 1022350"/>
                <a:gd name="connsiteX30" fmla="*/ 4965700 w 6210300"/>
                <a:gd name="connsiteY30" fmla="*/ 387350 h 1022350"/>
                <a:gd name="connsiteX31" fmla="*/ 5346700 w 6210300"/>
                <a:gd name="connsiteY31" fmla="*/ 742950 h 1022350"/>
                <a:gd name="connsiteX32" fmla="*/ 5346700 w 6210300"/>
                <a:gd name="connsiteY32" fmla="*/ 1022350 h 1022350"/>
                <a:gd name="connsiteX33" fmla="*/ 6210300 w 6210300"/>
                <a:gd name="connsiteY33" fmla="*/ 1022350 h 1022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210300" h="1022350">
                  <a:moveTo>
                    <a:pt x="0" y="1009650"/>
                  </a:moveTo>
                  <a:lnTo>
                    <a:pt x="279400" y="1003300"/>
                  </a:lnTo>
                  <a:lnTo>
                    <a:pt x="285750" y="654050"/>
                  </a:lnTo>
                  <a:lnTo>
                    <a:pt x="469900" y="476250"/>
                  </a:lnTo>
                  <a:lnTo>
                    <a:pt x="628650" y="679450"/>
                  </a:lnTo>
                  <a:lnTo>
                    <a:pt x="641350" y="1022350"/>
                  </a:lnTo>
                  <a:lnTo>
                    <a:pt x="990600" y="1022350"/>
                  </a:lnTo>
                  <a:lnTo>
                    <a:pt x="990600" y="749300"/>
                  </a:lnTo>
                  <a:lnTo>
                    <a:pt x="1155700" y="533400"/>
                  </a:lnTo>
                  <a:lnTo>
                    <a:pt x="1270000" y="755650"/>
                  </a:lnTo>
                  <a:lnTo>
                    <a:pt x="1270000" y="1016000"/>
                  </a:lnTo>
                  <a:lnTo>
                    <a:pt x="1619250" y="1016000"/>
                  </a:lnTo>
                  <a:lnTo>
                    <a:pt x="1619250" y="558800"/>
                  </a:lnTo>
                  <a:lnTo>
                    <a:pt x="1936750" y="361950"/>
                  </a:lnTo>
                  <a:lnTo>
                    <a:pt x="2178050" y="590550"/>
                  </a:lnTo>
                  <a:lnTo>
                    <a:pt x="2178050" y="1016000"/>
                  </a:lnTo>
                  <a:lnTo>
                    <a:pt x="2451100" y="1009650"/>
                  </a:lnTo>
                  <a:lnTo>
                    <a:pt x="2451100" y="127000"/>
                  </a:lnTo>
                  <a:lnTo>
                    <a:pt x="2806700" y="120650"/>
                  </a:lnTo>
                  <a:lnTo>
                    <a:pt x="2800350" y="6350"/>
                  </a:lnTo>
                  <a:lnTo>
                    <a:pt x="2997200" y="0"/>
                  </a:lnTo>
                  <a:lnTo>
                    <a:pt x="2997200" y="1016000"/>
                  </a:lnTo>
                  <a:lnTo>
                    <a:pt x="3289300" y="1022350"/>
                  </a:lnTo>
                  <a:lnTo>
                    <a:pt x="3289300" y="558800"/>
                  </a:lnTo>
                  <a:lnTo>
                    <a:pt x="3949700" y="552450"/>
                  </a:lnTo>
                  <a:cubicBezTo>
                    <a:pt x="3951817" y="408517"/>
                    <a:pt x="3953933" y="264583"/>
                    <a:pt x="3956050" y="120650"/>
                  </a:cubicBezTo>
                  <a:lnTo>
                    <a:pt x="4286250" y="127000"/>
                  </a:lnTo>
                  <a:cubicBezTo>
                    <a:pt x="4288367" y="423333"/>
                    <a:pt x="4290483" y="719667"/>
                    <a:pt x="4292600" y="1016000"/>
                  </a:cubicBezTo>
                  <a:lnTo>
                    <a:pt x="4622800" y="1022350"/>
                  </a:lnTo>
                  <a:lnTo>
                    <a:pt x="4629150" y="749300"/>
                  </a:lnTo>
                  <a:lnTo>
                    <a:pt x="4965700" y="387350"/>
                  </a:lnTo>
                  <a:lnTo>
                    <a:pt x="5346700" y="742950"/>
                  </a:lnTo>
                  <a:lnTo>
                    <a:pt x="5346700" y="1022350"/>
                  </a:lnTo>
                  <a:lnTo>
                    <a:pt x="6210300" y="1022350"/>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8785398" y="6829888"/>
              <a:ext cx="72008" cy="10098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flipH="1">
              <a:off x="8808937" y="7074892"/>
              <a:ext cx="80392" cy="10097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9433470" y="6931794"/>
              <a:ext cx="72008" cy="10098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p:cNvSpPr/>
            <p:nvPr/>
          </p:nvSpPr>
          <p:spPr>
            <a:xfrm>
              <a:off x="10278540" y="6890370"/>
              <a:ext cx="144016" cy="1786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p:cNvSpPr/>
            <p:nvPr/>
          </p:nvSpPr>
          <p:spPr>
            <a:xfrm>
              <a:off x="10780810" y="6320328"/>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正方形/長方形 75"/>
            <p:cNvSpPr/>
            <p:nvPr/>
          </p:nvSpPr>
          <p:spPr>
            <a:xfrm>
              <a:off x="10779456" y="6456848"/>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p:cNvSpPr/>
            <p:nvPr/>
          </p:nvSpPr>
          <p:spPr>
            <a:xfrm>
              <a:off x="10780810" y="6597896"/>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p:cNvSpPr/>
            <p:nvPr/>
          </p:nvSpPr>
          <p:spPr>
            <a:xfrm>
              <a:off x="10780810" y="6736085"/>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10780810" y="6873209"/>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10780810" y="7015785"/>
              <a:ext cx="164828" cy="1064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11665718" y="6776715"/>
              <a:ext cx="144016" cy="11365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p:cNvSpPr/>
            <p:nvPr/>
          </p:nvSpPr>
          <p:spPr>
            <a:xfrm>
              <a:off x="11881742" y="6776715"/>
              <a:ext cx="144016" cy="11365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12313790" y="6360248"/>
              <a:ext cx="216024" cy="20309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13465918" y="6890370"/>
              <a:ext cx="144016" cy="26983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p:cNvGrpSpPr/>
            <p:nvPr/>
          </p:nvGrpSpPr>
          <p:grpSpPr>
            <a:xfrm>
              <a:off x="8929414" y="6385481"/>
              <a:ext cx="504056" cy="774724"/>
              <a:chOff x="8929414" y="6385481"/>
              <a:chExt cx="504056" cy="774724"/>
            </a:xfrm>
          </p:grpSpPr>
          <p:cxnSp>
            <p:nvCxnSpPr>
              <p:cNvPr id="119" name="直線コネクタ 118"/>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 name="グループ化 85"/>
            <p:cNvGrpSpPr/>
            <p:nvPr/>
          </p:nvGrpSpPr>
          <p:grpSpPr>
            <a:xfrm>
              <a:off x="11141042" y="6395477"/>
              <a:ext cx="504056" cy="774724"/>
              <a:chOff x="8929414" y="6385481"/>
              <a:chExt cx="504056" cy="774724"/>
            </a:xfrm>
          </p:grpSpPr>
          <p:cxnSp>
            <p:nvCxnSpPr>
              <p:cNvPr id="109" name="直線コネクタ 108"/>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7" name="グループ化 86"/>
            <p:cNvGrpSpPr/>
            <p:nvPr/>
          </p:nvGrpSpPr>
          <p:grpSpPr>
            <a:xfrm>
              <a:off x="12601822" y="6391932"/>
              <a:ext cx="504056" cy="774724"/>
              <a:chOff x="8929414" y="6385481"/>
              <a:chExt cx="504056" cy="774724"/>
            </a:xfrm>
          </p:grpSpPr>
          <p:cxnSp>
            <p:nvCxnSpPr>
              <p:cNvPr id="99" name="直線コネクタ 98"/>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8" name="グループ化 87"/>
            <p:cNvGrpSpPr/>
            <p:nvPr/>
          </p:nvGrpSpPr>
          <p:grpSpPr>
            <a:xfrm>
              <a:off x="13897966" y="6385859"/>
              <a:ext cx="504056" cy="774724"/>
              <a:chOff x="8929414" y="6385481"/>
              <a:chExt cx="504056" cy="774724"/>
            </a:xfrm>
          </p:grpSpPr>
          <p:cxnSp>
            <p:nvCxnSpPr>
              <p:cNvPr id="89" name="直線コネクタ 88"/>
              <p:cNvCxnSpPr/>
              <p:nvPr/>
            </p:nvCxnSpPr>
            <p:spPr>
              <a:xfrm flipV="1">
                <a:off x="9145438" y="6385859"/>
                <a:ext cx="0" cy="7743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flipV="1">
                <a:off x="9145438" y="6583305"/>
                <a:ext cx="216024" cy="246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p:nvPr/>
            </p:nvCxnSpPr>
            <p:spPr>
              <a:xfrm flipH="1" flipV="1">
                <a:off x="8929414" y="6585647"/>
                <a:ext cx="216024" cy="24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H="1" flipV="1">
                <a:off x="8974614" y="6431694"/>
                <a:ext cx="62812" cy="277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H="1" flipV="1">
                <a:off x="8935044" y="6682913"/>
                <a:ext cx="76200" cy="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flipH="1" flipV="1">
                <a:off x="9081814" y="6385481"/>
                <a:ext cx="63624" cy="1674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flipV="1">
                <a:off x="9145438" y="6385481"/>
                <a:ext cx="108012" cy="199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p:cNvCxnSpPr/>
              <p:nvPr/>
            </p:nvCxnSpPr>
            <p:spPr>
              <a:xfrm flipV="1">
                <a:off x="9199444" y="6385859"/>
                <a:ext cx="98394" cy="833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直線コネクタ 96"/>
              <p:cNvCxnSpPr/>
              <p:nvPr/>
            </p:nvCxnSpPr>
            <p:spPr>
              <a:xfrm flipV="1">
                <a:off x="9248641" y="6469185"/>
                <a:ext cx="49197" cy="2404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9297838" y="6612403"/>
                <a:ext cx="135632" cy="455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9" name="グループ化 128"/>
          <p:cNvGrpSpPr/>
          <p:nvPr/>
        </p:nvGrpSpPr>
        <p:grpSpPr>
          <a:xfrm>
            <a:off x="2818906" y="7362924"/>
            <a:ext cx="1678978" cy="456740"/>
            <a:chOff x="2973348" y="9467294"/>
            <a:chExt cx="1678978" cy="456740"/>
          </a:xfrm>
        </p:grpSpPr>
        <p:pic>
          <p:nvPicPr>
            <p:cNvPr id="130" name="図 129"/>
            <p:cNvPicPr preferRelativeResize="0">
              <a:picLocks noChangeAspect="1"/>
            </p:cNvPicPr>
            <p:nvPr/>
          </p:nvPicPr>
          <p:blipFill>
            <a:blip r:embed="rId2"/>
            <a:stretch>
              <a:fillRect/>
            </a:stretch>
          </p:blipFill>
          <p:spPr>
            <a:xfrm>
              <a:off x="2973348" y="9467294"/>
              <a:ext cx="447243" cy="456740"/>
            </a:xfrm>
            <a:prstGeom prst="rect">
              <a:avLst/>
            </a:prstGeom>
          </p:spPr>
        </p:pic>
        <p:pic>
          <p:nvPicPr>
            <p:cNvPr id="131" name="図 130"/>
            <p:cNvPicPr preferRelativeResize="0">
              <a:picLocks noChangeAspect="1"/>
            </p:cNvPicPr>
            <p:nvPr/>
          </p:nvPicPr>
          <p:blipFill>
            <a:blip r:embed="rId3"/>
            <a:stretch>
              <a:fillRect/>
            </a:stretch>
          </p:blipFill>
          <p:spPr>
            <a:xfrm>
              <a:off x="3484693" y="9513720"/>
              <a:ext cx="1167633" cy="365435"/>
            </a:xfrm>
            <a:prstGeom prst="rect">
              <a:avLst/>
            </a:prstGeom>
          </p:spPr>
        </p:pic>
      </p:grpSp>
    </p:spTree>
    <p:extLst>
      <p:ext uri="{BB962C8B-B14F-4D97-AF65-F5344CB8AC3E}">
        <p14:creationId xmlns:p14="http://schemas.microsoft.com/office/powerpoint/2010/main" val="1379579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4138</TotalTime>
  <Words>438</Words>
  <Application>Microsoft Office PowerPoint</Application>
  <PresentationFormat>ユーザー設定</PresentationFormat>
  <Paragraphs>113</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外山　亮士</dc:creator>
  <cp:lastModifiedBy>住宅政策課</cp:lastModifiedBy>
  <cp:revision>223</cp:revision>
  <cp:lastPrinted>2019-04-24T02:06:42Z</cp:lastPrinted>
  <dcterms:created xsi:type="dcterms:W3CDTF">2015-07-09T01:06:01Z</dcterms:created>
  <dcterms:modified xsi:type="dcterms:W3CDTF">2019-05-10T03:15:13Z</dcterms:modified>
</cp:coreProperties>
</file>