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75" r:id="rId5"/>
  </p:sldMasterIdLst>
  <p:notesMasterIdLst>
    <p:notesMasterId r:id="rId28"/>
  </p:notesMasterIdLst>
  <p:sldIdLst>
    <p:sldId id="362" r:id="rId6"/>
    <p:sldId id="327" r:id="rId7"/>
    <p:sldId id="344" r:id="rId8"/>
    <p:sldId id="328" r:id="rId9"/>
    <p:sldId id="339" r:id="rId10"/>
    <p:sldId id="340" r:id="rId11"/>
    <p:sldId id="341" r:id="rId12"/>
    <p:sldId id="363" r:id="rId13"/>
    <p:sldId id="367" r:id="rId14"/>
    <p:sldId id="360" r:id="rId15"/>
    <p:sldId id="364" r:id="rId16"/>
    <p:sldId id="368" r:id="rId17"/>
    <p:sldId id="369" r:id="rId18"/>
    <p:sldId id="370" r:id="rId19"/>
    <p:sldId id="365" r:id="rId20"/>
    <p:sldId id="366" r:id="rId21"/>
    <p:sldId id="371" r:id="rId22"/>
    <p:sldId id="372" r:id="rId23"/>
    <p:sldId id="373" r:id="rId24"/>
    <p:sldId id="374" r:id="rId25"/>
    <p:sldId id="375" r:id="rId26"/>
    <p:sldId id="376" r:id="rId27"/>
  </p:sldIdLst>
  <p:sldSz cx="6732588" cy="9906000"/>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00099"/>
    <a:srgbClr val="4BACC6"/>
    <a:srgbClr val="CC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DA37D80-6434-44D0-A028-1B22A696006F}" styleName="淡色スタイル 3 - アクセント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8799B23B-EC83-4686-B30A-512413B5E67A}" styleName="淡色スタイル 3 - アクセント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34559" autoAdjust="0"/>
    <p:restoredTop sz="86331" autoAdjust="0"/>
  </p:normalViewPr>
  <p:slideViewPr>
    <p:cSldViewPr>
      <p:cViewPr>
        <p:scale>
          <a:sx n="70" d="100"/>
          <a:sy n="70" d="100"/>
        </p:scale>
        <p:origin x="-2556" y="1092"/>
      </p:cViewPr>
      <p:guideLst>
        <p:guide orient="horz" pos="3121"/>
        <p:guide pos="3292"/>
      </p:guideLst>
    </p:cSldViewPr>
  </p:slideViewPr>
  <p:outlineViewPr>
    <p:cViewPr>
      <p:scale>
        <a:sx n="33" d="100"/>
        <a:sy n="33" d="100"/>
      </p:scale>
      <p:origin x="0" y="7296"/>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9" y="1"/>
            <a:ext cx="2949575" cy="496888"/>
          </a:xfrm>
          <a:prstGeom prst="rect">
            <a:avLst/>
          </a:prstGeom>
        </p:spPr>
        <p:txBody>
          <a:bodyPr vert="horz" lIns="91421" tIns="45711" rIns="91421" bIns="45711" rtlCol="0"/>
          <a:lstStyle>
            <a:lvl1pPr algn="l">
              <a:defRPr sz="1200"/>
            </a:lvl1pPr>
          </a:lstStyle>
          <a:p>
            <a:endParaRPr kumimoji="1" lang="ja-JP" altLang="en-US"/>
          </a:p>
        </p:txBody>
      </p:sp>
      <p:sp>
        <p:nvSpPr>
          <p:cNvPr id="3" name="日付プレースホルダ 2"/>
          <p:cNvSpPr>
            <a:spLocks noGrp="1"/>
          </p:cNvSpPr>
          <p:nvPr>
            <p:ph type="dt" idx="1"/>
          </p:nvPr>
        </p:nvSpPr>
        <p:spPr>
          <a:xfrm>
            <a:off x="3856046" y="1"/>
            <a:ext cx="2949575" cy="496888"/>
          </a:xfrm>
          <a:prstGeom prst="rect">
            <a:avLst/>
          </a:prstGeom>
        </p:spPr>
        <p:txBody>
          <a:bodyPr vert="horz" lIns="91421" tIns="45711" rIns="91421" bIns="45711" rtlCol="0"/>
          <a:lstStyle>
            <a:lvl1pPr algn="r">
              <a:defRPr sz="1200"/>
            </a:lvl1pPr>
          </a:lstStyle>
          <a:p>
            <a:fld id="{A106ED65-A703-4677-B233-1451A5538299}" type="datetimeFigureOut">
              <a:rPr kumimoji="1" lang="ja-JP" altLang="en-US" smtClean="0"/>
              <a:pPr/>
              <a:t>2018/6/1</a:t>
            </a:fld>
            <a:endParaRPr kumimoji="1" lang="ja-JP" altLang="en-US"/>
          </a:p>
        </p:txBody>
      </p:sp>
      <p:sp>
        <p:nvSpPr>
          <p:cNvPr id="4" name="スライド イメージ プレースホルダ 3"/>
          <p:cNvSpPr>
            <a:spLocks noGrp="1" noRot="1" noChangeAspect="1"/>
          </p:cNvSpPr>
          <p:nvPr>
            <p:ph type="sldImg" idx="2"/>
          </p:nvPr>
        </p:nvSpPr>
        <p:spPr>
          <a:xfrm>
            <a:off x="2136775" y="746125"/>
            <a:ext cx="2533650" cy="3725863"/>
          </a:xfrm>
          <a:prstGeom prst="rect">
            <a:avLst/>
          </a:prstGeom>
          <a:noFill/>
          <a:ln w="12700">
            <a:solidFill>
              <a:prstClr val="black"/>
            </a:solidFill>
          </a:ln>
        </p:spPr>
        <p:txBody>
          <a:bodyPr vert="horz" lIns="91421" tIns="45711" rIns="91421" bIns="45711" rtlCol="0" anchor="ctr"/>
          <a:lstStyle/>
          <a:p>
            <a:endParaRPr lang="ja-JP" altLang="en-US"/>
          </a:p>
        </p:txBody>
      </p:sp>
      <p:sp>
        <p:nvSpPr>
          <p:cNvPr id="5" name="ノート プレースホルダ 4"/>
          <p:cNvSpPr>
            <a:spLocks noGrp="1"/>
          </p:cNvSpPr>
          <p:nvPr>
            <p:ph type="body" sz="quarter" idx="3"/>
          </p:nvPr>
        </p:nvSpPr>
        <p:spPr>
          <a:xfrm>
            <a:off x="681038" y="4721225"/>
            <a:ext cx="5445125" cy="4471988"/>
          </a:xfrm>
          <a:prstGeom prst="rect">
            <a:avLst/>
          </a:prstGeom>
        </p:spPr>
        <p:txBody>
          <a:bodyPr vert="horz" lIns="91421" tIns="45711" rIns="91421" bIns="45711"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 5"/>
          <p:cNvSpPr>
            <a:spLocks noGrp="1"/>
          </p:cNvSpPr>
          <p:nvPr>
            <p:ph type="ftr" sz="quarter" idx="4"/>
          </p:nvPr>
        </p:nvSpPr>
        <p:spPr>
          <a:xfrm>
            <a:off x="9" y="9440878"/>
            <a:ext cx="2949575" cy="496887"/>
          </a:xfrm>
          <a:prstGeom prst="rect">
            <a:avLst/>
          </a:prstGeom>
        </p:spPr>
        <p:txBody>
          <a:bodyPr vert="horz" lIns="91421" tIns="45711" rIns="91421" bIns="45711" rtlCol="0" anchor="b"/>
          <a:lstStyle>
            <a:lvl1pPr algn="l">
              <a:defRPr sz="1200"/>
            </a:lvl1pPr>
          </a:lstStyle>
          <a:p>
            <a:endParaRPr kumimoji="1" lang="ja-JP" altLang="en-US"/>
          </a:p>
        </p:txBody>
      </p:sp>
      <p:sp>
        <p:nvSpPr>
          <p:cNvPr id="7" name="スライド番号プレースホルダ 6"/>
          <p:cNvSpPr>
            <a:spLocks noGrp="1"/>
          </p:cNvSpPr>
          <p:nvPr>
            <p:ph type="sldNum" sz="quarter" idx="5"/>
          </p:nvPr>
        </p:nvSpPr>
        <p:spPr>
          <a:xfrm>
            <a:off x="3856046" y="9440878"/>
            <a:ext cx="2949575" cy="496887"/>
          </a:xfrm>
          <a:prstGeom prst="rect">
            <a:avLst/>
          </a:prstGeom>
        </p:spPr>
        <p:txBody>
          <a:bodyPr vert="horz" lIns="91421" tIns="45711" rIns="91421" bIns="45711" rtlCol="0" anchor="b"/>
          <a:lstStyle>
            <a:lvl1pPr algn="r">
              <a:defRPr sz="1200"/>
            </a:lvl1pPr>
          </a:lstStyle>
          <a:p>
            <a:fld id="{219625C8-9568-43CF-9705-21A9ED4BBEFF}" type="slidenum">
              <a:rPr kumimoji="1" lang="ja-JP" altLang="en-US" smtClean="0"/>
              <a:pPr/>
              <a:t>‹#›</a:t>
            </a:fld>
            <a:endParaRPr kumimoji="1" lang="ja-JP" altLang="en-US"/>
          </a:p>
        </p:txBody>
      </p:sp>
    </p:spTree>
    <p:extLst>
      <p:ext uri="{BB962C8B-B14F-4D97-AF65-F5344CB8AC3E}">
        <p14:creationId xmlns:p14="http://schemas.microsoft.com/office/powerpoint/2010/main" val="309229027"/>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136775" y="746125"/>
            <a:ext cx="2533650" cy="372586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12ECAB4-6C1E-4D3D-99C4-577B5A11F292}" type="slidenum">
              <a:rPr lang="ja-JP" altLang="en-US" smtClean="0">
                <a:solidFill>
                  <a:prstClr val="black"/>
                </a:solidFill>
              </a:rPr>
              <a:pPr/>
              <a:t>2</a:t>
            </a:fld>
            <a:endParaRPr lang="ja-JP" altLang="en-US">
              <a:solidFill>
                <a:prstClr val="black"/>
              </a:solidFill>
            </a:endParaRPr>
          </a:p>
        </p:txBody>
      </p:sp>
    </p:spTree>
    <p:extLst>
      <p:ext uri="{BB962C8B-B14F-4D97-AF65-F5344CB8AC3E}">
        <p14:creationId xmlns:p14="http://schemas.microsoft.com/office/powerpoint/2010/main" val="23726167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136775" y="746125"/>
            <a:ext cx="2533650" cy="372586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12ECAB4-6C1E-4D3D-99C4-577B5A11F292}" type="slidenum">
              <a:rPr lang="ja-JP" altLang="en-US" smtClean="0">
                <a:solidFill>
                  <a:prstClr val="black"/>
                </a:solidFill>
              </a:rPr>
              <a:pPr/>
              <a:t>12</a:t>
            </a:fld>
            <a:endParaRPr lang="ja-JP" altLang="en-US">
              <a:solidFill>
                <a:prstClr val="black"/>
              </a:solidFill>
            </a:endParaRPr>
          </a:p>
        </p:txBody>
      </p:sp>
    </p:spTree>
    <p:extLst>
      <p:ext uri="{BB962C8B-B14F-4D97-AF65-F5344CB8AC3E}">
        <p14:creationId xmlns:p14="http://schemas.microsoft.com/office/powerpoint/2010/main" val="23726167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136775" y="746125"/>
            <a:ext cx="2533650" cy="372586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12ECAB4-6C1E-4D3D-99C4-577B5A11F292}" type="slidenum">
              <a:rPr lang="ja-JP" altLang="en-US" smtClean="0">
                <a:solidFill>
                  <a:prstClr val="black"/>
                </a:solidFill>
              </a:rPr>
              <a:pPr/>
              <a:t>13</a:t>
            </a:fld>
            <a:endParaRPr lang="ja-JP" altLang="en-US">
              <a:solidFill>
                <a:prstClr val="black"/>
              </a:solidFill>
            </a:endParaRPr>
          </a:p>
        </p:txBody>
      </p:sp>
    </p:spTree>
    <p:extLst>
      <p:ext uri="{BB962C8B-B14F-4D97-AF65-F5344CB8AC3E}">
        <p14:creationId xmlns:p14="http://schemas.microsoft.com/office/powerpoint/2010/main" val="23726167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136775" y="746125"/>
            <a:ext cx="2533650" cy="372586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12ECAB4-6C1E-4D3D-99C4-577B5A11F292}" type="slidenum">
              <a:rPr lang="ja-JP" altLang="en-US" smtClean="0">
                <a:solidFill>
                  <a:prstClr val="black"/>
                </a:solidFill>
              </a:rPr>
              <a:pPr/>
              <a:t>14</a:t>
            </a:fld>
            <a:endParaRPr lang="ja-JP" altLang="en-US">
              <a:solidFill>
                <a:prstClr val="black"/>
              </a:solidFill>
            </a:endParaRPr>
          </a:p>
        </p:txBody>
      </p:sp>
    </p:spTree>
    <p:extLst>
      <p:ext uri="{BB962C8B-B14F-4D97-AF65-F5344CB8AC3E}">
        <p14:creationId xmlns:p14="http://schemas.microsoft.com/office/powerpoint/2010/main" val="23726167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136775" y="746125"/>
            <a:ext cx="2533650" cy="372586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12ECAB4-6C1E-4D3D-99C4-577B5A11F292}" type="slidenum">
              <a:rPr lang="ja-JP" altLang="en-US" smtClean="0">
                <a:solidFill>
                  <a:prstClr val="black"/>
                </a:solidFill>
              </a:rPr>
              <a:pPr/>
              <a:t>15</a:t>
            </a:fld>
            <a:endParaRPr lang="ja-JP" altLang="en-US">
              <a:solidFill>
                <a:prstClr val="black"/>
              </a:solidFill>
            </a:endParaRPr>
          </a:p>
        </p:txBody>
      </p:sp>
    </p:spTree>
    <p:extLst>
      <p:ext uri="{BB962C8B-B14F-4D97-AF65-F5344CB8AC3E}">
        <p14:creationId xmlns:p14="http://schemas.microsoft.com/office/powerpoint/2010/main" val="23726167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136775" y="746125"/>
            <a:ext cx="2533650" cy="372586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12ECAB4-6C1E-4D3D-99C4-577B5A11F292}" type="slidenum">
              <a:rPr lang="ja-JP" altLang="en-US" smtClean="0">
                <a:solidFill>
                  <a:prstClr val="black"/>
                </a:solidFill>
              </a:rPr>
              <a:pPr/>
              <a:t>16</a:t>
            </a:fld>
            <a:endParaRPr lang="ja-JP" altLang="en-US">
              <a:solidFill>
                <a:prstClr val="black"/>
              </a:solidFill>
            </a:endParaRPr>
          </a:p>
        </p:txBody>
      </p:sp>
    </p:spTree>
    <p:extLst>
      <p:ext uri="{BB962C8B-B14F-4D97-AF65-F5344CB8AC3E}">
        <p14:creationId xmlns:p14="http://schemas.microsoft.com/office/powerpoint/2010/main" val="23726167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136775" y="746125"/>
            <a:ext cx="2533650" cy="372586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12ECAB4-6C1E-4D3D-99C4-577B5A11F292}" type="slidenum">
              <a:rPr lang="ja-JP" altLang="en-US" smtClean="0">
                <a:solidFill>
                  <a:prstClr val="black"/>
                </a:solidFill>
              </a:rPr>
              <a:pPr/>
              <a:t>17</a:t>
            </a:fld>
            <a:endParaRPr lang="ja-JP" altLang="en-US">
              <a:solidFill>
                <a:prstClr val="black"/>
              </a:solidFill>
            </a:endParaRPr>
          </a:p>
        </p:txBody>
      </p:sp>
    </p:spTree>
    <p:extLst>
      <p:ext uri="{BB962C8B-B14F-4D97-AF65-F5344CB8AC3E}">
        <p14:creationId xmlns:p14="http://schemas.microsoft.com/office/powerpoint/2010/main" val="23726167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136775" y="746125"/>
            <a:ext cx="2533650" cy="372586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12ECAB4-6C1E-4D3D-99C4-577B5A11F292}" type="slidenum">
              <a:rPr lang="ja-JP" altLang="en-US" smtClean="0">
                <a:solidFill>
                  <a:prstClr val="black"/>
                </a:solidFill>
              </a:rPr>
              <a:pPr/>
              <a:t>18</a:t>
            </a:fld>
            <a:endParaRPr lang="ja-JP" altLang="en-US">
              <a:solidFill>
                <a:prstClr val="black"/>
              </a:solidFill>
            </a:endParaRPr>
          </a:p>
        </p:txBody>
      </p:sp>
    </p:spTree>
    <p:extLst>
      <p:ext uri="{BB962C8B-B14F-4D97-AF65-F5344CB8AC3E}">
        <p14:creationId xmlns:p14="http://schemas.microsoft.com/office/powerpoint/2010/main" val="23726167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136775" y="746125"/>
            <a:ext cx="2533650" cy="372586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12ECAB4-6C1E-4D3D-99C4-577B5A11F292}" type="slidenum">
              <a:rPr lang="ja-JP" altLang="en-US" smtClean="0">
                <a:solidFill>
                  <a:prstClr val="black"/>
                </a:solidFill>
              </a:rPr>
              <a:pPr/>
              <a:t>19</a:t>
            </a:fld>
            <a:endParaRPr lang="ja-JP" altLang="en-US">
              <a:solidFill>
                <a:prstClr val="black"/>
              </a:solidFill>
            </a:endParaRPr>
          </a:p>
        </p:txBody>
      </p:sp>
    </p:spTree>
    <p:extLst>
      <p:ext uri="{BB962C8B-B14F-4D97-AF65-F5344CB8AC3E}">
        <p14:creationId xmlns:p14="http://schemas.microsoft.com/office/powerpoint/2010/main" val="23726167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136775" y="746125"/>
            <a:ext cx="2533650" cy="372586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12ECAB4-6C1E-4D3D-99C4-577B5A11F292}" type="slidenum">
              <a:rPr lang="ja-JP" altLang="en-US" smtClean="0">
                <a:solidFill>
                  <a:prstClr val="black"/>
                </a:solidFill>
              </a:rPr>
              <a:pPr/>
              <a:t>20</a:t>
            </a:fld>
            <a:endParaRPr lang="ja-JP" altLang="en-US">
              <a:solidFill>
                <a:prstClr val="black"/>
              </a:solidFill>
            </a:endParaRPr>
          </a:p>
        </p:txBody>
      </p:sp>
    </p:spTree>
    <p:extLst>
      <p:ext uri="{BB962C8B-B14F-4D97-AF65-F5344CB8AC3E}">
        <p14:creationId xmlns:p14="http://schemas.microsoft.com/office/powerpoint/2010/main" val="23726167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136775" y="746125"/>
            <a:ext cx="2533650" cy="372586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12ECAB4-6C1E-4D3D-99C4-577B5A11F292}" type="slidenum">
              <a:rPr lang="ja-JP" altLang="en-US" smtClean="0">
                <a:solidFill>
                  <a:prstClr val="black"/>
                </a:solidFill>
              </a:rPr>
              <a:pPr/>
              <a:t>21</a:t>
            </a:fld>
            <a:endParaRPr lang="ja-JP" altLang="en-US">
              <a:solidFill>
                <a:prstClr val="black"/>
              </a:solidFill>
            </a:endParaRPr>
          </a:p>
        </p:txBody>
      </p:sp>
    </p:spTree>
    <p:extLst>
      <p:ext uri="{BB962C8B-B14F-4D97-AF65-F5344CB8AC3E}">
        <p14:creationId xmlns:p14="http://schemas.microsoft.com/office/powerpoint/2010/main" val="23726167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136775" y="746125"/>
            <a:ext cx="2533650" cy="372586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12ECAB4-6C1E-4D3D-99C4-577B5A11F292}" type="slidenum">
              <a:rPr lang="ja-JP" altLang="en-US" smtClean="0">
                <a:solidFill>
                  <a:prstClr val="black"/>
                </a:solidFill>
              </a:rPr>
              <a:pPr/>
              <a:t>4</a:t>
            </a:fld>
            <a:endParaRPr lang="ja-JP" altLang="en-US">
              <a:solidFill>
                <a:prstClr val="black"/>
              </a:solidFill>
            </a:endParaRPr>
          </a:p>
        </p:txBody>
      </p:sp>
    </p:spTree>
    <p:extLst>
      <p:ext uri="{BB962C8B-B14F-4D97-AF65-F5344CB8AC3E}">
        <p14:creationId xmlns:p14="http://schemas.microsoft.com/office/powerpoint/2010/main" val="237261679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136775" y="746125"/>
            <a:ext cx="2533650" cy="372586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12ECAB4-6C1E-4D3D-99C4-577B5A11F292}" type="slidenum">
              <a:rPr lang="ja-JP" altLang="en-US" smtClean="0">
                <a:solidFill>
                  <a:prstClr val="black"/>
                </a:solidFill>
              </a:rPr>
              <a:pPr/>
              <a:t>22</a:t>
            </a:fld>
            <a:endParaRPr lang="ja-JP" altLang="en-US">
              <a:solidFill>
                <a:prstClr val="black"/>
              </a:solidFill>
            </a:endParaRPr>
          </a:p>
        </p:txBody>
      </p:sp>
    </p:spTree>
    <p:extLst>
      <p:ext uri="{BB962C8B-B14F-4D97-AF65-F5344CB8AC3E}">
        <p14:creationId xmlns:p14="http://schemas.microsoft.com/office/powerpoint/2010/main" val="23726167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136775" y="746125"/>
            <a:ext cx="2533650" cy="372586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12ECAB4-6C1E-4D3D-99C4-577B5A11F292}" type="slidenum">
              <a:rPr lang="ja-JP" altLang="en-US" smtClean="0">
                <a:solidFill>
                  <a:prstClr val="black"/>
                </a:solidFill>
              </a:rPr>
              <a:pPr/>
              <a:t>5</a:t>
            </a:fld>
            <a:endParaRPr lang="ja-JP" altLang="en-US">
              <a:solidFill>
                <a:prstClr val="black"/>
              </a:solidFill>
            </a:endParaRPr>
          </a:p>
        </p:txBody>
      </p:sp>
    </p:spTree>
    <p:extLst>
      <p:ext uri="{BB962C8B-B14F-4D97-AF65-F5344CB8AC3E}">
        <p14:creationId xmlns:p14="http://schemas.microsoft.com/office/powerpoint/2010/main" val="23726167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136775" y="746125"/>
            <a:ext cx="2533650" cy="372586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12ECAB4-6C1E-4D3D-99C4-577B5A11F292}" type="slidenum">
              <a:rPr lang="ja-JP" altLang="en-US" smtClean="0">
                <a:solidFill>
                  <a:prstClr val="black"/>
                </a:solidFill>
              </a:rPr>
              <a:pPr/>
              <a:t>6</a:t>
            </a:fld>
            <a:endParaRPr lang="ja-JP" altLang="en-US">
              <a:solidFill>
                <a:prstClr val="black"/>
              </a:solidFill>
            </a:endParaRPr>
          </a:p>
        </p:txBody>
      </p:sp>
    </p:spTree>
    <p:extLst>
      <p:ext uri="{BB962C8B-B14F-4D97-AF65-F5344CB8AC3E}">
        <p14:creationId xmlns:p14="http://schemas.microsoft.com/office/powerpoint/2010/main" val="23726167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136775" y="746125"/>
            <a:ext cx="2533650" cy="372586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12ECAB4-6C1E-4D3D-99C4-577B5A11F292}" type="slidenum">
              <a:rPr lang="ja-JP" altLang="en-US" smtClean="0">
                <a:solidFill>
                  <a:prstClr val="black"/>
                </a:solidFill>
              </a:rPr>
              <a:pPr/>
              <a:t>7</a:t>
            </a:fld>
            <a:endParaRPr lang="ja-JP" altLang="en-US">
              <a:solidFill>
                <a:prstClr val="black"/>
              </a:solidFill>
            </a:endParaRPr>
          </a:p>
        </p:txBody>
      </p:sp>
    </p:spTree>
    <p:extLst>
      <p:ext uri="{BB962C8B-B14F-4D97-AF65-F5344CB8AC3E}">
        <p14:creationId xmlns:p14="http://schemas.microsoft.com/office/powerpoint/2010/main" val="23726167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136775" y="746125"/>
            <a:ext cx="2533650" cy="372586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12ECAB4-6C1E-4D3D-99C4-577B5A11F292}" type="slidenum">
              <a:rPr lang="ja-JP" altLang="en-US" smtClean="0">
                <a:solidFill>
                  <a:prstClr val="black"/>
                </a:solidFill>
              </a:rPr>
              <a:pPr/>
              <a:t>8</a:t>
            </a:fld>
            <a:endParaRPr lang="ja-JP" altLang="en-US">
              <a:solidFill>
                <a:prstClr val="black"/>
              </a:solidFill>
            </a:endParaRPr>
          </a:p>
        </p:txBody>
      </p:sp>
    </p:spTree>
    <p:extLst>
      <p:ext uri="{BB962C8B-B14F-4D97-AF65-F5344CB8AC3E}">
        <p14:creationId xmlns:p14="http://schemas.microsoft.com/office/powerpoint/2010/main" val="23726167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136775" y="746125"/>
            <a:ext cx="2533650" cy="372586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12ECAB4-6C1E-4D3D-99C4-577B5A11F292}" type="slidenum">
              <a:rPr lang="ja-JP" altLang="en-US" smtClean="0">
                <a:solidFill>
                  <a:prstClr val="black"/>
                </a:solidFill>
              </a:rPr>
              <a:pPr/>
              <a:t>9</a:t>
            </a:fld>
            <a:endParaRPr lang="ja-JP" altLang="en-US">
              <a:solidFill>
                <a:prstClr val="black"/>
              </a:solidFill>
            </a:endParaRPr>
          </a:p>
        </p:txBody>
      </p:sp>
    </p:spTree>
    <p:extLst>
      <p:ext uri="{BB962C8B-B14F-4D97-AF65-F5344CB8AC3E}">
        <p14:creationId xmlns:p14="http://schemas.microsoft.com/office/powerpoint/2010/main" val="23726167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136775" y="746125"/>
            <a:ext cx="2533650" cy="372586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12ECAB4-6C1E-4D3D-99C4-577B5A11F292}" type="slidenum">
              <a:rPr lang="ja-JP" altLang="en-US" smtClean="0">
                <a:solidFill>
                  <a:prstClr val="black"/>
                </a:solidFill>
              </a:rPr>
              <a:pPr/>
              <a:t>10</a:t>
            </a:fld>
            <a:endParaRPr lang="ja-JP" altLang="en-US">
              <a:solidFill>
                <a:prstClr val="black"/>
              </a:solidFill>
            </a:endParaRPr>
          </a:p>
        </p:txBody>
      </p:sp>
    </p:spTree>
    <p:extLst>
      <p:ext uri="{BB962C8B-B14F-4D97-AF65-F5344CB8AC3E}">
        <p14:creationId xmlns:p14="http://schemas.microsoft.com/office/powerpoint/2010/main" val="23726167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136775" y="746125"/>
            <a:ext cx="2533650" cy="372586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12ECAB4-6C1E-4D3D-99C4-577B5A11F292}" type="slidenum">
              <a:rPr lang="ja-JP" altLang="en-US" smtClean="0">
                <a:solidFill>
                  <a:prstClr val="black"/>
                </a:solidFill>
              </a:rPr>
              <a:pPr/>
              <a:t>11</a:t>
            </a:fld>
            <a:endParaRPr lang="ja-JP" altLang="en-US">
              <a:solidFill>
                <a:prstClr val="black"/>
              </a:solidFill>
            </a:endParaRPr>
          </a:p>
        </p:txBody>
      </p:sp>
    </p:spTree>
    <p:extLst>
      <p:ext uri="{BB962C8B-B14F-4D97-AF65-F5344CB8AC3E}">
        <p14:creationId xmlns:p14="http://schemas.microsoft.com/office/powerpoint/2010/main" val="23726167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504944" y="3077289"/>
            <a:ext cx="5722700" cy="2123369"/>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009888" y="5613400"/>
            <a:ext cx="4712812" cy="2531533"/>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32927FFD-3D24-4EC2-AEC8-E83A8D96C0AC}" type="slidenum">
              <a:rPr kumimoji="1" lang="ja-JP" altLang="en-US" smtClean="0"/>
              <a:pPr/>
              <a:t>‹#›</a:t>
            </a:fld>
            <a:endParaRPr kumimoji="1"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32927FFD-3D24-4EC2-AEC8-E83A8D96C0AC}" type="slidenum">
              <a:rPr kumimoji="1" lang="ja-JP" altLang="en-US" smtClean="0"/>
              <a:pPr/>
              <a: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4881126" y="396701"/>
            <a:ext cx="1514832" cy="8452201"/>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336631" y="396701"/>
            <a:ext cx="4432287" cy="8452201"/>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32927FFD-3D24-4EC2-AEC8-E83A8D96C0AC}" type="slidenum">
              <a:rPr kumimoji="1" lang="ja-JP" altLang="en-US" smtClean="0"/>
              <a:pPr/>
              <a:t>‹#›</a:t>
            </a:fld>
            <a:endParaRPr kumimoji="1" lang="ja-JP"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504857" y="3077282"/>
            <a:ext cx="5722875" cy="2123369"/>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009713" y="5613400"/>
            <a:ext cx="4713162" cy="2531533"/>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smtClean="0"/>
              <a:t>マスタ サブタイトルの書式設定</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6"/>
          <p:cNvSpPr>
            <a:spLocks noGrp="1" noChangeArrowheads="1"/>
          </p:cNvSpPr>
          <p:nvPr>
            <p:ph type="sldNum" sz="quarter" idx="11"/>
          </p:nvPr>
        </p:nvSpPr>
        <p:spPr>
          <a:ln/>
        </p:spPr>
        <p:txBody>
          <a:bodyPr/>
          <a:lstStyle>
            <a:lvl1pPr>
              <a:defRPr/>
            </a:lvl1pPr>
          </a:lstStyle>
          <a:p>
            <a:pPr>
              <a:defRPr/>
            </a:pPr>
            <a:fld id="{F635BC53-82DB-41E1-80BD-EE66AB150512}"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24715749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6"/>
          <p:cNvSpPr>
            <a:spLocks noGrp="1" noChangeArrowheads="1"/>
          </p:cNvSpPr>
          <p:nvPr>
            <p:ph type="sldNum" sz="quarter" idx="11"/>
          </p:nvPr>
        </p:nvSpPr>
        <p:spPr>
          <a:ln/>
        </p:spPr>
        <p:txBody>
          <a:bodyPr/>
          <a:lstStyle>
            <a:lvl1pPr>
              <a:defRPr/>
            </a:lvl1pPr>
          </a:lstStyle>
          <a:p>
            <a:pPr>
              <a:defRPr/>
            </a:pPr>
            <a:fld id="{E5D9F5F9-02B2-4795-9811-97A61D7E63EF}"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14234481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531736" y="6365523"/>
            <a:ext cx="5722874" cy="1967442"/>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531736" y="4198586"/>
            <a:ext cx="5722874" cy="216693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 テキストの書式設定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6"/>
          <p:cNvSpPr>
            <a:spLocks noGrp="1" noChangeArrowheads="1"/>
          </p:cNvSpPr>
          <p:nvPr>
            <p:ph type="sldNum" sz="quarter" idx="11"/>
          </p:nvPr>
        </p:nvSpPr>
        <p:spPr>
          <a:ln/>
        </p:spPr>
        <p:txBody>
          <a:bodyPr/>
          <a:lstStyle>
            <a:lvl1pPr>
              <a:defRPr/>
            </a:lvl1pPr>
          </a:lstStyle>
          <a:p>
            <a:pPr>
              <a:defRPr/>
            </a:pPr>
            <a:fld id="{2B21F425-845E-40D3-B08B-41DFA1368429}"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28125173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336571" y="2311401"/>
            <a:ext cx="2973043" cy="653750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3421805" y="2311401"/>
            <a:ext cx="2974212" cy="653750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1"/>
          </p:nvPr>
        </p:nvSpPr>
        <p:spPr>
          <a:ln/>
        </p:spPr>
        <p:txBody>
          <a:bodyPr/>
          <a:lstStyle>
            <a:lvl1pPr>
              <a:defRPr/>
            </a:lvl1pPr>
          </a:lstStyle>
          <a:p>
            <a:pPr>
              <a:defRPr/>
            </a:pPr>
            <a:fld id="{D661FA47-51E6-4C9E-8804-E466973DC434}"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19978136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336571" y="2217385"/>
            <a:ext cx="2974212" cy="92410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336571" y="3141486"/>
            <a:ext cx="2974212" cy="570741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3420637" y="2217385"/>
            <a:ext cx="2975381" cy="92410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3420637" y="3141486"/>
            <a:ext cx="2975381" cy="570741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8" name="Rectangle 6"/>
          <p:cNvSpPr>
            <a:spLocks noGrp="1" noChangeArrowheads="1"/>
          </p:cNvSpPr>
          <p:nvPr>
            <p:ph type="sldNum" sz="quarter" idx="11"/>
          </p:nvPr>
        </p:nvSpPr>
        <p:spPr>
          <a:ln/>
        </p:spPr>
        <p:txBody>
          <a:bodyPr/>
          <a:lstStyle>
            <a:lvl1pPr>
              <a:defRPr/>
            </a:lvl1pPr>
          </a:lstStyle>
          <a:p>
            <a:pPr>
              <a:defRPr/>
            </a:pPr>
            <a:fld id="{E13E1BA6-A938-47F1-8A7D-40303EFF6B69}"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21605971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4" name="Rectangle 6"/>
          <p:cNvSpPr>
            <a:spLocks noGrp="1" noChangeArrowheads="1"/>
          </p:cNvSpPr>
          <p:nvPr>
            <p:ph type="sldNum" sz="quarter" idx="11"/>
          </p:nvPr>
        </p:nvSpPr>
        <p:spPr>
          <a:ln/>
        </p:spPr>
        <p:txBody>
          <a:bodyPr/>
          <a:lstStyle>
            <a:lvl1pPr>
              <a:defRPr/>
            </a:lvl1pPr>
          </a:lstStyle>
          <a:p>
            <a:pPr>
              <a:defRPr/>
            </a:pPr>
            <a:fld id="{1C1535DB-5F20-4109-A302-2C29B09B1B87}"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14568783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3" name="Rectangle 6"/>
          <p:cNvSpPr>
            <a:spLocks noGrp="1" noChangeArrowheads="1"/>
          </p:cNvSpPr>
          <p:nvPr>
            <p:ph type="sldNum" sz="quarter" idx="11"/>
          </p:nvPr>
        </p:nvSpPr>
        <p:spPr>
          <a:ln/>
        </p:spPr>
        <p:txBody>
          <a:bodyPr/>
          <a:lstStyle>
            <a:lvl1pPr>
              <a:defRPr/>
            </a:lvl1pPr>
          </a:lstStyle>
          <a:p>
            <a:pPr>
              <a:defRPr/>
            </a:pPr>
            <a:fld id="{0973A2A5-7B1F-44C8-8C12-BB5C84638F68}"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108330266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336572" y="394405"/>
            <a:ext cx="2214590" cy="1678517"/>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2631798" y="394406"/>
            <a:ext cx="3764219" cy="845449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336572" y="2072923"/>
            <a:ext cx="2214590" cy="677598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1"/>
          </p:nvPr>
        </p:nvSpPr>
        <p:spPr>
          <a:ln/>
        </p:spPr>
        <p:txBody>
          <a:bodyPr/>
          <a:lstStyle>
            <a:lvl1pPr>
              <a:defRPr/>
            </a:lvl1pPr>
          </a:lstStyle>
          <a:p>
            <a:pPr>
              <a:defRPr/>
            </a:pPr>
            <a:fld id="{0EAE0C6E-8432-494A-A74B-5D1EB38970E4}"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5915034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32927FFD-3D24-4EC2-AEC8-E83A8D96C0AC}" type="slidenum">
              <a:rPr kumimoji="1" lang="ja-JP" altLang="en-US" smtClean="0"/>
              <a:pPr/>
              <a:t>‹#›</a:t>
            </a:fld>
            <a:endParaRPr kumimoji="1" lang="ja-JP"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319405" y="6934200"/>
            <a:ext cx="4040020" cy="818622"/>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319405" y="885119"/>
            <a:ext cx="4040020" cy="59436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smtClean="0"/>
          </a:p>
        </p:txBody>
      </p:sp>
      <p:sp>
        <p:nvSpPr>
          <p:cNvPr id="4" name="テキスト プレースホルダ 3"/>
          <p:cNvSpPr>
            <a:spLocks noGrp="1"/>
          </p:cNvSpPr>
          <p:nvPr>
            <p:ph type="body" sz="half" idx="2"/>
          </p:nvPr>
        </p:nvSpPr>
        <p:spPr>
          <a:xfrm>
            <a:off x="1319405" y="7752822"/>
            <a:ext cx="4040020" cy="116257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1"/>
          </p:nvPr>
        </p:nvSpPr>
        <p:spPr>
          <a:ln/>
        </p:spPr>
        <p:txBody>
          <a:bodyPr/>
          <a:lstStyle>
            <a:lvl1pPr>
              <a:defRPr/>
            </a:lvl1pPr>
          </a:lstStyle>
          <a:p>
            <a:pPr>
              <a:defRPr/>
            </a:pPr>
            <a:fld id="{F4B856CE-6CC2-4206-9006-2AD6A2AA65B9}"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198518436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6"/>
          <p:cNvSpPr>
            <a:spLocks noGrp="1" noChangeArrowheads="1"/>
          </p:cNvSpPr>
          <p:nvPr>
            <p:ph type="sldNum" sz="quarter" idx="11"/>
          </p:nvPr>
        </p:nvSpPr>
        <p:spPr>
          <a:ln/>
        </p:spPr>
        <p:txBody>
          <a:bodyPr/>
          <a:lstStyle>
            <a:lvl1pPr>
              <a:defRPr/>
            </a:lvl1pPr>
          </a:lstStyle>
          <a:p>
            <a:pPr>
              <a:defRPr/>
            </a:pPr>
            <a:fld id="{36096EFA-2EBA-4C68-9E6E-D2039BE4F871}"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374028842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4881448" y="396700"/>
            <a:ext cx="1514569" cy="8452203"/>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336571" y="396700"/>
            <a:ext cx="4432687" cy="8452203"/>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6"/>
          <p:cNvSpPr>
            <a:spLocks noGrp="1" noChangeArrowheads="1"/>
          </p:cNvSpPr>
          <p:nvPr>
            <p:ph type="sldNum" sz="quarter" idx="11"/>
          </p:nvPr>
        </p:nvSpPr>
        <p:spPr>
          <a:ln/>
        </p:spPr>
        <p:txBody>
          <a:bodyPr/>
          <a:lstStyle>
            <a:lvl1pPr>
              <a:defRPr/>
            </a:lvl1pPr>
          </a:lstStyle>
          <a:p>
            <a:pPr>
              <a:defRPr/>
            </a:pPr>
            <a:fld id="{BBBA0C11-FC64-4B07-B1BD-961A6C7DC495}"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233855818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Only" preserve="1">
  <p:cSld name="コンテンツ">
    <p:spTree>
      <p:nvGrpSpPr>
        <p:cNvPr id="1" name=""/>
        <p:cNvGrpSpPr/>
        <p:nvPr/>
      </p:nvGrpSpPr>
      <p:grpSpPr>
        <a:xfrm>
          <a:off x="0" y="0"/>
          <a:ext cx="0" cy="0"/>
          <a:chOff x="0" y="0"/>
          <a:chExt cx="0" cy="0"/>
        </a:xfrm>
      </p:grpSpPr>
      <p:sp>
        <p:nvSpPr>
          <p:cNvPr id="2" name="コンテンツ プレースホルダ 1"/>
          <p:cNvSpPr>
            <a:spLocks noGrp="1"/>
          </p:cNvSpPr>
          <p:nvPr>
            <p:ph/>
          </p:nvPr>
        </p:nvSpPr>
        <p:spPr>
          <a:xfrm>
            <a:off x="336571" y="396700"/>
            <a:ext cx="6059446" cy="8452203"/>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4" name="Rectangle 6"/>
          <p:cNvSpPr>
            <a:spLocks noGrp="1" noChangeArrowheads="1"/>
          </p:cNvSpPr>
          <p:nvPr>
            <p:ph type="sldNum" sz="quarter" idx="11"/>
          </p:nvPr>
        </p:nvSpPr>
        <p:spPr>
          <a:ln/>
        </p:spPr>
        <p:txBody>
          <a:bodyPr/>
          <a:lstStyle>
            <a:lvl1pPr>
              <a:defRPr/>
            </a:lvl1pPr>
          </a:lstStyle>
          <a:p>
            <a:pPr>
              <a:defRPr/>
            </a:pPr>
            <a:fld id="{AE9E2E25-4D37-4B0F-AACD-71575B331983}"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268980671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AndTwoObj" preserve="1">
  <p:cSld name="タイトル、コンテンツ、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336571" y="396699"/>
            <a:ext cx="6059446" cy="1651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336571" y="2311401"/>
            <a:ext cx="2973043" cy="6537502"/>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3421805" y="2311400"/>
            <a:ext cx="2974212" cy="315753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3421805" y="5689072"/>
            <a:ext cx="2974212" cy="3159831"/>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7" name="Rectangle 6"/>
          <p:cNvSpPr>
            <a:spLocks noGrp="1" noChangeArrowheads="1"/>
          </p:cNvSpPr>
          <p:nvPr>
            <p:ph type="sldNum" sz="quarter" idx="11"/>
          </p:nvPr>
        </p:nvSpPr>
        <p:spPr>
          <a:ln/>
        </p:spPr>
        <p:txBody>
          <a:bodyPr/>
          <a:lstStyle>
            <a:lvl1pPr>
              <a:defRPr/>
            </a:lvl1pPr>
          </a:lstStyle>
          <a:p>
            <a:pPr>
              <a:defRPr/>
            </a:pPr>
            <a:fld id="{DEDF8122-5191-48D0-A0CA-BE6DEEB0F67F}"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118514879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bl">
  <p:cSld name="タイトルと表">
    <p:spTree>
      <p:nvGrpSpPr>
        <p:cNvPr id="1" name=""/>
        <p:cNvGrpSpPr/>
        <p:nvPr/>
      </p:nvGrpSpPr>
      <p:grpSpPr>
        <a:xfrm>
          <a:off x="0" y="0"/>
          <a:ext cx="0" cy="0"/>
          <a:chOff x="0" y="0"/>
          <a:chExt cx="0" cy="0"/>
        </a:xfrm>
      </p:grpSpPr>
      <p:sp>
        <p:nvSpPr>
          <p:cNvPr id="2" name="タイトル 1"/>
          <p:cNvSpPr>
            <a:spLocks noGrp="1"/>
          </p:cNvSpPr>
          <p:nvPr>
            <p:ph type="title"/>
          </p:nvPr>
        </p:nvSpPr>
        <p:spPr>
          <a:xfrm>
            <a:off x="336630" y="396699"/>
            <a:ext cx="6059329" cy="1651000"/>
          </a:xfrm>
        </p:spPr>
        <p:txBody>
          <a:bodyPr/>
          <a:lstStyle/>
          <a:p>
            <a:r>
              <a:rPr lang="ja-JP" altLang="en-US" smtClean="0"/>
              <a:t>マスタ タイトルの書式設定</a:t>
            </a:r>
            <a:endParaRPr lang="ja-JP" altLang="en-US"/>
          </a:p>
        </p:txBody>
      </p:sp>
      <p:sp>
        <p:nvSpPr>
          <p:cNvPr id="3" name="表プレースホルダ 2"/>
          <p:cNvSpPr>
            <a:spLocks noGrp="1"/>
          </p:cNvSpPr>
          <p:nvPr>
            <p:ph type="tbl" idx="1"/>
          </p:nvPr>
        </p:nvSpPr>
        <p:spPr>
          <a:xfrm>
            <a:off x="336630" y="2311402"/>
            <a:ext cx="6059329" cy="6537502"/>
          </a:xfrm>
        </p:spPr>
        <p:txBody>
          <a:bodyPr/>
          <a:lstStyle/>
          <a:p>
            <a:pPr lvl="0"/>
            <a:endParaRPr lang="ja-JP" altLang="en-US" noProof="0"/>
          </a:p>
        </p:txBody>
      </p:sp>
      <p:sp>
        <p:nvSpPr>
          <p:cNvPr id="4" name="日付プレースホルダ 3"/>
          <p:cNvSpPr>
            <a:spLocks noGrp="1"/>
          </p:cNvSpPr>
          <p:nvPr>
            <p:ph type="dt" sz="half" idx="10"/>
          </p:nvPr>
        </p:nvSpPr>
        <p:spPr/>
        <p:txBody>
          <a:bodyPr/>
          <a:lstStyle>
            <a:lvl1pPr>
              <a:defRPr/>
            </a:lvl1pPr>
          </a:lstStyle>
          <a:p>
            <a:pPr>
              <a:defRPr/>
            </a:pPr>
            <a:endParaRPr lang="en-US" altLang="ja-JP">
              <a:solidFill>
                <a:srgbClr val="000000"/>
              </a:solidFill>
            </a:endParaRPr>
          </a:p>
        </p:txBody>
      </p:sp>
      <p:sp>
        <p:nvSpPr>
          <p:cNvPr id="5" name="フッター プレースホルダ 4"/>
          <p:cNvSpPr>
            <a:spLocks noGrp="1"/>
          </p:cNvSpPr>
          <p:nvPr>
            <p:ph type="ftr" sz="quarter" idx="11"/>
          </p:nvPr>
        </p:nvSpPr>
        <p:spPr>
          <a:xfrm>
            <a:off x="2299902" y="9020880"/>
            <a:ext cx="2132785" cy="687917"/>
          </a:xfrm>
          <a:prstGeom prst="rect">
            <a:avLst/>
          </a:prstGeom>
        </p:spPr>
        <p:txBody>
          <a:bodyPr/>
          <a:lstStyle>
            <a:lvl1pPr>
              <a:defRPr>
                <a:latin typeface="Arial" pitchFamily="34" charset="0"/>
                <a:ea typeface="ＭＳ Ｐゴシック" pitchFamily="50" charset="-128"/>
              </a:defRPr>
            </a:lvl1pPr>
          </a:lstStyle>
          <a:p>
            <a:pPr algn="ctr" fontAlgn="base">
              <a:spcBef>
                <a:spcPct val="0"/>
              </a:spcBef>
              <a:spcAft>
                <a:spcPct val="0"/>
              </a:spcAft>
              <a:defRPr/>
            </a:pPr>
            <a:endParaRPr lang="en-US" altLang="ja-JP">
              <a:solidFill>
                <a:srgbClr val="000000"/>
              </a:solidFill>
            </a:endParaRPr>
          </a:p>
        </p:txBody>
      </p:sp>
      <p:sp>
        <p:nvSpPr>
          <p:cNvPr id="6" name="スライド番号プレースホルダ 5"/>
          <p:cNvSpPr>
            <a:spLocks noGrp="1"/>
          </p:cNvSpPr>
          <p:nvPr>
            <p:ph type="sldNum" sz="quarter" idx="12"/>
          </p:nvPr>
        </p:nvSpPr>
        <p:spPr>
          <a:xfrm>
            <a:off x="4825353" y="9020880"/>
            <a:ext cx="1570664" cy="687917"/>
          </a:xfrm>
        </p:spPr>
        <p:txBody>
          <a:bodyPr/>
          <a:lstStyle>
            <a:lvl1pPr>
              <a:defRPr/>
            </a:lvl1pPr>
          </a:lstStyle>
          <a:p>
            <a:pPr>
              <a:defRPr/>
            </a:pPr>
            <a:fld id="{872971AB-4C0E-4798-B45F-C428CEFA1C82}"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9932665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531828" y="6365531"/>
            <a:ext cx="5722700" cy="1967442"/>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531828" y="4198590"/>
            <a:ext cx="5722700" cy="216693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32927FFD-3D24-4EC2-AEC8-E83A8D96C0AC}" type="slidenum">
              <a:rPr kumimoji="1" lang="ja-JP" altLang="en-US" smtClean="0"/>
              <a:pPr/>
              <a:t>‹#›</a:t>
            </a:fld>
            <a:endParaRPr kumimoji="1"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336629" y="2311408"/>
            <a:ext cx="2973560" cy="653750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3422399" y="2311408"/>
            <a:ext cx="2973560" cy="653750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32927FFD-3D24-4EC2-AEC8-E83A8D96C0AC}" type="slidenum">
              <a:rPr kumimoji="1" lang="ja-JP" altLang="en-US" smtClean="0"/>
              <a:pPr/>
              <a: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336629" y="2217388"/>
            <a:ext cx="2974729" cy="92410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336629" y="3141488"/>
            <a:ext cx="2974729" cy="570741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3420062" y="2217388"/>
            <a:ext cx="2975898" cy="92410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3420062" y="3141488"/>
            <a:ext cx="2975898" cy="570741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endParaRPr kumimoji="1" lang="ja-JP" altLang="en-US"/>
          </a:p>
        </p:txBody>
      </p:sp>
      <p:sp>
        <p:nvSpPr>
          <p:cNvPr id="8" name="フッター プレースホルダ 7"/>
          <p:cNvSpPr>
            <a:spLocks noGrp="1"/>
          </p:cNvSpPr>
          <p:nvPr>
            <p:ph type="ftr" sz="quarter" idx="11"/>
          </p:nvPr>
        </p:nvSpPr>
        <p:spPr/>
        <p:txBody>
          <a:bodyPr/>
          <a:lstStyle/>
          <a:p>
            <a:endParaRPr kumimoji="1" lang="ja-JP" altLang="en-US"/>
          </a:p>
        </p:txBody>
      </p:sp>
      <p:sp>
        <p:nvSpPr>
          <p:cNvPr id="9" name="スライド番号プレースホルダ 8"/>
          <p:cNvSpPr>
            <a:spLocks noGrp="1"/>
          </p:cNvSpPr>
          <p:nvPr>
            <p:ph type="sldNum" sz="quarter" idx="12"/>
          </p:nvPr>
        </p:nvSpPr>
        <p:spPr/>
        <p:txBody>
          <a:bodyPr/>
          <a:lstStyle/>
          <a:p>
            <a:fld id="{32927FFD-3D24-4EC2-AEC8-E83A8D96C0AC}" type="slidenum">
              <a:rPr kumimoji="1" lang="ja-JP" altLang="en-US" smtClean="0"/>
              <a:pPr/>
              <a: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endParaRPr kumimoji="1" lang="ja-JP" altLang="en-US"/>
          </a:p>
        </p:txBody>
      </p:sp>
      <p:sp>
        <p:nvSpPr>
          <p:cNvPr id="4" name="フッター プレースホルダ 3"/>
          <p:cNvSpPr>
            <a:spLocks noGrp="1"/>
          </p:cNvSpPr>
          <p:nvPr>
            <p:ph type="ftr" sz="quarter" idx="11"/>
          </p:nvPr>
        </p:nvSpPr>
        <p:spPr/>
        <p:txBody>
          <a:bodyPr/>
          <a:lstStyle/>
          <a:p>
            <a:endParaRPr kumimoji="1" lang="ja-JP" altLang="en-US"/>
          </a:p>
        </p:txBody>
      </p:sp>
      <p:sp>
        <p:nvSpPr>
          <p:cNvPr id="5" name="スライド番号プレースホルダ 4"/>
          <p:cNvSpPr>
            <a:spLocks noGrp="1"/>
          </p:cNvSpPr>
          <p:nvPr>
            <p:ph type="sldNum" sz="quarter" idx="12"/>
          </p:nvPr>
        </p:nvSpPr>
        <p:spPr/>
        <p:txBody>
          <a:bodyPr/>
          <a:lstStyle/>
          <a:p>
            <a:fld id="{32927FFD-3D24-4EC2-AEC8-E83A8D96C0AC}" type="slidenum">
              <a:rPr kumimoji="1" lang="ja-JP" altLang="en-US" smtClean="0"/>
              <a:pPr/>
              <a: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endParaRPr kumimoji="1" lang="ja-JP" altLang="en-US"/>
          </a:p>
        </p:txBody>
      </p:sp>
      <p:sp>
        <p:nvSpPr>
          <p:cNvPr id="3" name="フッター プレースホルダ 2"/>
          <p:cNvSpPr>
            <a:spLocks noGrp="1"/>
          </p:cNvSpPr>
          <p:nvPr>
            <p:ph type="ftr" sz="quarter" idx="11"/>
          </p:nvPr>
        </p:nvSpPr>
        <p:spPr/>
        <p:txBody>
          <a:bodyPr/>
          <a:lstStyle/>
          <a:p>
            <a:endParaRPr kumimoji="1" lang="ja-JP" altLang="en-US"/>
          </a:p>
        </p:txBody>
      </p:sp>
      <p:sp>
        <p:nvSpPr>
          <p:cNvPr id="4" name="スライド番号プレースホルダ 3"/>
          <p:cNvSpPr>
            <a:spLocks noGrp="1"/>
          </p:cNvSpPr>
          <p:nvPr>
            <p:ph type="sldNum" sz="quarter" idx="12"/>
          </p:nvPr>
        </p:nvSpPr>
        <p:spPr/>
        <p:txBody>
          <a:bodyPr/>
          <a:lstStyle/>
          <a:p>
            <a:fld id="{32927FFD-3D24-4EC2-AEC8-E83A8D96C0AC}" type="slidenum">
              <a:rPr kumimoji="1" lang="ja-JP" altLang="en-US" smtClean="0"/>
              <a:pPr/>
              <a: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336632" y="394407"/>
            <a:ext cx="2214975" cy="1678517"/>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2632257" y="394412"/>
            <a:ext cx="3763704" cy="845449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336632" y="2072927"/>
            <a:ext cx="2214975" cy="677598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32927FFD-3D24-4EC2-AEC8-E83A8D96C0AC}" type="slidenum">
              <a:rPr kumimoji="1" lang="ja-JP" altLang="en-US" smtClean="0"/>
              <a:pPr/>
              <a: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319636" y="6934201"/>
            <a:ext cx="4039553" cy="818622"/>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319636" y="885119"/>
            <a:ext cx="4039553" cy="59436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kumimoji="1" lang="ja-JP" altLang="en-US" smtClean="0"/>
              <a:t>アイコンをクリックして図を追加</a:t>
            </a:r>
            <a:endParaRPr kumimoji="1" lang="ja-JP" altLang="en-US"/>
          </a:p>
        </p:txBody>
      </p:sp>
      <p:sp>
        <p:nvSpPr>
          <p:cNvPr id="4" name="テキスト プレースホルダ 3"/>
          <p:cNvSpPr>
            <a:spLocks noGrp="1"/>
          </p:cNvSpPr>
          <p:nvPr>
            <p:ph type="body" sz="half" idx="2"/>
          </p:nvPr>
        </p:nvSpPr>
        <p:spPr>
          <a:xfrm>
            <a:off x="1319636" y="7752822"/>
            <a:ext cx="4039553" cy="116257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32927FFD-3D24-4EC2-AEC8-E83A8D96C0AC}" type="slidenum">
              <a:rPr kumimoji="1" lang="ja-JP" altLang="en-US" smtClean="0"/>
              <a:pPr/>
              <a: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theme" Target="../theme/theme2.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336632" y="396699"/>
            <a:ext cx="6059329" cy="1651000"/>
          </a:xfrm>
          <a:prstGeom prst="rect">
            <a:avLst/>
          </a:prstGeom>
        </p:spPr>
        <p:txBody>
          <a:bodyPr vert="horz" lIns="91440" tIns="45720" rIns="91440" bIns="45720"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336632" y="2311408"/>
            <a:ext cx="6059329" cy="6537502"/>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336630" y="9181402"/>
            <a:ext cx="1570937" cy="527403"/>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kumimoji="1" lang="ja-JP" altLang="en-US"/>
          </a:p>
        </p:txBody>
      </p:sp>
      <p:sp>
        <p:nvSpPr>
          <p:cNvPr id="5" name="フッター プレースホルダ 4"/>
          <p:cNvSpPr>
            <a:spLocks noGrp="1"/>
          </p:cNvSpPr>
          <p:nvPr>
            <p:ph type="ftr" sz="quarter" idx="3"/>
          </p:nvPr>
        </p:nvSpPr>
        <p:spPr>
          <a:xfrm>
            <a:off x="2300302" y="9181402"/>
            <a:ext cx="2131986" cy="52740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 5"/>
          <p:cNvSpPr>
            <a:spLocks noGrp="1"/>
          </p:cNvSpPr>
          <p:nvPr>
            <p:ph type="sldNum" sz="quarter" idx="4"/>
          </p:nvPr>
        </p:nvSpPr>
        <p:spPr>
          <a:xfrm>
            <a:off x="4825023" y="9181402"/>
            <a:ext cx="1570937" cy="527403"/>
          </a:xfrm>
          <a:prstGeom prst="rect">
            <a:avLst/>
          </a:prstGeom>
        </p:spPr>
        <p:txBody>
          <a:bodyPr vert="horz" lIns="91440" tIns="45720" rIns="91440" bIns="45720" rtlCol="0" anchor="ctr"/>
          <a:lstStyle>
            <a:lvl1pPr algn="r">
              <a:defRPr sz="1200">
                <a:solidFill>
                  <a:schemeClr val="tx1">
                    <a:tint val="75000"/>
                  </a:schemeClr>
                </a:solidFill>
              </a:defRPr>
            </a:lvl1pPr>
          </a:lstStyle>
          <a:p>
            <a:fld id="{32927FFD-3D24-4EC2-AEC8-E83A8D96C0AC}" type="slidenum">
              <a:rPr kumimoji="1" lang="ja-JP" altLang="en-US" smtClean="0"/>
              <a:pPr/>
              <a:t>‹#›</a:t>
            </a:fld>
            <a:endParaRPr kumimoji="1" lang="ja-JP"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336571" y="396699"/>
            <a:ext cx="6059446" cy="165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
        <p:nvSpPr>
          <p:cNvPr id="2051" name="Rectangle 3"/>
          <p:cNvSpPr>
            <a:spLocks noGrp="1" noChangeArrowheads="1"/>
          </p:cNvSpPr>
          <p:nvPr>
            <p:ph type="body" idx="1"/>
          </p:nvPr>
        </p:nvSpPr>
        <p:spPr bwMode="auto">
          <a:xfrm>
            <a:off x="336571" y="2311401"/>
            <a:ext cx="6059446" cy="65375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1028" name="Rectangle 4"/>
          <p:cNvSpPr>
            <a:spLocks noGrp="1" noChangeArrowheads="1"/>
          </p:cNvSpPr>
          <p:nvPr>
            <p:ph type="dt" sz="half" idx="2"/>
          </p:nvPr>
        </p:nvSpPr>
        <p:spPr bwMode="auto">
          <a:xfrm>
            <a:off x="336571" y="9020880"/>
            <a:ext cx="1570664" cy="68791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latin typeface="Arial" charset="0"/>
                <a:ea typeface="ＭＳ Ｐゴシック" pitchFamily="50" charset="-128"/>
              </a:defRPr>
            </a:lvl1pPr>
          </a:lstStyle>
          <a:p>
            <a:pPr fontAlgn="base">
              <a:spcBef>
                <a:spcPct val="0"/>
              </a:spcBef>
              <a:spcAft>
                <a:spcPct val="0"/>
              </a:spcAft>
              <a:defRPr/>
            </a:pPr>
            <a:endParaRPr lang="en-US" altLang="ja-JP">
              <a:solidFill>
                <a:srgbClr val="000000"/>
              </a:solidFill>
            </a:endParaRPr>
          </a:p>
        </p:txBody>
      </p:sp>
      <p:sp>
        <p:nvSpPr>
          <p:cNvPr id="1030" name="Rectangle 6"/>
          <p:cNvSpPr>
            <a:spLocks noGrp="1" noChangeArrowheads="1"/>
          </p:cNvSpPr>
          <p:nvPr>
            <p:ph type="sldNum" sz="quarter" idx="4"/>
          </p:nvPr>
        </p:nvSpPr>
        <p:spPr bwMode="auto">
          <a:xfrm>
            <a:off x="344752" y="9529939"/>
            <a:ext cx="6387836" cy="37606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ea typeface="ＭＳ Ｐゴシック" pitchFamily="50" charset="-128"/>
              </a:defRPr>
            </a:lvl1pPr>
          </a:lstStyle>
          <a:p>
            <a:pPr fontAlgn="base">
              <a:spcBef>
                <a:spcPct val="0"/>
              </a:spcBef>
              <a:spcAft>
                <a:spcPct val="0"/>
              </a:spcAft>
              <a:defRPr/>
            </a:pPr>
            <a:fld id="{FF9D9E11-519A-4109-B9EA-F14D83703DC7}" type="slidenum">
              <a:rPr lang="en-US" altLang="ja-JP">
                <a:solidFill>
                  <a:srgbClr val="000000"/>
                </a:solidFill>
              </a:rPr>
              <a:pPr fontAlgn="base">
                <a:spcBef>
                  <a:spcPct val="0"/>
                </a:spcBef>
                <a:spcAft>
                  <a:spcPct val="0"/>
                </a:spcAft>
                <a:defRPr/>
              </a:pPr>
              <a:t>‹#›</a:t>
            </a:fld>
            <a:endParaRPr lang="en-US" altLang="ja-JP">
              <a:solidFill>
                <a:srgbClr val="000000"/>
              </a:solidFill>
            </a:endParaRPr>
          </a:p>
        </p:txBody>
      </p:sp>
    </p:spTree>
    <p:extLst>
      <p:ext uri="{BB962C8B-B14F-4D97-AF65-F5344CB8AC3E}">
        <p14:creationId xmlns:p14="http://schemas.microsoft.com/office/powerpoint/2010/main" val="2440685301"/>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 id="2147483689" r:id="rId14"/>
  </p:sldLayoutIdLst>
  <p:hf hdr="0" ftr="0" dt="0"/>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vmlDrawing" Target="../drawings/vmlDrawing1.vml"/><Relationship Id="rId5" Type="http://schemas.openxmlformats.org/officeDocument/2006/relationships/image" Target="../media/image1.emf"/><Relationship Id="rId4" Type="http://schemas.openxmlformats.org/officeDocument/2006/relationships/package" Target="../embeddings/Microsoft_Word_Document1.docx"/></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package" Target="../embeddings/Microsoft_Word_Document2.docx"/><Relationship Id="rId2" Type="http://schemas.openxmlformats.org/officeDocument/2006/relationships/slideLayout" Target="../slideLayouts/slideLayout7.xml"/><Relationship Id="rId1" Type="http://schemas.openxmlformats.org/officeDocument/2006/relationships/vmlDrawing" Target="../drawings/vmlDrawing2.vml"/><Relationship Id="rId4" Type="http://schemas.openxmlformats.org/officeDocument/2006/relationships/image" Target="../media/image2.emf"/></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直線コネクタ 9"/>
          <p:cNvCxnSpPr/>
          <p:nvPr/>
        </p:nvCxnSpPr>
        <p:spPr bwMode="auto">
          <a:xfrm>
            <a:off x="4014366" y="1187679"/>
            <a:ext cx="2741410" cy="9956"/>
          </a:xfrm>
          <a:prstGeom prst="line">
            <a:avLst/>
          </a:prstGeom>
          <a:ln>
            <a:solidFill>
              <a:schemeClr val="tx1"/>
            </a:solidFill>
            <a:headEnd type="none" w="med" len="med"/>
            <a:tailEnd type="none" w="med" len="med"/>
          </a:ln>
        </p:spPr>
        <p:style>
          <a:lnRef idx="3">
            <a:schemeClr val="accent6"/>
          </a:lnRef>
          <a:fillRef idx="0">
            <a:schemeClr val="accent6"/>
          </a:fillRef>
          <a:effectRef idx="2">
            <a:schemeClr val="accent6"/>
          </a:effectRef>
          <a:fontRef idx="minor">
            <a:schemeClr val="tx1"/>
          </a:fontRef>
        </p:style>
      </p:cxnSp>
      <p:sp>
        <p:nvSpPr>
          <p:cNvPr id="11" name="テキスト ボックス 10"/>
          <p:cNvSpPr txBox="1"/>
          <p:nvPr/>
        </p:nvSpPr>
        <p:spPr>
          <a:xfrm>
            <a:off x="4371392" y="479793"/>
            <a:ext cx="2027357" cy="707886"/>
          </a:xfrm>
          <a:prstGeom prst="rect">
            <a:avLst/>
          </a:prstGeom>
          <a:noFill/>
        </p:spPr>
        <p:txBody>
          <a:bodyPr wrap="square">
            <a:spAutoFit/>
          </a:bodyPr>
          <a:lstStyle/>
          <a:p>
            <a:pPr fontAlgn="base">
              <a:spcBef>
                <a:spcPct val="0"/>
              </a:spcBef>
              <a:spcAft>
                <a:spcPct val="0"/>
              </a:spcAft>
              <a:defRPr/>
            </a:pPr>
            <a:r>
              <a:rPr lang="ja-JP" altLang="en-US" sz="4000" dirty="0" smtClean="0">
                <a:latin typeface="HGP創英角ｺﾞｼｯｸUB" pitchFamily="50" charset="-128"/>
                <a:ea typeface="HGP創英角ｺﾞｼｯｸUB" pitchFamily="50" charset="-128"/>
              </a:rPr>
              <a:t>ＳＴＥＰ３</a:t>
            </a:r>
            <a:endParaRPr lang="ja-JP" altLang="en-US" sz="4000" dirty="0">
              <a:latin typeface="HGP創英角ｺﾞｼｯｸUB" pitchFamily="50" charset="-128"/>
              <a:ea typeface="HGP創英角ｺﾞｼｯｸUB" pitchFamily="50" charset="-128"/>
            </a:endParaRPr>
          </a:p>
        </p:txBody>
      </p:sp>
      <p:sp>
        <p:nvSpPr>
          <p:cNvPr id="2" name="スライド番号プレースホルダー 1"/>
          <p:cNvSpPr>
            <a:spLocks noGrp="1"/>
          </p:cNvSpPr>
          <p:nvPr>
            <p:ph type="sldNum" sz="quarter" idx="11"/>
          </p:nvPr>
        </p:nvSpPr>
        <p:spPr>
          <a:xfrm>
            <a:off x="0" y="9529939"/>
            <a:ext cx="6732588" cy="376061"/>
          </a:xfrm>
        </p:spPr>
        <p:txBody>
          <a:bodyPr/>
          <a:lstStyle/>
          <a:p>
            <a:pPr algn="ctr">
              <a:defRPr/>
            </a:pPr>
            <a:fld id="{0973A2A5-7B1F-44C8-8C12-BB5C84638F68}" type="slidenum">
              <a:rPr lang="en-US" altLang="ja-JP" sz="1200" smtClean="0">
                <a:solidFill>
                  <a:srgbClr val="000000"/>
                </a:solidFill>
                <a:latin typeface="ＭＳ ゴシック" panose="020B0609070205080204" pitchFamily="49" charset="-128"/>
                <a:ea typeface="ＭＳ ゴシック" panose="020B0609070205080204" pitchFamily="49" charset="-128"/>
              </a:rPr>
              <a:pPr algn="ctr">
                <a:defRPr/>
              </a:pPr>
              <a:t>1</a:t>
            </a:fld>
            <a:endParaRPr lang="en-US" altLang="ja-JP" sz="1200" dirty="0">
              <a:solidFill>
                <a:srgbClr val="000000"/>
              </a:solidFill>
              <a:latin typeface="ＭＳ ゴシック" panose="020B0609070205080204" pitchFamily="49" charset="-128"/>
              <a:ea typeface="ＭＳ ゴシック" panose="020B0609070205080204" pitchFamily="49" charset="-128"/>
            </a:endParaRPr>
          </a:p>
        </p:txBody>
      </p:sp>
      <p:sp>
        <p:nvSpPr>
          <p:cNvPr id="6" name="テキスト ボックス 5"/>
          <p:cNvSpPr txBox="1"/>
          <p:nvPr/>
        </p:nvSpPr>
        <p:spPr>
          <a:xfrm>
            <a:off x="1171739" y="2648744"/>
            <a:ext cx="4288353" cy="1077218"/>
          </a:xfrm>
          <a:prstGeom prst="rect">
            <a:avLst/>
          </a:prstGeom>
          <a:noFill/>
        </p:spPr>
        <p:txBody>
          <a:bodyPr wrap="none">
            <a:spAutoFit/>
          </a:bodyPr>
          <a:lstStyle/>
          <a:p>
            <a:pPr algn="ctr" fontAlgn="base">
              <a:spcBef>
                <a:spcPct val="0"/>
              </a:spcBef>
              <a:spcAft>
                <a:spcPct val="0"/>
              </a:spcAft>
              <a:defRPr/>
            </a:pPr>
            <a:r>
              <a:rPr lang="ja-JP" altLang="en-US" sz="3200" b="1" dirty="0" smtClean="0">
                <a:latin typeface="+mn-ea"/>
              </a:rPr>
              <a:t>障害者差別解消法及び</a:t>
            </a:r>
            <a:endParaRPr lang="en-US" altLang="ja-JP" sz="3200" b="1" dirty="0" smtClean="0">
              <a:latin typeface="+mn-ea"/>
            </a:endParaRPr>
          </a:p>
          <a:p>
            <a:pPr algn="ctr" fontAlgn="base">
              <a:spcBef>
                <a:spcPct val="0"/>
              </a:spcBef>
              <a:spcAft>
                <a:spcPct val="0"/>
              </a:spcAft>
              <a:defRPr/>
            </a:pPr>
            <a:r>
              <a:rPr lang="ja-JP" altLang="en-US" sz="3200" b="1" dirty="0" smtClean="0">
                <a:latin typeface="+mn-ea"/>
              </a:rPr>
              <a:t>基本方針について</a:t>
            </a:r>
            <a:endParaRPr lang="en-US" altLang="ja-JP" sz="3200" b="1" dirty="0">
              <a:latin typeface="+mn-ea"/>
            </a:endParaRPr>
          </a:p>
        </p:txBody>
      </p:sp>
      <p:sp>
        <p:nvSpPr>
          <p:cNvPr id="7" name="角丸四角形 6"/>
          <p:cNvSpPr/>
          <p:nvPr/>
        </p:nvSpPr>
        <p:spPr>
          <a:xfrm>
            <a:off x="557982" y="4304928"/>
            <a:ext cx="5694188" cy="1656184"/>
          </a:xfrm>
          <a:prstGeom prst="roundRect">
            <a:avLst>
              <a:gd name="adj" fmla="val 5094"/>
            </a:avLst>
          </a:prstGeom>
          <a:solidFill>
            <a:schemeClr val="accent5">
              <a:lumMod val="20000"/>
              <a:lumOff val="80000"/>
            </a:schemeClr>
          </a:solidFill>
          <a:ln w="12700">
            <a:solidFill>
              <a:schemeClr val="tx1"/>
            </a:solidFill>
            <a:prstDash val="sysDash"/>
          </a:ln>
        </p:spPr>
        <p:style>
          <a:lnRef idx="2">
            <a:schemeClr val="accent5"/>
          </a:lnRef>
          <a:fillRef idx="1">
            <a:schemeClr val="lt1"/>
          </a:fillRef>
          <a:effectRef idx="0">
            <a:schemeClr val="accent5"/>
          </a:effectRef>
          <a:fontRef idx="minor">
            <a:schemeClr val="dk1"/>
          </a:fontRef>
        </p:style>
        <p:txBody>
          <a:bodyPr lIns="91404" tIns="45701" rIns="91404" bIns="45701" rtlCol="0" anchor="t" anchorCtr="0"/>
          <a:lstStyle/>
          <a:p>
            <a:pPr marL="1588" fontAlgn="base">
              <a:lnSpc>
                <a:spcPts val="1800"/>
              </a:lnSpc>
              <a:spcBef>
                <a:spcPct val="1000"/>
              </a:spcBef>
              <a:spcAft>
                <a:spcPct val="1000"/>
              </a:spcAft>
              <a:tabLst>
                <a:tab pos="723900" algn="l"/>
                <a:tab pos="1447800" algn="l"/>
                <a:tab pos="2171700" algn="l"/>
                <a:tab pos="2895600" algn="l"/>
                <a:tab pos="3619500" algn="l"/>
                <a:tab pos="4343400" algn="l"/>
                <a:tab pos="5067300" algn="l"/>
                <a:tab pos="5791200" algn="l"/>
                <a:tab pos="6515100" algn="l"/>
              </a:tabLst>
              <a:defRPr/>
            </a:pPr>
            <a:r>
              <a:rPr lang="ja-JP" altLang="en-US" sz="1200" dirty="0" smtClean="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rPr>
              <a:t>・障害者差別解消法に</a:t>
            </a:r>
            <a:r>
              <a:rPr lang="ja-JP" altLang="en-US" sz="1200" dirty="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rPr>
              <a:t>より、障害を理由とする差別等の権利侵害行為は禁止されており、障害者の権利利益を侵害することとならないよう、合理的配慮を提供することとされています。</a:t>
            </a:r>
            <a:endParaRPr lang="en-US" altLang="ja-JP" sz="1200" dirty="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a:p>
            <a:pPr marL="1588" fontAlgn="base">
              <a:lnSpc>
                <a:spcPts val="1800"/>
              </a:lnSpc>
              <a:spcBef>
                <a:spcPct val="1000"/>
              </a:spcBef>
              <a:spcAft>
                <a:spcPct val="1000"/>
              </a:spcAft>
              <a:tabLst>
                <a:tab pos="723900" algn="l"/>
                <a:tab pos="1447800" algn="l"/>
                <a:tab pos="2171700" algn="l"/>
                <a:tab pos="2895600" algn="l"/>
                <a:tab pos="3619500" algn="l"/>
                <a:tab pos="4343400" algn="l"/>
                <a:tab pos="5067300" algn="l"/>
                <a:tab pos="5791200" algn="l"/>
                <a:tab pos="6515100" algn="l"/>
              </a:tabLst>
              <a:defRPr/>
            </a:pPr>
            <a:r>
              <a:rPr lang="ja-JP" altLang="en-US" sz="1200" dirty="0" smtClean="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rPr>
              <a:t>・この資料では、障害者差別解消法と基本方針の概要、ポイントを説明するとともに、関係府省庁が定めた対応指針、合理的配慮サーチ、関係法令につい</a:t>
            </a:r>
            <a:r>
              <a:rPr lang="ja-JP" altLang="en-US" sz="1200" dirty="0" err="1" smtClean="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rPr>
              <a:t>てを</a:t>
            </a:r>
            <a:r>
              <a:rPr lang="ja-JP" altLang="en-US" sz="1200" dirty="0" smtClean="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rPr>
              <a:t>まとめています。</a:t>
            </a:r>
            <a:endParaRPr lang="en-US" altLang="ja-JP" sz="1200" dirty="0" smtClean="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a:p>
            <a:pPr marL="1588" fontAlgn="base">
              <a:lnSpc>
                <a:spcPts val="2288"/>
              </a:lnSpc>
              <a:spcBef>
                <a:spcPct val="1000"/>
              </a:spcBef>
              <a:spcAft>
                <a:spcPct val="1000"/>
              </a:spcAft>
              <a:tabLst>
                <a:tab pos="723900" algn="l"/>
                <a:tab pos="1447800" algn="l"/>
                <a:tab pos="2171700" algn="l"/>
                <a:tab pos="2895600" algn="l"/>
                <a:tab pos="3619500" algn="l"/>
                <a:tab pos="4343400" algn="l"/>
                <a:tab pos="5067300" algn="l"/>
                <a:tab pos="5791200" algn="l"/>
                <a:tab pos="6515100" algn="l"/>
              </a:tabLst>
              <a:defRPr/>
            </a:pPr>
            <a:endParaRPr lang="en-US" altLang="ja-JP"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8" name="テキスト ボックス 7"/>
          <p:cNvSpPr txBox="1"/>
          <p:nvPr/>
        </p:nvSpPr>
        <p:spPr>
          <a:xfrm>
            <a:off x="1279564" y="7689304"/>
            <a:ext cx="4251024" cy="656590"/>
          </a:xfrm>
          <a:prstGeom prst="rect">
            <a:avLst/>
          </a:prstGeom>
          <a:noFill/>
          <a:ln>
            <a:noFill/>
          </a:ln>
        </p:spPr>
        <p:txBody>
          <a:bodyPr wrap="square" rtlCol="0">
            <a:spAutoFit/>
          </a:bodyPr>
          <a:lstStyle/>
          <a:p>
            <a:pPr algn="ctr">
              <a:lnSpc>
                <a:spcPts val="2200"/>
              </a:lnSpc>
            </a:pPr>
            <a:r>
              <a:rPr lang="zh-TW" altLang="en-US" sz="1400" dirty="0" smtClean="0">
                <a:latin typeface="ＭＳ ゴシック" panose="020B0609070205080204" pitchFamily="49" charset="-128"/>
                <a:ea typeface="ＭＳ ゴシック" panose="020B0609070205080204" pitchFamily="49" charset="-128"/>
              </a:rPr>
              <a:t>九</a:t>
            </a:r>
            <a:r>
              <a:rPr lang="zh-TW" altLang="en-US" sz="1400" dirty="0">
                <a:latin typeface="ＭＳ ゴシック" panose="020B0609070205080204" pitchFamily="49" charset="-128"/>
                <a:ea typeface="ＭＳ ゴシック" panose="020B0609070205080204" pitchFamily="49" charset="-128"/>
              </a:rPr>
              <a:t>都県市首脳会議首都圏連合協</a:t>
            </a:r>
            <a:r>
              <a:rPr lang="zh-TW" altLang="en-US" sz="1400" dirty="0" smtClean="0">
                <a:latin typeface="ＭＳ ゴシック" panose="020B0609070205080204" pitchFamily="49" charset="-128"/>
                <a:ea typeface="ＭＳ ゴシック" panose="020B0609070205080204" pitchFamily="49" charset="-128"/>
              </a:rPr>
              <a:t>議会</a:t>
            </a:r>
            <a:endParaRPr lang="en-US" altLang="zh-TW" sz="1400" dirty="0" smtClean="0">
              <a:latin typeface="ＭＳ ゴシック" panose="020B0609070205080204" pitchFamily="49" charset="-128"/>
              <a:ea typeface="ＭＳ ゴシック" panose="020B0609070205080204" pitchFamily="49" charset="-128"/>
            </a:endParaRPr>
          </a:p>
          <a:p>
            <a:pPr algn="ctr">
              <a:lnSpc>
                <a:spcPts val="2200"/>
              </a:lnSpc>
            </a:pPr>
            <a:r>
              <a:rPr lang="ja-JP" altLang="en-US" sz="1400" dirty="0">
                <a:latin typeface="ＭＳ ゴシック" panose="020B0609070205080204" pitchFamily="49" charset="-128"/>
                <a:ea typeface="ＭＳ ゴシック" panose="020B0609070205080204" pitchFamily="49" charset="-128"/>
              </a:rPr>
              <a:t>障害者への合理的配慮を示すマークの</a:t>
            </a:r>
            <a:r>
              <a:rPr lang="ja-JP" altLang="en-US" sz="1400" dirty="0" smtClean="0">
                <a:latin typeface="ＭＳ ゴシック" panose="020B0609070205080204" pitchFamily="49" charset="-128"/>
                <a:ea typeface="ＭＳ ゴシック" panose="020B0609070205080204" pitchFamily="49" charset="-128"/>
              </a:rPr>
              <a:t>検討会</a:t>
            </a:r>
            <a:endParaRPr kumimoji="1" lang="ja-JP" altLang="en-US" sz="1400" dirty="0">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335038458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txBox="1">
            <a:spLocks/>
          </p:cNvSpPr>
          <p:nvPr/>
        </p:nvSpPr>
        <p:spPr>
          <a:xfrm>
            <a:off x="187328" y="43114"/>
            <a:ext cx="6395708" cy="1021454"/>
          </a:xfrm>
          <a:prstGeom prst="rect">
            <a:avLst/>
          </a:prstGeom>
          <a:gradFill rotWithShape="1">
            <a:gsLst>
              <a:gs pos="0">
                <a:srgbClr val="4F81BD">
                  <a:tint val="50000"/>
                  <a:satMod val="300000"/>
                </a:srgbClr>
              </a:gs>
              <a:gs pos="35000">
                <a:srgbClr val="4F81BD">
                  <a:tint val="37000"/>
                  <a:satMod val="300000"/>
                </a:srgbClr>
              </a:gs>
              <a:gs pos="100000">
                <a:srgbClr val="4F81BD">
                  <a:tint val="15000"/>
                  <a:satMod val="350000"/>
                </a:srgbClr>
              </a:gs>
            </a:gsLst>
            <a:lin ang="16200000" scaled="1"/>
          </a:gradFill>
          <a:ln w="9525" cap="flat" cmpd="sng" algn="ctr">
            <a:solidFill>
              <a:srgbClr val="4F81BD">
                <a:shade val="95000"/>
                <a:satMod val="105000"/>
              </a:srgbClr>
            </a:solidFill>
            <a:prstDash val="solid"/>
          </a:ln>
          <a:effectLst>
            <a:outerShdw blurRad="40000" dist="20000" dir="5400000" rotWithShape="0">
              <a:srgbClr val="000000">
                <a:alpha val="38000"/>
              </a:srgbClr>
            </a:outerShdw>
          </a:effectLst>
        </p:spPr>
        <p:style>
          <a:lnRef idx="1">
            <a:schemeClr val="accent1"/>
          </a:lnRef>
          <a:fillRef idx="2">
            <a:schemeClr val="accent1"/>
          </a:fillRef>
          <a:effectRef idx="1">
            <a:schemeClr val="accent1"/>
          </a:effectRef>
          <a:fontRef idx="minor">
            <a:schemeClr val="dk1"/>
          </a:fontRef>
        </p:style>
        <p:txBody>
          <a:bodyPr vert="horz" wrap="square" lIns="91448" tIns="45724" rIns="91448" bIns="45724" rtlCol="0" anchor="ctr">
            <a:no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spcBef>
                <a:spcPct val="0"/>
              </a:spcBef>
              <a:defRPr/>
            </a:pPr>
            <a:r>
              <a:rPr lang="ja-JP" altLang="en-US" sz="2400" dirty="0" smtClean="0">
                <a:solidFill>
                  <a:sysClr val="windowText" lastClr="000000"/>
                </a:solidFill>
                <a:latin typeface="ＤＨＰ特太ゴシック体" panose="020B0500000000000000" pitchFamily="50" charset="-128"/>
                <a:ea typeface="ＤＨＰ特太ゴシック体" panose="020B0500000000000000" pitchFamily="50" charset="-128"/>
              </a:rPr>
              <a:t>「合理的配慮サーチ」（合理的配慮等具体例データ集）について</a:t>
            </a:r>
            <a:endParaRPr lang="ja-JP" altLang="en-US" sz="2400" dirty="0">
              <a:solidFill>
                <a:sysClr val="windowText" lastClr="000000"/>
              </a:solidFill>
              <a:latin typeface="ＤＨＰ特太ゴシック体" panose="020B0500000000000000" pitchFamily="50" charset="-128"/>
              <a:ea typeface="ＤＨＰ特太ゴシック体" panose="020B0500000000000000" pitchFamily="50" charset="-128"/>
            </a:endParaRPr>
          </a:p>
        </p:txBody>
      </p:sp>
      <p:sp>
        <p:nvSpPr>
          <p:cNvPr id="18" name="角丸四角形 17"/>
          <p:cNvSpPr/>
          <p:nvPr/>
        </p:nvSpPr>
        <p:spPr>
          <a:xfrm>
            <a:off x="84296" y="1280592"/>
            <a:ext cx="6498740" cy="3960440"/>
          </a:xfrm>
          <a:prstGeom prst="roundRect">
            <a:avLst>
              <a:gd name="adj" fmla="val 5094"/>
            </a:avLst>
          </a:prstGeom>
          <a:noFill/>
          <a:ln w="12700">
            <a:noFill/>
          </a:ln>
        </p:spPr>
        <p:style>
          <a:lnRef idx="2">
            <a:schemeClr val="accent5"/>
          </a:lnRef>
          <a:fillRef idx="1">
            <a:schemeClr val="lt1"/>
          </a:fillRef>
          <a:effectRef idx="0">
            <a:schemeClr val="accent5"/>
          </a:effectRef>
          <a:fontRef idx="minor">
            <a:schemeClr val="dk1"/>
          </a:fontRef>
        </p:style>
        <p:txBody>
          <a:bodyPr lIns="91404" tIns="45701" rIns="91404" bIns="45701" rtlCol="0" anchor="t" anchorCtr="0"/>
          <a:lstStyle/>
          <a:p>
            <a:r>
              <a:rPr lang="ja-JP" altLang="en-US" sz="16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障害者差別解消法は、「不当な差別的取扱い」を禁止し、「合理的配慮の提供」を義務付けています。</a:t>
            </a:r>
            <a:endParaRPr lang="en-US" altLang="ja-JP" sz="16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6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具体的にどのような場合が「不当な差別的取扱い」に当たるのかは、具体的場面・状況に応じて異なります。また、合理的配慮として何をすればよいのかは、障害の特性や具体的場面・状況に応じて、多様かつ個別性の高いものです。</a:t>
            </a:r>
            <a:endParaRPr lang="en-US" altLang="ja-JP" sz="16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16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6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このため、内閣府において、具体例を収集・整理し、活用してもらうための「合理的配慮等具体例データ集</a:t>
            </a:r>
            <a:r>
              <a:rPr lang="en-US" altLang="ja-JP" sz="16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6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合理的配慮サーチ</a:t>
            </a:r>
            <a:r>
              <a:rPr lang="en-US" altLang="ja-JP" sz="16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6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」を立ち上げています。</a:t>
            </a:r>
            <a:endParaRPr lang="en-US" altLang="ja-JP" sz="16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6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6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利用者のニーズに応じた情報提供ができるよう、検索機能のほか、障害種別ごと、生活の場面ごとに具体例を一覧できる仕組みとなっています。</a:t>
            </a:r>
            <a:endParaRPr lang="en-US" altLang="ja-JP" sz="16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6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6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具体例については収集・蓄積し、内容を充実させていく予定となっています。</a:t>
            </a:r>
            <a:endParaRPr lang="en-US" altLang="ja-JP" sz="16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20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20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20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5972" y="5457056"/>
            <a:ext cx="3648075" cy="1123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5809" y="6753200"/>
            <a:ext cx="2659561" cy="5449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角丸四角形 5"/>
          <p:cNvSpPr/>
          <p:nvPr/>
        </p:nvSpPr>
        <p:spPr>
          <a:xfrm>
            <a:off x="269876" y="7617296"/>
            <a:ext cx="6357716" cy="864096"/>
          </a:xfrm>
          <a:prstGeom prst="roundRect">
            <a:avLst>
              <a:gd name="adj" fmla="val 5094"/>
            </a:avLst>
          </a:prstGeom>
          <a:noFill/>
          <a:ln w="12700">
            <a:noFill/>
          </a:ln>
        </p:spPr>
        <p:style>
          <a:lnRef idx="2">
            <a:schemeClr val="accent5"/>
          </a:lnRef>
          <a:fillRef idx="1">
            <a:schemeClr val="lt1"/>
          </a:fillRef>
          <a:effectRef idx="0">
            <a:schemeClr val="accent5"/>
          </a:effectRef>
          <a:fontRef idx="minor">
            <a:schemeClr val="dk1"/>
          </a:fontRef>
        </p:style>
        <p:txBody>
          <a:bodyPr lIns="91404" tIns="45701" rIns="91404" bIns="45701" rtlCol="0" anchor="t" anchorCtr="0"/>
          <a:lstStyle/>
          <a:p>
            <a:r>
              <a:rPr lang="ja-JP" altLang="en-US"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リンク先（内閣府ホームページ）</a:t>
            </a:r>
            <a:endParaRPr lang="en-US" altLang="ja-JP"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r>
              <a:rPr lang="en-US" altLang="ja-JP"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http://www8.cao.go.jp/shougai/suishin/jirei/</a:t>
            </a:r>
            <a:endParaRPr lang="en-US" altLang="ja-JP"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8" name="スライド番号プレースホルダー 1"/>
          <p:cNvSpPr>
            <a:spLocks noGrp="1"/>
          </p:cNvSpPr>
          <p:nvPr>
            <p:ph type="sldNum" sz="quarter" idx="11"/>
          </p:nvPr>
        </p:nvSpPr>
        <p:spPr>
          <a:xfrm>
            <a:off x="0" y="9529939"/>
            <a:ext cx="6732588" cy="376061"/>
          </a:xfrm>
        </p:spPr>
        <p:txBody>
          <a:bodyPr/>
          <a:lstStyle/>
          <a:p>
            <a:pPr algn="ctr">
              <a:defRPr/>
            </a:pPr>
            <a:fld id="{0973A2A5-7B1F-44C8-8C12-BB5C84638F68}" type="slidenum">
              <a:rPr lang="en-US" altLang="ja-JP" sz="1200" smtClean="0">
                <a:solidFill>
                  <a:srgbClr val="000000"/>
                </a:solidFill>
                <a:latin typeface="ＭＳ ゴシック" panose="020B0609070205080204" pitchFamily="49" charset="-128"/>
                <a:ea typeface="ＭＳ ゴシック" panose="020B0609070205080204" pitchFamily="49" charset="-128"/>
              </a:rPr>
              <a:pPr algn="ctr">
                <a:defRPr/>
              </a:pPr>
              <a:t>10</a:t>
            </a:fld>
            <a:endParaRPr lang="en-US" altLang="ja-JP" sz="1200" dirty="0">
              <a:solidFill>
                <a:srgbClr val="000000"/>
              </a:solidFill>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53419032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txBox="1">
            <a:spLocks/>
          </p:cNvSpPr>
          <p:nvPr/>
        </p:nvSpPr>
        <p:spPr>
          <a:xfrm>
            <a:off x="39666" y="43114"/>
            <a:ext cx="6588000" cy="540000"/>
          </a:xfrm>
          <a:prstGeom prst="rect">
            <a:avLst/>
          </a:prstGeom>
          <a:gradFill rotWithShape="1">
            <a:gsLst>
              <a:gs pos="0">
                <a:srgbClr val="4F81BD">
                  <a:tint val="50000"/>
                  <a:satMod val="300000"/>
                </a:srgbClr>
              </a:gs>
              <a:gs pos="35000">
                <a:srgbClr val="4F81BD">
                  <a:tint val="37000"/>
                  <a:satMod val="300000"/>
                </a:srgbClr>
              </a:gs>
              <a:gs pos="100000">
                <a:srgbClr val="4F81BD">
                  <a:tint val="15000"/>
                  <a:satMod val="350000"/>
                </a:srgbClr>
              </a:gs>
            </a:gsLst>
            <a:lin ang="16200000" scaled="1"/>
          </a:gradFill>
          <a:ln w="9525" cap="flat" cmpd="sng" algn="ctr">
            <a:solidFill>
              <a:srgbClr val="4F81BD">
                <a:shade val="95000"/>
                <a:satMod val="105000"/>
              </a:srgbClr>
            </a:solidFill>
            <a:prstDash val="solid"/>
          </a:ln>
          <a:effectLst>
            <a:outerShdw blurRad="40000" dist="20000" dir="5400000" rotWithShape="0">
              <a:srgbClr val="000000">
                <a:alpha val="38000"/>
              </a:srgbClr>
            </a:outerShdw>
          </a:effectLst>
        </p:spPr>
        <p:style>
          <a:lnRef idx="1">
            <a:schemeClr val="accent1"/>
          </a:lnRef>
          <a:fillRef idx="2">
            <a:schemeClr val="accent1"/>
          </a:fillRef>
          <a:effectRef idx="1">
            <a:schemeClr val="accent1"/>
          </a:effectRef>
          <a:fontRef idx="minor">
            <a:schemeClr val="dk1"/>
          </a:fontRef>
        </p:style>
        <p:txBody>
          <a:bodyPr vert="horz" wrap="square" lIns="91448" tIns="45724" rIns="91448" bIns="45724" rtlCol="0" anchor="ctr">
            <a:no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spcBef>
                <a:spcPct val="0"/>
              </a:spcBef>
              <a:defRPr/>
            </a:pPr>
            <a:r>
              <a:rPr lang="ja-JP" altLang="en-US" sz="2400" dirty="0" smtClean="0">
                <a:solidFill>
                  <a:sysClr val="windowText" lastClr="000000"/>
                </a:solidFill>
                <a:latin typeface="ＤＨＰ特太ゴシック体" panose="020B0500000000000000" pitchFamily="50" charset="-128"/>
                <a:ea typeface="ＤＨＰ特太ゴシック体" panose="020B0500000000000000" pitchFamily="50" charset="-128"/>
              </a:rPr>
              <a:t>関係法令（障害者差別解消法・基本方針）①</a:t>
            </a:r>
            <a:endParaRPr lang="ja-JP" altLang="en-US" sz="2400" dirty="0">
              <a:solidFill>
                <a:sysClr val="windowText" lastClr="000000"/>
              </a:solidFill>
              <a:latin typeface="ＤＨＰ特太ゴシック体" panose="020B0500000000000000" pitchFamily="50" charset="-128"/>
              <a:ea typeface="ＤＨＰ特太ゴシック体" panose="020B0500000000000000" pitchFamily="50" charset="-128"/>
            </a:endParaRPr>
          </a:p>
        </p:txBody>
      </p:sp>
      <p:sp>
        <p:nvSpPr>
          <p:cNvPr id="6" name="角丸四角形 5"/>
          <p:cNvSpPr/>
          <p:nvPr/>
        </p:nvSpPr>
        <p:spPr>
          <a:xfrm>
            <a:off x="255906" y="773407"/>
            <a:ext cx="6381000" cy="720080"/>
          </a:xfrm>
          <a:prstGeom prst="round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2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１</a:t>
            </a:r>
            <a:r>
              <a:rPr lang="ja-JP" altLang="en-US" sz="22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障害を理由とする差別の解消の推進に関す</a:t>
            </a:r>
            <a:endParaRPr lang="en-US" altLang="ja-JP" sz="22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22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22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2200" b="1" dirty="0" err="1"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る</a:t>
            </a:r>
            <a:r>
              <a:rPr lang="ja-JP" altLang="en-US" sz="22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法律</a:t>
            </a:r>
            <a:endParaRPr lang="ja-JP" altLang="en-US" sz="22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8" name="角丸四角形 17"/>
          <p:cNvSpPr/>
          <p:nvPr/>
        </p:nvSpPr>
        <p:spPr>
          <a:xfrm>
            <a:off x="353341" y="1463947"/>
            <a:ext cx="6115734" cy="8136904"/>
          </a:xfrm>
          <a:prstGeom prst="roundRect">
            <a:avLst>
              <a:gd name="adj" fmla="val 5094"/>
            </a:avLst>
          </a:prstGeom>
          <a:noFill/>
          <a:ln w="12700">
            <a:noFill/>
          </a:ln>
        </p:spPr>
        <p:style>
          <a:lnRef idx="2">
            <a:schemeClr val="accent5"/>
          </a:lnRef>
          <a:fillRef idx="1">
            <a:schemeClr val="lt1"/>
          </a:fillRef>
          <a:effectRef idx="0">
            <a:schemeClr val="accent5"/>
          </a:effectRef>
          <a:fontRef idx="minor">
            <a:schemeClr val="dk1"/>
          </a:fontRef>
        </p:style>
        <p:txBody>
          <a:bodyPr lIns="91404" tIns="45701" rIns="91404" bIns="45701" rtlCol="0" anchor="t" anchorCtr="0"/>
          <a:lstStyle/>
          <a:p>
            <a:pPr>
              <a:lnSpc>
                <a:spcPts val="1200"/>
              </a:lnSpc>
            </a:pP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障害</a:t>
            </a: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を理由とする差別の解消の推進に関する法律</a:t>
            </a:r>
          </a:p>
          <a:p>
            <a:pPr>
              <a:lnSpc>
                <a:spcPts val="1200"/>
              </a:lnSpc>
            </a:pP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（平成二十五年法律第六十五号）</a:t>
            </a:r>
          </a:p>
          <a:p>
            <a:pPr>
              <a:lnSpc>
                <a:spcPts val="1200"/>
              </a:lnSpc>
            </a:pP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目次</a:t>
            </a:r>
          </a:p>
          <a:p>
            <a:pPr>
              <a:lnSpc>
                <a:spcPts val="1200"/>
              </a:lnSpc>
            </a:pP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第一章</a:t>
            </a: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総則（第一条</a:t>
            </a:r>
            <a:r>
              <a:rPr lang="en-US" altLang="ja-JP"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a:t>
            </a: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第五条）</a:t>
            </a:r>
          </a:p>
          <a:p>
            <a:pPr>
              <a:lnSpc>
                <a:spcPts val="1200"/>
              </a:lnSpc>
            </a:pP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第二章</a:t>
            </a: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障害を理由とする差別の解消の推進に関する基本方針（第六条）</a:t>
            </a:r>
          </a:p>
          <a:p>
            <a:pPr>
              <a:lnSpc>
                <a:spcPts val="1200"/>
              </a:lnSpc>
            </a:pP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第三章</a:t>
            </a: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行政機関等及び事業者における障害を理由とする差別を解消するための措置（</a:t>
            </a: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第七条　</a:t>
            </a:r>
            <a:endParaRPr lang="en-US" altLang="ja-JP"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endParaRPr>
          </a:p>
          <a:p>
            <a:pPr>
              <a:lnSpc>
                <a:spcPts val="1200"/>
              </a:lnSpc>
            </a:pP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a:t>
            </a: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a:t>
            </a:r>
            <a:r>
              <a:rPr lang="en-US" altLang="ja-JP"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a:t>
            </a: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第十三条）</a:t>
            </a:r>
          </a:p>
          <a:p>
            <a:pPr>
              <a:lnSpc>
                <a:spcPts val="1200"/>
              </a:lnSpc>
            </a:pP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第四章</a:t>
            </a: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障害を理由とする差別を解消するための支援措置（第十四条</a:t>
            </a:r>
            <a:r>
              <a:rPr lang="en-US" altLang="ja-JP"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a:t>
            </a: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第二十条）</a:t>
            </a:r>
          </a:p>
          <a:p>
            <a:pPr>
              <a:lnSpc>
                <a:spcPts val="1200"/>
              </a:lnSpc>
            </a:pP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第五章</a:t>
            </a: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雑則（第二十一条</a:t>
            </a:r>
            <a:r>
              <a:rPr lang="en-US" altLang="ja-JP"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a:t>
            </a: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第二十四条）</a:t>
            </a:r>
          </a:p>
          <a:p>
            <a:pPr>
              <a:lnSpc>
                <a:spcPts val="1200"/>
              </a:lnSpc>
            </a:pP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第六章</a:t>
            </a: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罰則（第二十五条・第二十六条）</a:t>
            </a:r>
          </a:p>
          <a:p>
            <a:pPr>
              <a:lnSpc>
                <a:spcPts val="1200"/>
              </a:lnSpc>
            </a:pP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附則</a:t>
            </a:r>
            <a:endPar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endParaRPr>
          </a:p>
          <a:p>
            <a:pPr>
              <a:lnSpc>
                <a:spcPts val="1200"/>
              </a:lnSpc>
            </a:pPr>
            <a:endParaRPr lang="en-US" altLang="ja-JP"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endParaRPr>
          </a:p>
          <a:p>
            <a:pPr>
              <a:lnSpc>
                <a:spcPts val="1200"/>
              </a:lnSpc>
            </a:pP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a:t>
            </a: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第一章</a:t>
            </a: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総則</a:t>
            </a:r>
          </a:p>
          <a:p>
            <a:pPr>
              <a:lnSpc>
                <a:spcPts val="1200"/>
              </a:lnSpc>
            </a:pP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a:t>
            </a: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目的）</a:t>
            </a:r>
          </a:p>
          <a:p>
            <a:pPr>
              <a:lnSpc>
                <a:spcPts val="1200"/>
              </a:lnSpc>
            </a:pP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第一条　この法律は、障害者基本法（昭和四十五年法律第八十四号）の基本的な理念にのっとり</a:t>
            </a: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a:t>
            </a:r>
            <a:endParaRPr lang="en-US" altLang="ja-JP"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endParaRPr>
          </a:p>
          <a:p>
            <a:pPr>
              <a:lnSpc>
                <a:spcPts val="1200"/>
              </a:lnSpc>
            </a:pP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a:t>
            </a: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全て</a:t>
            </a: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の障害者が、障害者でない者と等しく、基本的人権を享有する個人としてその尊厳が重</a:t>
            </a:r>
            <a:r>
              <a:rPr lang="ja-JP" altLang="en-US" sz="1050" dirty="0" err="1"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ん</a:t>
            </a:r>
            <a:endParaRPr lang="en-US" altLang="ja-JP"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endParaRPr>
          </a:p>
          <a:p>
            <a:pPr>
              <a:lnSpc>
                <a:spcPts val="1200"/>
              </a:lnSpc>
            </a:pP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a:t>
            </a: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ぜられ</a:t>
            </a: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、その尊厳にふさわしい生活を保障される権利を有することを踏まえ、障害を理由と</a:t>
            </a:r>
            <a:r>
              <a:rPr lang="ja-JP" altLang="en-US" sz="1050" dirty="0" err="1"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す</a:t>
            </a: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a:t>
            </a:r>
            <a:endParaRPr lang="en-US" altLang="ja-JP"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endParaRPr>
          </a:p>
          <a:p>
            <a:pPr>
              <a:lnSpc>
                <a:spcPts val="1200"/>
              </a:lnSpc>
            </a:pP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a:t>
            </a:r>
            <a:r>
              <a:rPr lang="ja-JP" altLang="en-US" sz="1050" dirty="0" err="1"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る</a:t>
            </a: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差別の解消の推進に関する基本的な事項、行政機関等及び事業者における障害を理由と</a:t>
            </a: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する</a:t>
            </a:r>
            <a:endParaRPr lang="en-US" altLang="ja-JP"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endParaRPr>
          </a:p>
          <a:p>
            <a:pPr>
              <a:lnSpc>
                <a:spcPts val="1200"/>
              </a:lnSpc>
            </a:pP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a:t>
            </a: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差別</a:t>
            </a: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を解消するための措置等を定めることにより、障害を理由とする差別の解消を推進し</a:t>
            </a: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、も</a:t>
            </a:r>
            <a:endParaRPr lang="en-US" altLang="ja-JP"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endParaRPr>
          </a:p>
          <a:p>
            <a:pPr>
              <a:lnSpc>
                <a:spcPts val="1200"/>
              </a:lnSpc>
            </a:pP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a:t>
            </a: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って</a:t>
            </a: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全ての国民が、障害の有無によって分け隔てられることなく、相互に人格と個性を</a:t>
            </a: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尊重し</a:t>
            </a:r>
            <a:endParaRPr lang="en-US" altLang="ja-JP"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endParaRPr>
          </a:p>
          <a:p>
            <a:pPr>
              <a:lnSpc>
                <a:spcPts val="1200"/>
              </a:lnSpc>
            </a:pP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a:t>
            </a: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合いながら</a:t>
            </a: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共生する社会の実現に資することを目的とする。</a:t>
            </a:r>
          </a:p>
          <a:p>
            <a:pPr>
              <a:lnSpc>
                <a:spcPts val="1200"/>
              </a:lnSpc>
            </a:pP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a:t>
            </a: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定義）</a:t>
            </a:r>
          </a:p>
          <a:p>
            <a:pPr>
              <a:lnSpc>
                <a:spcPts val="1200"/>
              </a:lnSpc>
            </a:pP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第二条　この法律において、次の各号に掲げる用語の意義は、それぞれ当該各号に定める</a:t>
            </a: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ところ</a:t>
            </a:r>
            <a:endParaRPr lang="en-US" altLang="ja-JP"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endParaRPr>
          </a:p>
          <a:p>
            <a:pPr>
              <a:lnSpc>
                <a:spcPts val="1200"/>
              </a:lnSpc>
            </a:pP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a:t>
            </a: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に</a:t>
            </a: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よる。</a:t>
            </a:r>
          </a:p>
          <a:p>
            <a:pPr>
              <a:lnSpc>
                <a:spcPts val="1200"/>
              </a:lnSpc>
            </a:pP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一</a:t>
            </a: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障害者　身体障害、知的障害、精神障害（発達障害を含む。）その他の心身の機能の</a:t>
            </a: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障害</a:t>
            </a:r>
            <a:endParaRPr lang="en-US" altLang="ja-JP"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endParaRPr>
          </a:p>
          <a:p>
            <a:pPr>
              <a:lnSpc>
                <a:spcPts val="1200"/>
              </a:lnSpc>
            </a:pP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a:t>
            </a: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a:t>
            </a: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以下「障害」と総称する。）がある者であって、障害及び社会的障壁により継続的に</a:t>
            </a: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日常</a:t>
            </a:r>
            <a:endParaRPr lang="en-US" altLang="ja-JP"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endParaRPr>
          </a:p>
          <a:p>
            <a:pPr>
              <a:lnSpc>
                <a:spcPts val="1200"/>
              </a:lnSpc>
            </a:pP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a:t>
            </a: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生活</a:t>
            </a: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又は社会生活に相当な制限を受ける状態にあるものをいう。</a:t>
            </a:r>
          </a:p>
          <a:p>
            <a:pPr>
              <a:lnSpc>
                <a:spcPts val="1200"/>
              </a:lnSpc>
            </a:pP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二</a:t>
            </a: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社会的障壁　障害がある者にとって日常生活又は社会生活を営む上で障壁となるような</a:t>
            </a: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社</a:t>
            </a:r>
            <a:endParaRPr lang="en-US" altLang="ja-JP"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endParaRPr>
          </a:p>
          <a:p>
            <a:pPr>
              <a:lnSpc>
                <a:spcPts val="1200"/>
              </a:lnSpc>
            </a:pP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a:t>
            </a: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会</a:t>
            </a: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における事物、制度、慣行、観念その他一切のものをいう。</a:t>
            </a:r>
          </a:p>
          <a:p>
            <a:pPr>
              <a:lnSpc>
                <a:spcPts val="1200"/>
              </a:lnSpc>
            </a:pP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三</a:t>
            </a: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行政機関等　国の行政機関、独立行政法人等、地方公共団体（地方公営企業法（昭和</a:t>
            </a: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二十</a:t>
            </a:r>
            <a:endParaRPr lang="en-US" altLang="ja-JP"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endParaRPr>
          </a:p>
          <a:p>
            <a:pPr>
              <a:lnSpc>
                <a:spcPts val="1200"/>
              </a:lnSpc>
            </a:pP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a:t>
            </a: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七年</a:t>
            </a: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法律第二百九十二号）第三章の規定の適用を受ける地方公共団体の経営する企業を除く</a:t>
            </a: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a:t>
            </a:r>
            <a:endParaRPr lang="en-US" altLang="ja-JP"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endParaRPr>
          </a:p>
          <a:p>
            <a:pPr>
              <a:lnSpc>
                <a:spcPts val="1200"/>
              </a:lnSpc>
            </a:pP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a:t>
            </a: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第七号</a:t>
            </a: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、第十条及び附則第四条第一項において同じ。）及び地方独立行政法人をいう。</a:t>
            </a:r>
          </a:p>
          <a:p>
            <a:pPr>
              <a:lnSpc>
                <a:spcPts val="1200"/>
              </a:lnSpc>
            </a:pP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四</a:t>
            </a: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国の行政機関 次に掲げる機関をいう。</a:t>
            </a:r>
          </a:p>
          <a:p>
            <a:pPr>
              <a:lnSpc>
                <a:spcPts val="1200"/>
              </a:lnSpc>
            </a:pP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イ</a:t>
            </a: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法律の規定に基づき内閣に置かれる機関（内閣府を除く。）及び内閣の所轄の下に置</a:t>
            </a: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か</a:t>
            </a:r>
            <a:endParaRPr lang="en-US" altLang="ja-JP"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endParaRPr>
          </a:p>
          <a:p>
            <a:pPr>
              <a:lnSpc>
                <a:spcPts val="1200"/>
              </a:lnSpc>
            </a:pP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a:t>
            </a: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a:t>
            </a:r>
            <a:r>
              <a:rPr lang="ja-JP" altLang="en-US" sz="1050" dirty="0" err="1"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れる</a:t>
            </a: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機関</a:t>
            </a:r>
          </a:p>
          <a:p>
            <a:pPr>
              <a:lnSpc>
                <a:spcPts val="1200"/>
              </a:lnSpc>
            </a:pP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ロ</a:t>
            </a: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内閣府、宮内庁並びに内閣府設置法（平成十一年法律第八十九号）</a:t>
            </a: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第四十九条第一項及</a:t>
            </a:r>
            <a:endParaRPr lang="en-US" altLang="ja-JP"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endParaRPr>
          </a:p>
          <a:p>
            <a:pPr>
              <a:lnSpc>
                <a:spcPts val="1200"/>
              </a:lnSpc>
            </a:pP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a:t>
            </a: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a:t>
            </a:r>
            <a:r>
              <a:rPr lang="ja-JP" altLang="en-US" sz="1050" dirty="0" err="1"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び</a:t>
            </a: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第二項に規定する機関（これらの機関のうちニの政令で定める機関が置かれる機関</a:t>
            </a: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に</a:t>
            </a:r>
            <a:endParaRPr lang="en-US" altLang="ja-JP"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endParaRPr>
          </a:p>
          <a:p>
            <a:pPr>
              <a:lnSpc>
                <a:spcPts val="1200"/>
              </a:lnSpc>
            </a:pP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a:t>
            </a: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あって</a:t>
            </a: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は、当該政令で定める機関を除く。）</a:t>
            </a:r>
          </a:p>
          <a:p>
            <a:pPr>
              <a:lnSpc>
                <a:spcPts val="1200"/>
              </a:lnSpc>
            </a:pP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ハ</a:t>
            </a: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国家行政組織法（昭和二十三年法律第百二十号）第三条第二項に規定する機関（ホの</a:t>
            </a: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政</a:t>
            </a:r>
            <a:endParaRPr lang="en-US" altLang="ja-JP"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endParaRPr>
          </a:p>
          <a:p>
            <a:pPr>
              <a:lnSpc>
                <a:spcPts val="1200"/>
              </a:lnSpc>
            </a:pP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a:t>
            </a: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令</a:t>
            </a: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で定める機関が置かれる機関にあっては、当該政令で定める機関を除く。）</a:t>
            </a:r>
          </a:p>
          <a:p>
            <a:pPr>
              <a:lnSpc>
                <a:spcPts val="1200"/>
              </a:lnSpc>
            </a:pP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ニ</a:t>
            </a: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内閣府設置法第三十九条及び第五十五条並びに宮内庁法（昭和二十二年法律第七十号</a:t>
            </a: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a:t>
            </a:r>
            <a:endParaRPr lang="en-US" altLang="ja-JP"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endParaRPr>
          </a:p>
          <a:p>
            <a:pPr>
              <a:lnSpc>
                <a:spcPts val="1200"/>
              </a:lnSpc>
            </a:pP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a:t>
            </a: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第十六条</a:t>
            </a: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第二項の機関並びに内閣府設置法第四十条及び第五十六条（宮内庁法</a:t>
            </a: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第十八条第</a:t>
            </a:r>
            <a:endParaRPr lang="en-US" altLang="ja-JP"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endParaRPr>
          </a:p>
          <a:p>
            <a:pPr>
              <a:lnSpc>
                <a:spcPts val="1200"/>
              </a:lnSpc>
            </a:pP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a:t>
            </a: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一項</a:t>
            </a: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において準用する場合を含む。）の特別の機関で、政令で定めるもの</a:t>
            </a:r>
          </a:p>
          <a:p>
            <a:pPr>
              <a:lnSpc>
                <a:spcPts val="1200"/>
              </a:lnSpc>
            </a:pP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ホ</a:t>
            </a: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国家行政組織法第八条の二の施設等機関及び同法第八条の三の特別の機関で、政令で</a:t>
            </a: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定</a:t>
            </a:r>
            <a:endParaRPr lang="en-US" altLang="ja-JP"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endParaRPr>
          </a:p>
          <a:p>
            <a:pPr>
              <a:lnSpc>
                <a:spcPts val="1200"/>
              </a:lnSpc>
            </a:pP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a:t>
            </a: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める</a:t>
            </a: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もの</a:t>
            </a:r>
          </a:p>
          <a:p>
            <a:pPr>
              <a:lnSpc>
                <a:spcPts val="1200"/>
              </a:lnSpc>
            </a:pP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a:t>
            </a:r>
            <a:r>
              <a:rPr lang="ja-JP" altLang="en-US" sz="1050" dirty="0" err="1"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ヘ</a:t>
            </a: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会計検査院</a:t>
            </a:r>
          </a:p>
          <a:p>
            <a:pPr>
              <a:lnSpc>
                <a:spcPts val="1200"/>
              </a:lnSpc>
            </a:pP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五</a:t>
            </a: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独立行政法人等　次に掲げる法人をいう。</a:t>
            </a:r>
          </a:p>
          <a:p>
            <a:pPr>
              <a:lnSpc>
                <a:spcPts val="1200"/>
              </a:lnSpc>
            </a:pP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イ</a:t>
            </a: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独立行政法人（独立行政法人通則法（平成十一年法律第百三号）第二条第一項に</a:t>
            </a:r>
            <a:r>
              <a:rPr lang="ja-JP" altLang="en-US" sz="1050" dirty="0" err="1">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規定</a:t>
            </a:r>
            <a:r>
              <a:rPr lang="ja-JP" altLang="en-US" sz="1050" dirty="0" err="1"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す</a:t>
            </a:r>
            <a:endParaRPr lang="en-US" altLang="ja-JP"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endParaRPr>
          </a:p>
          <a:p>
            <a:pPr>
              <a:lnSpc>
                <a:spcPts val="1200"/>
              </a:lnSpc>
            </a:pP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a:t>
            </a: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a:t>
            </a:r>
            <a:r>
              <a:rPr lang="ja-JP" altLang="en-US" sz="1050" dirty="0" err="1"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る</a:t>
            </a: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独立行政法人をいう。ロにおいて同じ。）</a:t>
            </a:r>
          </a:p>
          <a:p>
            <a:pPr>
              <a:lnSpc>
                <a:spcPts val="1200"/>
              </a:lnSpc>
            </a:pP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ロ</a:t>
            </a: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法律により直接に設立された法人、特別の法律により特別の設立行為をもって設立</a:t>
            </a: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され</a:t>
            </a:r>
            <a:endParaRPr lang="en-US" altLang="ja-JP"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endParaRPr>
          </a:p>
          <a:p>
            <a:pPr>
              <a:lnSpc>
                <a:spcPts val="1200"/>
              </a:lnSpc>
            </a:pP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a:t>
            </a: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a:t>
            </a:r>
            <a:r>
              <a:rPr lang="ja-JP" altLang="en-US" sz="1050" dirty="0" err="1"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た</a:t>
            </a: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法人（独立行政法人を除く。）又は特別の法律により設立され、かつ、その設立に</a:t>
            </a: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関し</a:t>
            </a:r>
            <a:endParaRPr lang="en-US" altLang="ja-JP"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endParaRPr>
          </a:p>
          <a:p>
            <a:pPr>
              <a:lnSpc>
                <a:spcPts val="1200"/>
              </a:lnSpc>
            </a:pP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a:t>
            </a: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行</a:t>
            </a: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政庁の認可を要する法人のうち、政令で定める</a:t>
            </a: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もの</a:t>
            </a:r>
            <a:endPar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endParaRPr>
          </a:p>
        </p:txBody>
      </p:sp>
      <p:sp>
        <p:nvSpPr>
          <p:cNvPr id="7" name="スライド番号プレースホルダー 1"/>
          <p:cNvSpPr>
            <a:spLocks noGrp="1"/>
          </p:cNvSpPr>
          <p:nvPr>
            <p:ph type="sldNum" sz="quarter" idx="11"/>
          </p:nvPr>
        </p:nvSpPr>
        <p:spPr>
          <a:xfrm>
            <a:off x="0" y="9529939"/>
            <a:ext cx="6732588" cy="376061"/>
          </a:xfrm>
        </p:spPr>
        <p:txBody>
          <a:bodyPr/>
          <a:lstStyle/>
          <a:p>
            <a:pPr algn="ctr">
              <a:defRPr/>
            </a:pPr>
            <a:fld id="{0973A2A5-7B1F-44C8-8C12-BB5C84638F68}" type="slidenum">
              <a:rPr lang="en-US" altLang="ja-JP" sz="1200" smtClean="0">
                <a:solidFill>
                  <a:srgbClr val="000000"/>
                </a:solidFill>
                <a:latin typeface="ＭＳ ゴシック" panose="020B0609070205080204" pitchFamily="49" charset="-128"/>
                <a:ea typeface="ＭＳ ゴシック" panose="020B0609070205080204" pitchFamily="49" charset="-128"/>
              </a:rPr>
              <a:pPr algn="ctr">
                <a:defRPr/>
              </a:pPr>
              <a:t>11</a:t>
            </a:fld>
            <a:endParaRPr lang="en-US" altLang="ja-JP" sz="1200" dirty="0">
              <a:solidFill>
                <a:srgbClr val="000000"/>
              </a:solidFill>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332433784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txBox="1">
            <a:spLocks/>
          </p:cNvSpPr>
          <p:nvPr/>
        </p:nvSpPr>
        <p:spPr>
          <a:xfrm>
            <a:off x="39666" y="43114"/>
            <a:ext cx="6588000" cy="540000"/>
          </a:xfrm>
          <a:prstGeom prst="rect">
            <a:avLst/>
          </a:prstGeom>
          <a:gradFill rotWithShape="1">
            <a:gsLst>
              <a:gs pos="0">
                <a:srgbClr val="4F81BD">
                  <a:tint val="50000"/>
                  <a:satMod val="300000"/>
                </a:srgbClr>
              </a:gs>
              <a:gs pos="35000">
                <a:srgbClr val="4F81BD">
                  <a:tint val="37000"/>
                  <a:satMod val="300000"/>
                </a:srgbClr>
              </a:gs>
              <a:gs pos="100000">
                <a:srgbClr val="4F81BD">
                  <a:tint val="15000"/>
                  <a:satMod val="350000"/>
                </a:srgbClr>
              </a:gs>
            </a:gsLst>
            <a:lin ang="16200000" scaled="1"/>
          </a:gradFill>
          <a:ln w="9525" cap="flat" cmpd="sng" algn="ctr">
            <a:solidFill>
              <a:srgbClr val="4F81BD">
                <a:shade val="95000"/>
                <a:satMod val="105000"/>
              </a:srgbClr>
            </a:solidFill>
            <a:prstDash val="solid"/>
          </a:ln>
          <a:effectLst>
            <a:outerShdw blurRad="40000" dist="20000" dir="5400000" rotWithShape="0">
              <a:srgbClr val="000000">
                <a:alpha val="38000"/>
              </a:srgbClr>
            </a:outerShdw>
          </a:effectLst>
        </p:spPr>
        <p:style>
          <a:lnRef idx="1">
            <a:schemeClr val="accent1"/>
          </a:lnRef>
          <a:fillRef idx="2">
            <a:schemeClr val="accent1"/>
          </a:fillRef>
          <a:effectRef idx="1">
            <a:schemeClr val="accent1"/>
          </a:effectRef>
          <a:fontRef idx="minor">
            <a:schemeClr val="dk1"/>
          </a:fontRef>
        </p:style>
        <p:txBody>
          <a:bodyPr vert="horz" wrap="square" lIns="91448" tIns="45724" rIns="91448" bIns="45724" rtlCol="0" anchor="ctr">
            <a:no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spcBef>
                <a:spcPct val="0"/>
              </a:spcBef>
              <a:defRPr/>
            </a:pPr>
            <a:r>
              <a:rPr lang="ja-JP" altLang="en-US" sz="2400" dirty="0">
                <a:solidFill>
                  <a:sysClr val="windowText" lastClr="000000"/>
                </a:solidFill>
                <a:latin typeface="ＤＨＰ特太ゴシック体" panose="020B0500000000000000" pitchFamily="50" charset="-128"/>
                <a:ea typeface="ＤＨＰ特太ゴシック体" panose="020B0500000000000000" pitchFamily="50" charset="-128"/>
              </a:rPr>
              <a:t>関係法令（障害者差別解消法・基本</a:t>
            </a:r>
            <a:r>
              <a:rPr lang="ja-JP" altLang="en-US" sz="2400" dirty="0" smtClean="0">
                <a:solidFill>
                  <a:sysClr val="windowText" lastClr="000000"/>
                </a:solidFill>
                <a:latin typeface="ＤＨＰ特太ゴシック体" panose="020B0500000000000000" pitchFamily="50" charset="-128"/>
                <a:ea typeface="ＤＨＰ特太ゴシック体" panose="020B0500000000000000" pitchFamily="50" charset="-128"/>
              </a:rPr>
              <a:t>方針）②</a:t>
            </a:r>
            <a:endParaRPr lang="ja-JP" altLang="en-US" sz="2400" dirty="0">
              <a:solidFill>
                <a:sysClr val="windowText" lastClr="000000"/>
              </a:solidFill>
              <a:latin typeface="ＤＨＰ特太ゴシック体" panose="020B0500000000000000" pitchFamily="50" charset="-128"/>
              <a:ea typeface="ＤＨＰ特太ゴシック体" panose="020B0500000000000000" pitchFamily="50" charset="-128"/>
            </a:endParaRPr>
          </a:p>
        </p:txBody>
      </p:sp>
      <p:sp>
        <p:nvSpPr>
          <p:cNvPr id="18" name="角丸四角形 17"/>
          <p:cNvSpPr/>
          <p:nvPr/>
        </p:nvSpPr>
        <p:spPr>
          <a:xfrm>
            <a:off x="310735" y="658429"/>
            <a:ext cx="6115734" cy="8784976"/>
          </a:xfrm>
          <a:prstGeom prst="roundRect">
            <a:avLst>
              <a:gd name="adj" fmla="val 5094"/>
            </a:avLst>
          </a:prstGeom>
          <a:noFill/>
          <a:ln w="12700">
            <a:noFill/>
          </a:ln>
        </p:spPr>
        <p:style>
          <a:lnRef idx="2">
            <a:schemeClr val="accent5"/>
          </a:lnRef>
          <a:fillRef idx="1">
            <a:schemeClr val="lt1"/>
          </a:fillRef>
          <a:effectRef idx="0">
            <a:schemeClr val="accent5"/>
          </a:effectRef>
          <a:fontRef idx="minor">
            <a:schemeClr val="dk1"/>
          </a:fontRef>
        </p:style>
        <p:txBody>
          <a:bodyPr lIns="91404" tIns="45701" rIns="91404" bIns="45701" rtlCol="0" anchor="t" anchorCtr="0"/>
          <a:lstStyle/>
          <a:p>
            <a:pPr>
              <a:lnSpc>
                <a:spcPts val="1200"/>
              </a:lnSpc>
            </a:pP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六</a:t>
            </a: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地方独立行政法人　地方独立行政法人法（平成十五年法律第百十八号）第二条第一項に</a:t>
            </a: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規</a:t>
            </a:r>
            <a:endParaRPr lang="en-US" altLang="ja-JP"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endParaRPr>
          </a:p>
          <a:p>
            <a:pPr>
              <a:lnSpc>
                <a:spcPts val="1200"/>
              </a:lnSpc>
            </a:pP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a:t>
            </a: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a:t>
            </a:r>
            <a:r>
              <a:rPr lang="ja-JP" altLang="en-US" sz="1050" dirty="0" err="1"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定</a:t>
            </a:r>
            <a:r>
              <a:rPr lang="ja-JP" altLang="en-US" sz="1050" dirty="0" err="1">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する</a:t>
            </a: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地方独立行政法人（同法第二十一条第三号に掲げる業務を行うものを除く。）をいう。</a:t>
            </a:r>
          </a:p>
          <a:p>
            <a:pPr>
              <a:lnSpc>
                <a:spcPts val="1200"/>
              </a:lnSpc>
            </a:pP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七</a:t>
            </a: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事業者　商業その他の事業を行う者（国、独立行政法人等、地方公共団体及び地方独立</a:t>
            </a: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行</a:t>
            </a:r>
            <a:endParaRPr lang="en-US" altLang="ja-JP"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endParaRPr>
          </a:p>
          <a:p>
            <a:pPr>
              <a:lnSpc>
                <a:spcPts val="1200"/>
              </a:lnSpc>
            </a:pP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a:t>
            </a: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政</a:t>
            </a: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法人を除く。）をいう。</a:t>
            </a:r>
          </a:p>
          <a:p>
            <a:pPr>
              <a:lnSpc>
                <a:spcPts val="1200"/>
              </a:lnSpc>
            </a:pP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a:t>
            </a: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国及び地方公共団体の責務）</a:t>
            </a:r>
          </a:p>
          <a:p>
            <a:pPr>
              <a:lnSpc>
                <a:spcPts val="1200"/>
              </a:lnSpc>
            </a:pP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第三条　国及び地方公共団体は、この法律の趣旨にのっとり、障害を理由とする差別の解消の</a:t>
            </a: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推</a:t>
            </a:r>
            <a:endParaRPr lang="en-US" altLang="ja-JP"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endParaRPr>
          </a:p>
          <a:p>
            <a:pPr>
              <a:lnSpc>
                <a:spcPts val="1200"/>
              </a:lnSpc>
            </a:pP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a:t>
            </a: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進</a:t>
            </a: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に関して必要な施策を策定し、及びこれを実施しなければならない。</a:t>
            </a:r>
          </a:p>
          <a:p>
            <a:pPr>
              <a:lnSpc>
                <a:spcPts val="1200"/>
              </a:lnSpc>
            </a:pP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a:t>
            </a: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国民の責務）</a:t>
            </a:r>
          </a:p>
          <a:p>
            <a:pPr>
              <a:lnSpc>
                <a:spcPts val="1200"/>
              </a:lnSpc>
            </a:pP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第四条　国民は、第一条に規定する社会を実現する上で障害を理由とする差別の解消が重要で</a:t>
            </a:r>
            <a:r>
              <a:rPr lang="ja-JP" altLang="en-US" sz="1050" dirty="0" err="1"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あ</a:t>
            </a:r>
            <a:endParaRPr lang="en-US" altLang="ja-JP"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endParaRPr>
          </a:p>
          <a:p>
            <a:pPr>
              <a:lnSpc>
                <a:spcPts val="1200"/>
              </a:lnSpc>
            </a:pP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a:t>
            </a:r>
            <a:r>
              <a:rPr lang="ja-JP" altLang="en-US" sz="1050" dirty="0" err="1"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る</a:t>
            </a: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ことに鑑み、障害を理由とする差別の解消の推進に寄与するよう努めなければならない。</a:t>
            </a:r>
          </a:p>
          <a:p>
            <a:pPr>
              <a:lnSpc>
                <a:spcPts val="1200"/>
              </a:lnSpc>
            </a:pP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a:t>
            </a: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社会的障壁の除去の実施についての必要かつ合理的な配慮に関する環境の整備）</a:t>
            </a:r>
          </a:p>
          <a:p>
            <a:pPr>
              <a:lnSpc>
                <a:spcPts val="1200"/>
              </a:lnSpc>
            </a:pP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第五条　行政機関等及び事業者は、社会的障壁の除去の実施についての必要かつ合理的な配慮</a:t>
            </a: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を</a:t>
            </a:r>
            <a:endParaRPr lang="en-US" altLang="ja-JP"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endParaRPr>
          </a:p>
          <a:p>
            <a:pPr>
              <a:lnSpc>
                <a:spcPts val="1200"/>
              </a:lnSpc>
            </a:pP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的確</a:t>
            </a: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に行うため、自ら設置する施設の構造の改善及び設備の整備、関係職員に対する研修</a:t>
            </a: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その　</a:t>
            </a:r>
            <a:endParaRPr lang="en-US" altLang="ja-JP"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endParaRPr>
          </a:p>
          <a:p>
            <a:pPr>
              <a:lnSpc>
                <a:spcPts val="1200"/>
              </a:lnSpc>
            </a:pP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a:t>
            </a: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他</a:t>
            </a: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の必要な環境の整備に努めなければならない。</a:t>
            </a:r>
          </a:p>
          <a:p>
            <a:pPr>
              <a:lnSpc>
                <a:spcPts val="1200"/>
              </a:lnSpc>
            </a:pPr>
            <a:endParaRPr lang="en-US" altLang="ja-JP"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endParaRPr>
          </a:p>
          <a:p>
            <a:pPr>
              <a:lnSpc>
                <a:spcPts val="1200"/>
              </a:lnSpc>
            </a:pP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第二章</a:t>
            </a: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障害を理由とする差別の解消の推進に関する基本方針</a:t>
            </a:r>
          </a:p>
          <a:p>
            <a:pPr>
              <a:lnSpc>
                <a:spcPts val="1200"/>
              </a:lnSpc>
            </a:pP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第六条　政府は、障害を理由とする差別の解消の推進に関する施策を総合的かつ一体的に実</a:t>
            </a: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施す</a:t>
            </a:r>
            <a:endParaRPr lang="en-US" altLang="ja-JP"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endParaRPr>
          </a:p>
          <a:p>
            <a:pPr>
              <a:lnSpc>
                <a:spcPts val="1200"/>
              </a:lnSpc>
            </a:pP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a:t>
            </a: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る</a:t>
            </a: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ため、障害を理由とする差別の解消の推進に関する基本方針（以下「基本方針」という。</a:t>
            </a: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a:t>
            </a:r>
            <a:endParaRPr lang="en-US" altLang="ja-JP"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endParaRPr>
          </a:p>
          <a:p>
            <a:pPr>
              <a:lnSpc>
                <a:spcPts val="1200"/>
              </a:lnSpc>
            </a:pP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a:t>
            </a: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を</a:t>
            </a: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定めなければならない。</a:t>
            </a:r>
          </a:p>
          <a:p>
            <a:pPr>
              <a:lnSpc>
                <a:spcPts val="1200"/>
              </a:lnSpc>
            </a:pP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２　基本方針は、次に掲げる事項について定めるものとする。</a:t>
            </a:r>
          </a:p>
          <a:p>
            <a:pPr>
              <a:lnSpc>
                <a:spcPts val="1200"/>
              </a:lnSpc>
            </a:pP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一</a:t>
            </a: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障害を理由とする差別の解消の推進に関する施策に関する基本的な方向</a:t>
            </a:r>
          </a:p>
          <a:p>
            <a:pPr>
              <a:lnSpc>
                <a:spcPts val="1200"/>
              </a:lnSpc>
            </a:pP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二</a:t>
            </a: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行政機関等が講ずべき障害を理由とする差別を解消するための措置に関する基本的な事項</a:t>
            </a:r>
          </a:p>
          <a:p>
            <a:pPr>
              <a:lnSpc>
                <a:spcPts val="1200"/>
              </a:lnSpc>
            </a:pP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三</a:t>
            </a: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事業者が講ずべき障害を理由とする差別を解消するための措置に関する基本的な事項</a:t>
            </a:r>
          </a:p>
          <a:p>
            <a:pPr>
              <a:lnSpc>
                <a:spcPts val="1200"/>
              </a:lnSpc>
            </a:pP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四</a:t>
            </a: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その他障害を理由とする差別の解消の推進に関する施策に関する重要事項</a:t>
            </a:r>
          </a:p>
          <a:p>
            <a:pPr>
              <a:lnSpc>
                <a:spcPts val="1200"/>
              </a:lnSpc>
            </a:pP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３　内閣総理大臣は、基本方針の案を作成し、閣議の決定を求めなければならない。</a:t>
            </a:r>
          </a:p>
          <a:p>
            <a:pPr>
              <a:lnSpc>
                <a:spcPts val="1200"/>
              </a:lnSpc>
            </a:pP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４　内閣総理大臣は、基本方針の案を作成しようとするときは、あらかじめ、障害者その他の</a:t>
            </a: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関</a:t>
            </a:r>
            <a:endParaRPr lang="en-US" altLang="ja-JP"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endParaRPr>
          </a:p>
          <a:p>
            <a:pPr>
              <a:lnSpc>
                <a:spcPts val="1200"/>
              </a:lnSpc>
            </a:pP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a:t>
            </a: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係者</a:t>
            </a: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の意見を反映させるために必要な措置を講ずるとともに、障害者政策委員会の意見を聴</a:t>
            </a: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か</a:t>
            </a:r>
            <a:endParaRPr lang="en-US" altLang="ja-JP"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endParaRPr>
          </a:p>
          <a:p>
            <a:pPr>
              <a:lnSpc>
                <a:spcPts val="1200"/>
              </a:lnSpc>
            </a:pP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a:t>
            </a: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なければ</a:t>
            </a: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ならない。</a:t>
            </a:r>
          </a:p>
          <a:p>
            <a:pPr>
              <a:lnSpc>
                <a:spcPts val="1200"/>
              </a:lnSpc>
            </a:pP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５　内閣総理大臣は、第三項の規定による閣議の決定があったときは、遅滞なく、基本方針を</a:t>
            </a: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公</a:t>
            </a:r>
            <a:endParaRPr lang="en-US" altLang="ja-JP"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endParaRPr>
          </a:p>
          <a:p>
            <a:pPr>
              <a:lnSpc>
                <a:spcPts val="1200"/>
              </a:lnSpc>
            </a:pP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a:t>
            </a: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表</a:t>
            </a: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しなければならない。</a:t>
            </a:r>
          </a:p>
          <a:p>
            <a:pPr>
              <a:lnSpc>
                <a:spcPts val="1200"/>
              </a:lnSpc>
            </a:pP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６　前三項の規定は、基本方針の変更について準用する。</a:t>
            </a:r>
          </a:p>
          <a:p>
            <a:pPr>
              <a:lnSpc>
                <a:spcPts val="1200"/>
              </a:lnSpc>
            </a:pPr>
            <a:endParaRPr lang="en-US" altLang="ja-JP"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endParaRPr>
          </a:p>
          <a:p>
            <a:pPr>
              <a:lnSpc>
                <a:spcPts val="1200"/>
              </a:lnSpc>
            </a:pP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a:t>
            </a: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第三章</a:t>
            </a: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行政機関等及び事業者における障害を理由とする差別を解消するための措置</a:t>
            </a:r>
          </a:p>
          <a:p>
            <a:pPr>
              <a:lnSpc>
                <a:spcPts val="1200"/>
              </a:lnSpc>
            </a:pP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a:t>
            </a: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行政機関等における障害を理由とする差別の禁止）</a:t>
            </a:r>
          </a:p>
          <a:p>
            <a:pPr>
              <a:lnSpc>
                <a:spcPts val="1200"/>
              </a:lnSpc>
            </a:pP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第七条　行政機関等は、その事務又は事業を行うに当たり、障害を理由として障害者でない者</a:t>
            </a: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と</a:t>
            </a:r>
            <a:endParaRPr lang="en-US" altLang="ja-JP"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endParaRPr>
          </a:p>
          <a:p>
            <a:pPr>
              <a:lnSpc>
                <a:spcPts val="1200"/>
              </a:lnSpc>
            </a:pP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a:t>
            </a: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不当</a:t>
            </a: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な差別的取扱いをすることにより、障害者の権利利益を侵害してはならない。</a:t>
            </a:r>
          </a:p>
          <a:p>
            <a:pPr>
              <a:lnSpc>
                <a:spcPts val="1200"/>
              </a:lnSpc>
            </a:pP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２　行政機関等は、その事務又は事業を行うに当たり、障害者から現に社会的障壁の除去を</a:t>
            </a: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必要　</a:t>
            </a:r>
            <a:endParaRPr lang="en-US" altLang="ja-JP"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endParaRPr>
          </a:p>
          <a:p>
            <a:pPr>
              <a:lnSpc>
                <a:spcPts val="1200"/>
              </a:lnSpc>
            </a:pP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a:t>
            </a: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と</a:t>
            </a: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している旨の意思の表明があった場合において、その実施に伴う負担が過重でないときは</a:t>
            </a: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a:t>
            </a:r>
            <a:endParaRPr lang="en-US" altLang="ja-JP"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endParaRPr>
          </a:p>
          <a:p>
            <a:pPr>
              <a:lnSpc>
                <a:spcPts val="1200"/>
              </a:lnSpc>
            </a:pP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a:t>
            </a: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障害者</a:t>
            </a: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の権利利益を侵害することとならないよう、当該障害者の性別、年齢及び障害の状態</a:t>
            </a: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に</a:t>
            </a:r>
            <a:endParaRPr lang="en-US" altLang="ja-JP"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endParaRPr>
          </a:p>
          <a:p>
            <a:pPr>
              <a:lnSpc>
                <a:spcPts val="1200"/>
              </a:lnSpc>
            </a:pP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a:t>
            </a: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応じて</a:t>
            </a: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、社会的障壁の除去の実施について必要かつ合理的な配慮をしなければならない。</a:t>
            </a:r>
          </a:p>
          <a:p>
            <a:pPr>
              <a:lnSpc>
                <a:spcPts val="1200"/>
              </a:lnSpc>
            </a:pP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a:t>
            </a: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事業者における障害を理由とする差別の禁止）</a:t>
            </a:r>
          </a:p>
          <a:p>
            <a:pPr>
              <a:lnSpc>
                <a:spcPts val="1200"/>
              </a:lnSpc>
            </a:pP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第八条　事業者は、その事業を行うに当たり、障害を理由として障害者でない者と不当な</a:t>
            </a: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差別的</a:t>
            </a:r>
            <a:endParaRPr lang="en-US" altLang="ja-JP"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endParaRPr>
          </a:p>
          <a:p>
            <a:pPr>
              <a:lnSpc>
                <a:spcPts val="1200"/>
              </a:lnSpc>
            </a:pP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a:t>
            </a: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取扱い</a:t>
            </a: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をすることにより、障害者の権利利益を侵害してはならない。</a:t>
            </a:r>
          </a:p>
          <a:p>
            <a:pPr>
              <a:lnSpc>
                <a:spcPts val="1200"/>
              </a:lnSpc>
            </a:pP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２　事業者は、その事業を行うに当たり、障害者から現に社会的障壁の除去を必要としている</a:t>
            </a: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旨</a:t>
            </a:r>
            <a:endParaRPr lang="en-US" altLang="ja-JP"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endParaRPr>
          </a:p>
          <a:p>
            <a:pPr>
              <a:lnSpc>
                <a:spcPts val="1200"/>
              </a:lnSpc>
            </a:pP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a:t>
            </a: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の</a:t>
            </a: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意思の表明があった場合において、その実施に伴う負担が過重でないときは、障害者の</a:t>
            </a: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権利</a:t>
            </a:r>
            <a:endParaRPr lang="en-US" altLang="ja-JP"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endParaRPr>
          </a:p>
          <a:p>
            <a:pPr>
              <a:lnSpc>
                <a:spcPts val="1200"/>
              </a:lnSpc>
            </a:pP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a:t>
            </a: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利益</a:t>
            </a: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を侵害することとならないよう、当該障害者の性別、年齢及び障害の状態に応じて、</a:t>
            </a: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社会</a:t>
            </a:r>
            <a:endParaRPr lang="en-US" altLang="ja-JP"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endParaRPr>
          </a:p>
          <a:p>
            <a:pPr>
              <a:lnSpc>
                <a:spcPts val="1200"/>
              </a:lnSpc>
            </a:pP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a:t>
            </a: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的</a:t>
            </a: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障壁の除去の実施について必要かつ合理的な配慮をするように努めなければならない。</a:t>
            </a:r>
          </a:p>
          <a:p>
            <a:pPr>
              <a:lnSpc>
                <a:spcPts val="1200"/>
              </a:lnSpc>
            </a:pP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a:t>
            </a: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国等職員対応要領）</a:t>
            </a:r>
          </a:p>
          <a:p>
            <a:pPr>
              <a:lnSpc>
                <a:spcPts val="1200"/>
              </a:lnSpc>
            </a:pP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第九条　国の行政機関の長及び独立行政法人等は、基本方針に即して、第七条に規定する事項</a:t>
            </a: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に</a:t>
            </a:r>
            <a:endParaRPr lang="en-US" altLang="ja-JP"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endParaRPr>
          </a:p>
          <a:p>
            <a:pPr>
              <a:lnSpc>
                <a:spcPts val="1200"/>
              </a:lnSpc>
            </a:pP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a:t>
            </a: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関し</a:t>
            </a: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、当該国の行政機関及び独立行政法人等の職員が適切に対応するために必要な要領（</a:t>
            </a: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以下</a:t>
            </a:r>
            <a:endParaRPr lang="en-US" altLang="ja-JP"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endParaRPr>
          </a:p>
          <a:p>
            <a:pPr>
              <a:lnSpc>
                <a:spcPts val="1200"/>
              </a:lnSpc>
            </a:pP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a:t>
            </a: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この</a:t>
            </a: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条及び附則第三条において「国等職員対応要領」という。）を定めるものとする。</a:t>
            </a:r>
          </a:p>
          <a:p>
            <a:pPr>
              <a:lnSpc>
                <a:spcPts val="1200"/>
              </a:lnSpc>
            </a:pP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２　国の行政機関の長及び独立行政法人等は、国等職員対応要領を定めようとするときは、</a:t>
            </a: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あら</a:t>
            </a:r>
            <a:endParaRPr lang="en-US" altLang="ja-JP"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endParaRPr>
          </a:p>
          <a:p>
            <a:pPr>
              <a:lnSpc>
                <a:spcPts val="1200"/>
              </a:lnSpc>
            </a:pP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a:t>
            </a: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かじめ</a:t>
            </a: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、障害者その他の関係者の意見を反映させるために必要な措置を講じなければならない。</a:t>
            </a:r>
          </a:p>
          <a:p>
            <a:pPr>
              <a:lnSpc>
                <a:spcPts val="1200"/>
              </a:lnSpc>
            </a:pP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３　国の行政機関の長及び独立行政法人等は、国等職員対応要領を定めたときは、遅滞なく、</a:t>
            </a:r>
            <a:r>
              <a:rPr lang="ja-JP" altLang="en-US" sz="1050" dirty="0" err="1"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こ</a:t>
            </a:r>
            <a:endParaRPr lang="en-US" altLang="ja-JP"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endParaRPr>
          </a:p>
          <a:p>
            <a:pPr>
              <a:lnSpc>
                <a:spcPts val="1200"/>
              </a:lnSpc>
            </a:pP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a:t>
            </a:r>
            <a:r>
              <a:rPr lang="ja-JP" altLang="en-US" sz="1050" dirty="0" err="1"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れを</a:t>
            </a: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公表しなければならない。</a:t>
            </a:r>
          </a:p>
          <a:p>
            <a:pPr>
              <a:lnSpc>
                <a:spcPts val="1200"/>
              </a:lnSpc>
            </a:pP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４　前二項の規定は、国等職員対応要領の変更について準用する。</a:t>
            </a:r>
          </a:p>
          <a:p>
            <a:pPr>
              <a:lnSpc>
                <a:spcPts val="1200"/>
              </a:lnSpc>
            </a:pP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a:t>
            </a:r>
            <a:endParaRPr lang="en-US" altLang="ja-JP"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endParaRPr>
          </a:p>
        </p:txBody>
      </p:sp>
      <p:sp>
        <p:nvSpPr>
          <p:cNvPr id="5" name="スライド番号プレースホルダー 1"/>
          <p:cNvSpPr>
            <a:spLocks noGrp="1"/>
          </p:cNvSpPr>
          <p:nvPr>
            <p:ph type="sldNum" sz="quarter" idx="11"/>
          </p:nvPr>
        </p:nvSpPr>
        <p:spPr>
          <a:xfrm>
            <a:off x="0" y="9529939"/>
            <a:ext cx="6732588" cy="376061"/>
          </a:xfrm>
        </p:spPr>
        <p:txBody>
          <a:bodyPr/>
          <a:lstStyle/>
          <a:p>
            <a:pPr algn="ctr">
              <a:defRPr/>
            </a:pPr>
            <a:fld id="{0973A2A5-7B1F-44C8-8C12-BB5C84638F68}" type="slidenum">
              <a:rPr lang="en-US" altLang="ja-JP" sz="1200" smtClean="0">
                <a:solidFill>
                  <a:srgbClr val="000000"/>
                </a:solidFill>
                <a:latin typeface="ＭＳ ゴシック" panose="020B0609070205080204" pitchFamily="49" charset="-128"/>
                <a:ea typeface="ＭＳ ゴシック" panose="020B0609070205080204" pitchFamily="49" charset="-128"/>
              </a:rPr>
              <a:pPr algn="ctr">
                <a:defRPr/>
              </a:pPr>
              <a:t>12</a:t>
            </a:fld>
            <a:endParaRPr lang="en-US" altLang="ja-JP" sz="1200" dirty="0">
              <a:solidFill>
                <a:srgbClr val="000000"/>
              </a:solidFill>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147688027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txBox="1">
            <a:spLocks/>
          </p:cNvSpPr>
          <p:nvPr/>
        </p:nvSpPr>
        <p:spPr>
          <a:xfrm>
            <a:off x="39666" y="43114"/>
            <a:ext cx="6588000" cy="540000"/>
          </a:xfrm>
          <a:prstGeom prst="rect">
            <a:avLst/>
          </a:prstGeom>
          <a:gradFill rotWithShape="1">
            <a:gsLst>
              <a:gs pos="0">
                <a:srgbClr val="4F81BD">
                  <a:tint val="50000"/>
                  <a:satMod val="300000"/>
                </a:srgbClr>
              </a:gs>
              <a:gs pos="35000">
                <a:srgbClr val="4F81BD">
                  <a:tint val="37000"/>
                  <a:satMod val="300000"/>
                </a:srgbClr>
              </a:gs>
              <a:gs pos="100000">
                <a:srgbClr val="4F81BD">
                  <a:tint val="15000"/>
                  <a:satMod val="350000"/>
                </a:srgbClr>
              </a:gs>
            </a:gsLst>
            <a:lin ang="16200000" scaled="1"/>
          </a:gradFill>
          <a:ln w="9525" cap="flat" cmpd="sng" algn="ctr">
            <a:solidFill>
              <a:srgbClr val="4F81BD">
                <a:shade val="95000"/>
                <a:satMod val="105000"/>
              </a:srgbClr>
            </a:solidFill>
            <a:prstDash val="solid"/>
          </a:ln>
          <a:effectLst>
            <a:outerShdw blurRad="40000" dist="20000" dir="5400000" rotWithShape="0">
              <a:srgbClr val="000000">
                <a:alpha val="38000"/>
              </a:srgbClr>
            </a:outerShdw>
          </a:effectLst>
        </p:spPr>
        <p:style>
          <a:lnRef idx="1">
            <a:schemeClr val="accent1"/>
          </a:lnRef>
          <a:fillRef idx="2">
            <a:schemeClr val="accent1"/>
          </a:fillRef>
          <a:effectRef idx="1">
            <a:schemeClr val="accent1"/>
          </a:effectRef>
          <a:fontRef idx="minor">
            <a:schemeClr val="dk1"/>
          </a:fontRef>
        </p:style>
        <p:txBody>
          <a:bodyPr vert="horz" wrap="square" lIns="91448" tIns="45724" rIns="91448" bIns="45724" rtlCol="0" anchor="ctr">
            <a:no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spcBef>
                <a:spcPct val="0"/>
              </a:spcBef>
              <a:defRPr/>
            </a:pPr>
            <a:r>
              <a:rPr lang="ja-JP" altLang="en-US" sz="2400" dirty="0" smtClean="0">
                <a:solidFill>
                  <a:sysClr val="windowText" lastClr="000000"/>
                </a:solidFill>
                <a:latin typeface="ＤＨＰ特太ゴシック体" panose="020B0500000000000000" pitchFamily="50" charset="-128"/>
                <a:ea typeface="ＤＨＰ特太ゴシック体" panose="020B0500000000000000" pitchFamily="50" charset="-128"/>
              </a:rPr>
              <a:t>関係法令</a:t>
            </a:r>
            <a:r>
              <a:rPr lang="ja-JP" altLang="en-US" sz="2400" dirty="0">
                <a:solidFill>
                  <a:sysClr val="windowText" lastClr="000000"/>
                </a:solidFill>
                <a:latin typeface="ＤＨＰ特太ゴシック体" panose="020B0500000000000000" pitchFamily="50" charset="-128"/>
                <a:ea typeface="ＤＨＰ特太ゴシック体" panose="020B0500000000000000" pitchFamily="50" charset="-128"/>
              </a:rPr>
              <a:t>（障害者差別解消法・基本</a:t>
            </a:r>
            <a:r>
              <a:rPr lang="ja-JP" altLang="en-US" sz="2400" dirty="0" smtClean="0">
                <a:solidFill>
                  <a:sysClr val="windowText" lastClr="000000"/>
                </a:solidFill>
                <a:latin typeface="ＤＨＰ特太ゴシック体" panose="020B0500000000000000" pitchFamily="50" charset="-128"/>
                <a:ea typeface="ＤＨＰ特太ゴシック体" panose="020B0500000000000000" pitchFamily="50" charset="-128"/>
              </a:rPr>
              <a:t>方針）③</a:t>
            </a:r>
            <a:endParaRPr lang="ja-JP" altLang="en-US" sz="2400" dirty="0">
              <a:solidFill>
                <a:sysClr val="windowText" lastClr="000000"/>
              </a:solidFill>
              <a:latin typeface="ＤＨＰ特太ゴシック体" panose="020B0500000000000000" pitchFamily="50" charset="-128"/>
              <a:ea typeface="ＤＨＰ特太ゴシック体" panose="020B0500000000000000" pitchFamily="50" charset="-128"/>
            </a:endParaRPr>
          </a:p>
        </p:txBody>
      </p:sp>
      <p:sp>
        <p:nvSpPr>
          <p:cNvPr id="18" name="角丸四角形 17"/>
          <p:cNvSpPr/>
          <p:nvPr/>
        </p:nvSpPr>
        <p:spPr>
          <a:xfrm>
            <a:off x="275799" y="704528"/>
            <a:ext cx="6115734" cy="8856984"/>
          </a:xfrm>
          <a:prstGeom prst="roundRect">
            <a:avLst>
              <a:gd name="adj" fmla="val 5094"/>
            </a:avLst>
          </a:prstGeom>
          <a:noFill/>
          <a:ln w="12700">
            <a:noFill/>
          </a:ln>
        </p:spPr>
        <p:style>
          <a:lnRef idx="2">
            <a:schemeClr val="accent5"/>
          </a:lnRef>
          <a:fillRef idx="1">
            <a:schemeClr val="lt1"/>
          </a:fillRef>
          <a:effectRef idx="0">
            <a:schemeClr val="accent5"/>
          </a:effectRef>
          <a:fontRef idx="minor">
            <a:schemeClr val="dk1"/>
          </a:fontRef>
        </p:style>
        <p:txBody>
          <a:bodyPr lIns="91404" tIns="45701" rIns="91404" bIns="45701" rtlCol="0" anchor="t" anchorCtr="0"/>
          <a:lstStyle/>
          <a:p>
            <a:pPr>
              <a:lnSpc>
                <a:spcPts val="1200"/>
              </a:lnSpc>
            </a:pP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a:t>
            </a: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地方公共団体等職員対応要領）</a:t>
            </a:r>
          </a:p>
          <a:p>
            <a:pPr>
              <a:lnSpc>
                <a:spcPts val="1200"/>
              </a:lnSpc>
            </a:pP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第十条　地方公共団体の機関及び地方独立行政法人は、基本方針に即して、第七条に規定する</a:t>
            </a: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事</a:t>
            </a:r>
            <a:endParaRPr lang="en-US" altLang="ja-JP"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endParaRPr>
          </a:p>
          <a:p>
            <a:pPr>
              <a:lnSpc>
                <a:spcPts val="1200"/>
              </a:lnSpc>
            </a:pP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a:t>
            </a: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項</a:t>
            </a: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に関し、当該地方公共団体の機関及び地方独立行政法人の職員が適切に対応するために</a:t>
            </a: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必要</a:t>
            </a:r>
            <a:endParaRPr lang="en-US" altLang="ja-JP"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endParaRPr>
          </a:p>
          <a:p>
            <a:pPr>
              <a:lnSpc>
                <a:spcPts val="1200"/>
              </a:lnSpc>
            </a:pP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a:t>
            </a: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な</a:t>
            </a: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要領（以下この条及び附則第四条において「地方公共団体等職員対応要領」という。）を</a:t>
            </a: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定</a:t>
            </a:r>
            <a:endParaRPr lang="en-US" altLang="ja-JP"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endParaRPr>
          </a:p>
          <a:p>
            <a:pPr>
              <a:lnSpc>
                <a:spcPts val="1200"/>
              </a:lnSpc>
            </a:pP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a:t>
            </a:r>
            <a:r>
              <a:rPr lang="ja-JP" altLang="en-US" sz="1050" dirty="0" err="1"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めるよう</a:t>
            </a: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努めるものとする。</a:t>
            </a:r>
          </a:p>
          <a:p>
            <a:pPr>
              <a:lnSpc>
                <a:spcPts val="1200"/>
              </a:lnSpc>
            </a:pP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２　地方公共団体の機関及び地方独立行政法人は、地方公共団体等職員対応要領を定めようと</a:t>
            </a:r>
            <a:r>
              <a:rPr lang="ja-JP" altLang="en-US" sz="1050" dirty="0" err="1"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す</a:t>
            </a:r>
            <a:endParaRPr lang="en-US" altLang="ja-JP"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endParaRPr>
          </a:p>
          <a:p>
            <a:pPr>
              <a:lnSpc>
                <a:spcPts val="1200"/>
              </a:lnSpc>
            </a:pP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a:t>
            </a: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る</a:t>
            </a: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ときは、あらかじめ、障害者その他の関係者の意見を反映させるために必要な措置を講</a:t>
            </a: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ずる</a:t>
            </a:r>
            <a:endParaRPr lang="en-US" altLang="ja-JP"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endParaRPr>
          </a:p>
          <a:p>
            <a:pPr>
              <a:lnSpc>
                <a:spcPts val="1200"/>
              </a:lnSpc>
            </a:pP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a:t>
            </a: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よう</a:t>
            </a: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努めなければならない。</a:t>
            </a:r>
          </a:p>
          <a:p>
            <a:pPr>
              <a:lnSpc>
                <a:spcPts val="1200"/>
              </a:lnSpc>
            </a:pP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３　地方公共団体の機関及び地方独立行政法人は、地方公共団体等職員対応要領を定めたときは</a:t>
            </a: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a:t>
            </a:r>
            <a:endParaRPr lang="en-US" altLang="ja-JP"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endParaRPr>
          </a:p>
          <a:p>
            <a:pPr>
              <a:lnSpc>
                <a:spcPts val="1200"/>
              </a:lnSpc>
            </a:pP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a:t>
            </a: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遅滞</a:t>
            </a: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なく、これを公表するよう努めなければならない。</a:t>
            </a:r>
          </a:p>
          <a:p>
            <a:pPr>
              <a:lnSpc>
                <a:spcPts val="1200"/>
              </a:lnSpc>
            </a:pP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４　国は、地方公共団体の機関及び地方独立行政法人による地方公共団体等職員対応要領の</a:t>
            </a: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作成</a:t>
            </a:r>
            <a:endParaRPr lang="en-US" altLang="ja-JP"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endParaRPr>
          </a:p>
          <a:p>
            <a:pPr>
              <a:lnSpc>
                <a:spcPts val="1200"/>
              </a:lnSpc>
            </a:pP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a:t>
            </a: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に</a:t>
            </a: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協力しなければならない。</a:t>
            </a:r>
          </a:p>
          <a:p>
            <a:pPr>
              <a:lnSpc>
                <a:spcPts val="1200"/>
              </a:lnSpc>
            </a:pP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５　前三項の規定は、地方公共団体等職員対応要領の変更について準用する。</a:t>
            </a:r>
          </a:p>
          <a:p>
            <a:pPr>
              <a:lnSpc>
                <a:spcPts val="1200"/>
              </a:lnSpc>
            </a:pP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a:t>
            </a: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事業者のための対応指針）</a:t>
            </a:r>
          </a:p>
          <a:p>
            <a:pPr>
              <a:lnSpc>
                <a:spcPts val="1200"/>
              </a:lnSpc>
            </a:pP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第十一条　主務大臣は、基本方針に即して、第八条に規定する事項に関し、事業者が適切に</a:t>
            </a: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対応</a:t>
            </a:r>
            <a:endParaRPr lang="en-US" altLang="ja-JP"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endParaRPr>
          </a:p>
          <a:p>
            <a:pPr>
              <a:lnSpc>
                <a:spcPts val="1200"/>
              </a:lnSpc>
            </a:pP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a:t>
            </a: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する</a:t>
            </a: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ために必要な指針（以下「対応指針」という。）を定めるものとする。</a:t>
            </a:r>
          </a:p>
          <a:p>
            <a:pPr>
              <a:lnSpc>
                <a:spcPts val="1200"/>
              </a:lnSpc>
            </a:pP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２　第九条第二項から第四項までの規定は、対応指針について準用する。</a:t>
            </a:r>
          </a:p>
          <a:p>
            <a:pPr>
              <a:lnSpc>
                <a:spcPts val="1200"/>
              </a:lnSpc>
            </a:pP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a:t>
            </a: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報告の徴収並びに助言、指導及び勧告）</a:t>
            </a:r>
          </a:p>
          <a:p>
            <a:pPr>
              <a:lnSpc>
                <a:spcPts val="1200"/>
              </a:lnSpc>
            </a:pP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第十二条　主務大臣は、第八条の規定の施行に関し、特に必要があると認めるときは、対応</a:t>
            </a: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指針</a:t>
            </a:r>
            <a:endParaRPr lang="en-US" altLang="ja-JP"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endParaRPr>
          </a:p>
          <a:p>
            <a:pPr>
              <a:lnSpc>
                <a:spcPts val="1200"/>
              </a:lnSpc>
            </a:pP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a:t>
            </a: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に</a:t>
            </a: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定める事項について、当該事業者に対し、報告を求め、又は助言、指導若しくは勧告を</a:t>
            </a: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する</a:t>
            </a:r>
            <a:endParaRPr lang="en-US" altLang="ja-JP"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endParaRPr>
          </a:p>
          <a:p>
            <a:pPr>
              <a:lnSpc>
                <a:spcPts val="1200"/>
              </a:lnSpc>
            </a:pP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a:t>
            </a: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こと</a:t>
            </a: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ができる。</a:t>
            </a:r>
          </a:p>
          <a:p>
            <a:pPr>
              <a:lnSpc>
                <a:spcPts val="1200"/>
              </a:lnSpc>
            </a:pP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a:t>
            </a: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事業主による措置に関する特例）</a:t>
            </a:r>
          </a:p>
          <a:p>
            <a:pPr>
              <a:lnSpc>
                <a:spcPts val="1200"/>
              </a:lnSpc>
            </a:pP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第十三条　行政機関等及び事業者が事業主としての立場で労働者に対して行う障害を理由と</a:t>
            </a: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する</a:t>
            </a:r>
            <a:endParaRPr lang="en-US" altLang="ja-JP"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endParaRPr>
          </a:p>
          <a:p>
            <a:pPr>
              <a:lnSpc>
                <a:spcPts val="1200"/>
              </a:lnSpc>
            </a:pP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a:t>
            </a: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差別</a:t>
            </a: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を解消するための措置については、障害者の雇用の促進等に関する法律（昭和</a:t>
            </a: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三十五年法</a:t>
            </a:r>
            <a:endParaRPr lang="en-US" altLang="ja-JP"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endParaRPr>
          </a:p>
          <a:p>
            <a:pPr>
              <a:lnSpc>
                <a:spcPts val="1200"/>
              </a:lnSpc>
            </a:pP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a:t>
            </a: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律</a:t>
            </a: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第百二十三号）の定めるところによる。</a:t>
            </a:r>
          </a:p>
          <a:p>
            <a:pPr>
              <a:lnSpc>
                <a:spcPts val="1200"/>
              </a:lnSpc>
            </a:pPr>
            <a:endParaRPr lang="en-US" altLang="ja-JP"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endParaRPr>
          </a:p>
          <a:p>
            <a:pPr>
              <a:lnSpc>
                <a:spcPts val="1200"/>
              </a:lnSpc>
            </a:pP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a:t>
            </a: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第四章</a:t>
            </a: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障害を理由とする差別を解消するための支援措置</a:t>
            </a:r>
          </a:p>
          <a:p>
            <a:pPr>
              <a:lnSpc>
                <a:spcPts val="1200"/>
              </a:lnSpc>
            </a:pP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a:t>
            </a: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相談及び紛争の防止等のための体制の整備）</a:t>
            </a:r>
          </a:p>
          <a:p>
            <a:pPr>
              <a:lnSpc>
                <a:spcPts val="1200"/>
              </a:lnSpc>
            </a:pP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第十四条　国及び地方公共団体は、障害者及びその家族その他の関係者からの障害を理由と</a:t>
            </a: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する　</a:t>
            </a:r>
            <a:endParaRPr lang="en-US" altLang="ja-JP"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endParaRPr>
          </a:p>
          <a:p>
            <a:pPr>
              <a:lnSpc>
                <a:spcPts val="1200"/>
              </a:lnSpc>
            </a:pP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a:t>
            </a: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差別</a:t>
            </a: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に関する相談に的確に応ずるとともに、障害を理由とする差別に関する紛争の防止又は</a:t>
            </a: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解</a:t>
            </a:r>
            <a:endParaRPr lang="en-US" altLang="ja-JP"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endParaRPr>
          </a:p>
          <a:p>
            <a:pPr>
              <a:lnSpc>
                <a:spcPts val="1200"/>
              </a:lnSpc>
            </a:pP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a:t>
            </a: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決</a:t>
            </a: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を図ることができるよう必要な体制の整備を図るものとする。</a:t>
            </a:r>
          </a:p>
          <a:p>
            <a:pPr>
              <a:lnSpc>
                <a:spcPts val="1200"/>
              </a:lnSpc>
            </a:pP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a:t>
            </a: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啓発活動）</a:t>
            </a:r>
          </a:p>
          <a:p>
            <a:pPr>
              <a:lnSpc>
                <a:spcPts val="1200"/>
              </a:lnSpc>
            </a:pP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第十五条　国及び地方公共団体は、障害を理由とする差別の解消について国民の関心と理解を</a:t>
            </a: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深</a:t>
            </a:r>
            <a:endParaRPr lang="en-US" altLang="ja-JP"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endParaRPr>
          </a:p>
          <a:p>
            <a:pPr>
              <a:lnSpc>
                <a:spcPts val="1200"/>
              </a:lnSpc>
            </a:pP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a:t>
            </a:r>
            <a:r>
              <a:rPr lang="ja-JP" altLang="en-US" sz="1050" dirty="0" err="1"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めると</a:t>
            </a: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ともに、特に、障害を理由とする差別の解消を妨げている諸要因の解消を図るため、</a:t>
            </a: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必</a:t>
            </a:r>
            <a:endParaRPr lang="en-US" altLang="ja-JP"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endParaRPr>
          </a:p>
          <a:p>
            <a:pPr>
              <a:lnSpc>
                <a:spcPts val="1200"/>
              </a:lnSpc>
            </a:pP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a:t>
            </a: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要</a:t>
            </a: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な啓発活動を行うものとする。</a:t>
            </a:r>
          </a:p>
          <a:p>
            <a:pPr>
              <a:lnSpc>
                <a:spcPts val="1200"/>
              </a:lnSpc>
            </a:pP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a:t>
            </a: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情報の収集、整理及び提供）</a:t>
            </a:r>
          </a:p>
          <a:p>
            <a:pPr>
              <a:lnSpc>
                <a:spcPts val="1200"/>
              </a:lnSpc>
            </a:pP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第十六条　国は、障害を理由とする差別を解消するための取組に資するよう、国内外における障害を理由とする差別及びその解消のための取組に関する情報の収集、整理及び提供を行うものとする。</a:t>
            </a:r>
          </a:p>
          <a:p>
            <a:pPr>
              <a:lnSpc>
                <a:spcPts val="1200"/>
              </a:lnSpc>
            </a:pP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a:t>
            </a: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障害者差別解消支援地域協議会）</a:t>
            </a:r>
          </a:p>
          <a:p>
            <a:pPr>
              <a:lnSpc>
                <a:spcPts val="1200"/>
              </a:lnSpc>
            </a:pP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第十七条　国及び地方公共団体の機関であって、医療、介護、教育その他の障害者の自立と</a:t>
            </a: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社会</a:t>
            </a:r>
            <a:endParaRPr lang="en-US" altLang="ja-JP"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endParaRPr>
          </a:p>
          <a:p>
            <a:pPr>
              <a:lnSpc>
                <a:spcPts val="1200"/>
              </a:lnSpc>
            </a:pP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a:t>
            </a: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参加</a:t>
            </a: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に関連する分野の事務に従事するもの（以下この項及び次条第二項において「関係機関</a:t>
            </a: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a:t>
            </a:r>
            <a:endParaRPr lang="en-US" altLang="ja-JP"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endParaRPr>
          </a:p>
          <a:p>
            <a:pPr>
              <a:lnSpc>
                <a:spcPts val="1200"/>
              </a:lnSpc>
            </a:pP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a:t>
            </a: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と</a:t>
            </a: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いう。）は、当該地方公共団体の区域において関係機関が行う障害を理由とする差別に</a:t>
            </a: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関す</a:t>
            </a:r>
            <a:endParaRPr lang="en-US" altLang="ja-JP"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endParaRPr>
          </a:p>
          <a:p>
            <a:pPr>
              <a:lnSpc>
                <a:spcPts val="1200"/>
              </a:lnSpc>
            </a:pP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a:t>
            </a:r>
            <a:r>
              <a:rPr lang="ja-JP" altLang="en-US" sz="1050" dirty="0" err="1"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る</a:t>
            </a: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相談及び当該相談に係る事例を踏まえた障害を理由とする差別を解消するための取組を</a:t>
            </a: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効果</a:t>
            </a:r>
            <a:endParaRPr lang="en-US" altLang="ja-JP"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endParaRPr>
          </a:p>
          <a:p>
            <a:pPr>
              <a:lnSpc>
                <a:spcPts val="1200"/>
              </a:lnSpc>
            </a:pP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a:t>
            </a: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的</a:t>
            </a: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かつ円滑に行うため、関係機関により構成される障害者差別解消支援地域協議会（以下「</a:t>
            </a: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協</a:t>
            </a:r>
            <a:endParaRPr lang="en-US" altLang="ja-JP"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endParaRPr>
          </a:p>
          <a:p>
            <a:pPr>
              <a:lnSpc>
                <a:spcPts val="1200"/>
              </a:lnSpc>
            </a:pP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a:t>
            </a: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議会</a:t>
            </a: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」という。）を組織することができる。</a:t>
            </a:r>
          </a:p>
          <a:p>
            <a:pPr>
              <a:lnSpc>
                <a:spcPts val="1200"/>
              </a:lnSpc>
            </a:pP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２　前項の規定により協議会を組織する国及び地方公共団体の機関は、必要があると認める</a:t>
            </a: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とき</a:t>
            </a:r>
            <a:endParaRPr lang="en-US" altLang="ja-JP"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endParaRPr>
          </a:p>
          <a:p>
            <a:pPr>
              <a:lnSpc>
                <a:spcPts val="1200"/>
              </a:lnSpc>
            </a:pP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a:t>
            </a: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は</a:t>
            </a: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、協議会に次に掲げる者を構成員として加えることができる。</a:t>
            </a:r>
          </a:p>
          <a:p>
            <a:pPr>
              <a:lnSpc>
                <a:spcPts val="1200"/>
              </a:lnSpc>
            </a:pP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一</a:t>
            </a: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特定非営利活動促進法（平成十年法律第七号）第二条第二項に規定する特定非営利</a:t>
            </a: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活動法</a:t>
            </a:r>
            <a:endParaRPr lang="en-US" altLang="ja-JP"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endParaRPr>
          </a:p>
          <a:p>
            <a:pPr>
              <a:lnSpc>
                <a:spcPts val="1200"/>
              </a:lnSpc>
            </a:pP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a:t>
            </a: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人</a:t>
            </a: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その他の団体</a:t>
            </a:r>
          </a:p>
          <a:p>
            <a:pPr>
              <a:lnSpc>
                <a:spcPts val="1200"/>
              </a:lnSpc>
            </a:pP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二</a:t>
            </a: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学識経験者</a:t>
            </a:r>
          </a:p>
          <a:p>
            <a:pPr>
              <a:lnSpc>
                <a:spcPts val="1200"/>
              </a:lnSpc>
            </a:pP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三</a:t>
            </a: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その他当該国及び地方公共団体の機関が必要と認める者</a:t>
            </a:r>
          </a:p>
          <a:p>
            <a:pPr>
              <a:lnSpc>
                <a:spcPts val="1200"/>
              </a:lnSpc>
            </a:pP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a:t>
            </a: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協議会の事務等）</a:t>
            </a:r>
          </a:p>
          <a:p>
            <a:pPr>
              <a:lnSpc>
                <a:spcPts val="1200"/>
              </a:lnSpc>
            </a:pP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第十八条　協議会は、前条第一項の目的を達するため、必要な情報を交換するとともに、</a:t>
            </a: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障害者</a:t>
            </a:r>
            <a:endParaRPr lang="en-US" altLang="ja-JP"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endParaRPr>
          </a:p>
          <a:p>
            <a:pPr>
              <a:lnSpc>
                <a:spcPts val="1200"/>
              </a:lnSpc>
            </a:pP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a:t>
            </a: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から</a:t>
            </a: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の相談及び当該相談に係る事例を踏まえた障害を理由とする差別を解消するための取組</a:t>
            </a: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に</a:t>
            </a:r>
            <a:endParaRPr lang="en-US" altLang="ja-JP"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endParaRPr>
          </a:p>
          <a:p>
            <a:pPr>
              <a:lnSpc>
                <a:spcPts val="1200"/>
              </a:lnSpc>
            </a:pP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a:t>
            </a: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関する</a:t>
            </a: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協議を行うものとする</a:t>
            </a: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a:t>
            </a:r>
            <a:endPar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endParaRPr>
          </a:p>
        </p:txBody>
      </p:sp>
      <p:sp>
        <p:nvSpPr>
          <p:cNvPr id="5" name="スライド番号プレースホルダー 1"/>
          <p:cNvSpPr>
            <a:spLocks noGrp="1"/>
          </p:cNvSpPr>
          <p:nvPr>
            <p:ph type="sldNum" sz="quarter" idx="11"/>
          </p:nvPr>
        </p:nvSpPr>
        <p:spPr>
          <a:xfrm>
            <a:off x="0" y="9529939"/>
            <a:ext cx="6732588" cy="376061"/>
          </a:xfrm>
        </p:spPr>
        <p:txBody>
          <a:bodyPr/>
          <a:lstStyle/>
          <a:p>
            <a:pPr algn="ctr">
              <a:defRPr/>
            </a:pPr>
            <a:fld id="{0973A2A5-7B1F-44C8-8C12-BB5C84638F68}" type="slidenum">
              <a:rPr lang="en-US" altLang="ja-JP" sz="1200" smtClean="0">
                <a:solidFill>
                  <a:srgbClr val="000000"/>
                </a:solidFill>
                <a:latin typeface="ＭＳ ゴシック" panose="020B0609070205080204" pitchFamily="49" charset="-128"/>
                <a:ea typeface="ＭＳ ゴシック" panose="020B0609070205080204" pitchFamily="49" charset="-128"/>
              </a:rPr>
              <a:pPr algn="ctr">
                <a:defRPr/>
              </a:pPr>
              <a:t>13</a:t>
            </a:fld>
            <a:endParaRPr lang="en-US" altLang="ja-JP" sz="1200" dirty="0">
              <a:solidFill>
                <a:srgbClr val="000000"/>
              </a:solidFill>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279031141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txBox="1">
            <a:spLocks/>
          </p:cNvSpPr>
          <p:nvPr/>
        </p:nvSpPr>
        <p:spPr>
          <a:xfrm>
            <a:off x="39666" y="43114"/>
            <a:ext cx="6588000" cy="540000"/>
          </a:xfrm>
          <a:prstGeom prst="rect">
            <a:avLst/>
          </a:prstGeom>
          <a:gradFill rotWithShape="1">
            <a:gsLst>
              <a:gs pos="0">
                <a:srgbClr val="4F81BD">
                  <a:tint val="50000"/>
                  <a:satMod val="300000"/>
                </a:srgbClr>
              </a:gs>
              <a:gs pos="35000">
                <a:srgbClr val="4F81BD">
                  <a:tint val="37000"/>
                  <a:satMod val="300000"/>
                </a:srgbClr>
              </a:gs>
              <a:gs pos="100000">
                <a:srgbClr val="4F81BD">
                  <a:tint val="15000"/>
                  <a:satMod val="350000"/>
                </a:srgbClr>
              </a:gs>
            </a:gsLst>
            <a:lin ang="16200000" scaled="1"/>
          </a:gradFill>
          <a:ln w="9525" cap="flat" cmpd="sng" algn="ctr">
            <a:solidFill>
              <a:srgbClr val="4F81BD">
                <a:shade val="95000"/>
                <a:satMod val="105000"/>
              </a:srgbClr>
            </a:solidFill>
            <a:prstDash val="solid"/>
          </a:ln>
          <a:effectLst>
            <a:outerShdw blurRad="40000" dist="20000" dir="5400000" rotWithShape="0">
              <a:srgbClr val="000000">
                <a:alpha val="38000"/>
              </a:srgbClr>
            </a:outerShdw>
          </a:effectLst>
        </p:spPr>
        <p:style>
          <a:lnRef idx="1">
            <a:schemeClr val="accent1"/>
          </a:lnRef>
          <a:fillRef idx="2">
            <a:schemeClr val="accent1"/>
          </a:fillRef>
          <a:effectRef idx="1">
            <a:schemeClr val="accent1"/>
          </a:effectRef>
          <a:fontRef idx="minor">
            <a:schemeClr val="dk1"/>
          </a:fontRef>
        </p:style>
        <p:txBody>
          <a:bodyPr vert="horz" wrap="square" lIns="91448" tIns="45724" rIns="91448" bIns="45724" rtlCol="0" anchor="ctr">
            <a:no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spcBef>
                <a:spcPct val="0"/>
              </a:spcBef>
              <a:defRPr/>
            </a:pPr>
            <a:r>
              <a:rPr lang="ja-JP" altLang="en-US" sz="2400" dirty="0" smtClean="0">
                <a:solidFill>
                  <a:sysClr val="windowText" lastClr="000000"/>
                </a:solidFill>
                <a:latin typeface="ＤＨＰ特太ゴシック体" panose="020B0500000000000000" pitchFamily="50" charset="-128"/>
                <a:ea typeface="ＤＨＰ特太ゴシック体" panose="020B0500000000000000" pitchFamily="50" charset="-128"/>
              </a:rPr>
              <a:t>関係法令</a:t>
            </a:r>
            <a:r>
              <a:rPr lang="ja-JP" altLang="en-US" sz="2400" dirty="0">
                <a:solidFill>
                  <a:sysClr val="windowText" lastClr="000000"/>
                </a:solidFill>
                <a:latin typeface="ＤＨＰ特太ゴシック体" panose="020B0500000000000000" pitchFamily="50" charset="-128"/>
                <a:ea typeface="ＤＨＰ特太ゴシック体" panose="020B0500000000000000" pitchFamily="50" charset="-128"/>
              </a:rPr>
              <a:t>（障害者差別解消法・基本</a:t>
            </a:r>
            <a:r>
              <a:rPr lang="ja-JP" altLang="en-US" sz="2400" dirty="0" smtClean="0">
                <a:solidFill>
                  <a:sysClr val="windowText" lastClr="000000"/>
                </a:solidFill>
                <a:latin typeface="ＤＨＰ特太ゴシック体" panose="020B0500000000000000" pitchFamily="50" charset="-128"/>
                <a:ea typeface="ＤＨＰ特太ゴシック体" panose="020B0500000000000000" pitchFamily="50" charset="-128"/>
              </a:rPr>
              <a:t>方針）④</a:t>
            </a:r>
            <a:endParaRPr lang="ja-JP" altLang="en-US" sz="2400" dirty="0">
              <a:solidFill>
                <a:sysClr val="windowText" lastClr="000000"/>
              </a:solidFill>
              <a:latin typeface="ＤＨＰ特太ゴシック体" panose="020B0500000000000000" pitchFamily="50" charset="-128"/>
              <a:ea typeface="ＤＨＰ特太ゴシック体" panose="020B0500000000000000" pitchFamily="50" charset="-128"/>
            </a:endParaRPr>
          </a:p>
        </p:txBody>
      </p:sp>
      <p:sp>
        <p:nvSpPr>
          <p:cNvPr id="18" name="角丸四角形 17"/>
          <p:cNvSpPr/>
          <p:nvPr/>
        </p:nvSpPr>
        <p:spPr>
          <a:xfrm>
            <a:off x="275799" y="704528"/>
            <a:ext cx="6115734" cy="8856984"/>
          </a:xfrm>
          <a:prstGeom prst="roundRect">
            <a:avLst>
              <a:gd name="adj" fmla="val 5094"/>
            </a:avLst>
          </a:prstGeom>
          <a:noFill/>
          <a:ln w="12700">
            <a:noFill/>
          </a:ln>
        </p:spPr>
        <p:style>
          <a:lnRef idx="2">
            <a:schemeClr val="accent5"/>
          </a:lnRef>
          <a:fillRef idx="1">
            <a:schemeClr val="lt1"/>
          </a:fillRef>
          <a:effectRef idx="0">
            <a:schemeClr val="accent5"/>
          </a:effectRef>
          <a:fontRef idx="minor">
            <a:schemeClr val="dk1"/>
          </a:fontRef>
        </p:style>
        <p:txBody>
          <a:bodyPr lIns="91404" tIns="45701" rIns="91404" bIns="45701" rtlCol="0" anchor="t" anchorCtr="0"/>
          <a:lstStyle/>
          <a:p>
            <a:pPr>
              <a:lnSpc>
                <a:spcPts val="1200"/>
              </a:lnSpc>
            </a:pP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２</a:t>
            </a: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関係機関及び前条第二項の構成員（次項において「構成機関等」という。）は、前項の</a:t>
            </a: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協議</a:t>
            </a:r>
            <a:endParaRPr lang="en-US" altLang="ja-JP"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endParaRPr>
          </a:p>
          <a:p>
            <a:pPr>
              <a:lnSpc>
                <a:spcPts val="1200"/>
              </a:lnSpc>
            </a:pP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a:t>
            </a: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の</a:t>
            </a: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結果に基づき、当該相談に係る事例を踏まえた障害を理由とする差別を解消するための</a:t>
            </a: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取組　</a:t>
            </a:r>
            <a:endParaRPr lang="en-US" altLang="ja-JP"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endParaRPr>
          </a:p>
          <a:p>
            <a:pPr>
              <a:lnSpc>
                <a:spcPts val="1200"/>
              </a:lnSpc>
            </a:pP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a:t>
            </a: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を</a:t>
            </a: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行うものとする。</a:t>
            </a:r>
          </a:p>
          <a:p>
            <a:pPr>
              <a:lnSpc>
                <a:spcPts val="1200"/>
              </a:lnSpc>
            </a:pP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３　協議会は、第一項に規定する情報の交換及び協議を行うため必要があると認めるとき、又</a:t>
            </a: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は</a:t>
            </a:r>
            <a:endParaRPr lang="en-US" altLang="ja-JP"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endParaRPr>
          </a:p>
          <a:p>
            <a:pPr>
              <a:lnSpc>
                <a:spcPts val="1200"/>
              </a:lnSpc>
            </a:pP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a:t>
            </a: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構成</a:t>
            </a: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機関等が行う相談及び当該相談に係る事例を踏まえた障害を理由とする差別を解消する</a:t>
            </a:r>
            <a:r>
              <a:rPr lang="ja-JP" altLang="en-US" sz="1050" dirty="0" err="1"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た</a:t>
            </a:r>
            <a:endParaRPr lang="en-US" altLang="ja-JP"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endParaRPr>
          </a:p>
          <a:p>
            <a:pPr>
              <a:lnSpc>
                <a:spcPts val="1200"/>
              </a:lnSpc>
            </a:pP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a:t>
            </a:r>
            <a:r>
              <a:rPr lang="ja-JP" altLang="en-US" sz="1050" dirty="0" err="1"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めの</a:t>
            </a: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取組に関し他の構成機関等から要請があった場合において必要があると認めるときは、</a:t>
            </a: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構</a:t>
            </a:r>
            <a:endParaRPr lang="en-US" altLang="ja-JP"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endParaRPr>
          </a:p>
          <a:p>
            <a:pPr>
              <a:lnSpc>
                <a:spcPts val="1200"/>
              </a:lnSpc>
            </a:pP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a:t>
            </a: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成</a:t>
            </a: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機関等に対し、相談を行った障害者及び差別に係る事案に関する情報の提供、意見の表明</a:t>
            </a:r>
            <a:r>
              <a:rPr lang="ja-JP" altLang="en-US" sz="1050" dirty="0" err="1"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そ</a:t>
            </a:r>
            <a:endParaRPr lang="en-US" altLang="ja-JP"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endParaRPr>
          </a:p>
          <a:p>
            <a:pPr>
              <a:lnSpc>
                <a:spcPts val="1200"/>
              </a:lnSpc>
            </a:pP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a:t>
            </a: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の</a:t>
            </a: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他の必要な協力を求めることができる。</a:t>
            </a:r>
          </a:p>
          <a:p>
            <a:pPr>
              <a:lnSpc>
                <a:spcPts val="1200"/>
              </a:lnSpc>
            </a:pP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４　協議会の庶務は、協議会を構成する地方公共団体において処理する。</a:t>
            </a:r>
          </a:p>
          <a:p>
            <a:pPr>
              <a:lnSpc>
                <a:spcPts val="1200"/>
              </a:lnSpc>
            </a:pP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５　協議会が組織されたときは、当該地方公共団体は、内閣府令で定めるところにより、その</a:t>
            </a: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旨</a:t>
            </a:r>
            <a:endParaRPr lang="en-US" altLang="ja-JP"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endParaRPr>
          </a:p>
          <a:p>
            <a:pPr>
              <a:lnSpc>
                <a:spcPts val="1200"/>
              </a:lnSpc>
            </a:pP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a:t>
            </a: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を</a:t>
            </a: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公表しなければならない。</a:t>
            </a:r>
          </a:p>
          <a:p>
            <a:pPr>
              <a:lnSpc>
                <a:spcPts val="1200"/>
              </a:lnSpc>
            </a:pP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a:t>
            </a: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秘密保持義務）</a:t>
            </a:r>
          </a:p>
          <a:p>
            <a:pPr>
              <a:lnSpc>
                <a:spcPts val="1200"/>
              </a:lnSpc>
            </a:pP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第十九条　協議会の事務に従事する者又は協議会の事務に従事していた者は、正当な理由なく</a:t>
            </a: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a:t>
            </a:r>
            <a:endParaRPr lang="en-US" altLang="ja-JP"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endParaRPr>
          </a:p>
          <a:p>
            <a:pPr>
              <a:lnSpc>
                <a:spcPts val="1200"/>
              </a:lnSpc>
            </a:pP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a:t>
            </a: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協</a:t>
            </a: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議会の事務に関して知り得た秘密を漏らしてはならない。</a:t>
            </a:r>
          </a:p>
          <a:p>
            <a:pPr>
              <a:lnSpc>
                <a:spcPts val="1200"/>
              </a:lnSpc>
            </a:pP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a:t>
            </a: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協議会の定める事項）</a:t>
            </a:r>
          </a:p>
          <a:p>
            <a:pPr>
              <a:lnSpc>
                <a:spcPts val="1200"/>
              </a:lnSpc>
            </a:pP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第二十条　前三条に定めるもののほか、協議会の組織及び運営に関し必要な事項は、協議会が</a:t>
            </a: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定</a:t>
            </a:r>
            <a:endParaRPr lang="en-US" altLang="ja-JP"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endParaRPr>
          </a:p>
          <a:p>
            <a:pPr>
              <a:lnSpc>
                <a:spcPts val="1200"/>
              </a:lnSpc>
            </a:pP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a:t>
            </a: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める</a:t>
            </a: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a:t>
            </a:r>
          </a:p>
          <a:p>
            <a:pPr>
              <a:lnSpc>
                <a:spcPts val="1200"/>
              </a:lnSpc>
            </a:pPr>
            <a:endParaRPr lang="en-US" altLang="ja-JP"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endParaRPr>
          </a:p>
          <a:p>
            <a:pPr>
              <a:lnSpc>
                <a:spcPts val="1200"/>
              </a:lnSpc>
            </a:pP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a:t>
            </a: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第五章</a:t>
            </a: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雑則</a:t>
            </a:r>
          </a:p>
          <a:p>
            <a:pPr>
              <a:lnSpc>
                <a:spcPts val="1200"/>
              </a:lnSpc>
            </a:pP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a:t>
            </a: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主務大臣）</a:t>
            </a:r>
          </a:p>
          <a:p>
            <a:pPr>
              <a:lnSpc>
                <a:spcPts val="1200"/>
              </a:lnSpc>
            </a:pP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第二十一条　この法律における主務大臣は、対応指針の対象となる事業者の事業を所管する</a:t>
            </a: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大臣</a:t>
            </a:r>
            <a:endParaRPr lang="en-US" altLang="ja-JP"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endParaRPr>
          </a:p>
          <a:p>
            <a:pPr>
              <a:lnSpc>
                <a:spcPts val="1200"/>
              </a:lnSpc>
            </a:pP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a:t>
            </a: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又</a:t>
            </a: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は国家公安委員会とする。</a:t>
            </a:r>
          </a:p>
          <a:p>
            <a:pPr>
              <a:lnSpc>
                <a:spcPts val="1200"/>
              </a:lnSpc>
            </a:pP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a:t>
            </a: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地方公共団体が処理する事務）</a:t>
            </a:r>
          </a:p>
          <a:p>
            <a:pPr>
              <a:lnSpc>
                <a:spcPts val="1200"/>
              </a:lnSpc>
            </a:pP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第二十二条　第十二条に規定する主務大臣の権限に属する事務は、政令で定めるところにより</a:t>
            </a: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a:t>
            </a:r>
            <a:endParaRPr lang="en-US" altLang="ja-JP"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endParaRPr>
          </a:p>
          <a:p>
            <a:pPr>
              <a:lnSpc>
                <a:spcPts val="1200"/>
              </a:lnSpc>
            </a:pP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a:t>
            </a: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地方</a:t>
            </a: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公共団体の長その他の執行機関が行うこととすることができる。</a:t>
            </a:r>
          </a:p>
          <a:p>
            <a:pPr>
              <a:lnSpc>
                <a:spcPts val="1200"/>
              </a:lnSpc>
            </a:pP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a:t>
            </a: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権限の委任）</a:t>
            </a:r>
          </a:p>
          <a:p>
            <a:pPr>
              <a:lnSpc>
                <a:spcPts val="1200"/>
              </a:lnSpc>
            </a:pP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第二十三条　この法律の規定により主務大臣の権限に属する事項は、政令で定めるところにより</a:t>
            </a: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a:t>
            </a:r>
            <a:endParaRPr lang="en-US" altLang="ja-JP"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endParaRPr>
          </a:p>
          <a:p>
            <a:pPr>
              <a:lnSpc>
                <a:spcPts val="1200"/>
              </a:lnSpc>
            </a:pP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a:t>
            </a: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その</a:t>
            </a: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所属の職員に委任することができる。</a:t>
            </a:r>
          </a:p>
          <a:p>
            <a:pPr>
              <a:lnSpc>
                <a:spcPts val="1200"/>
              </a:lnSpc>
            </a:pP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a:t>
            </a: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政令への委任）</a:t>
            </a:r>
          </a:p>
          <a:p>
            <a:pPr>
              <a:lnSpc>
                <a:spcPts val="1200"/>
              </a:lnSpc>
            </a:pP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第二十四条　この法律に定めるもののほか、この法律の実施のため必要な事項は、政令で定める。</a:t>
            </a:r>
          </a:p>
          <a:p>
            <a:pPr>
              <a:lnSpc>
                <a:spcPts val="1200"/>
              </a:lnSpc>
            </a:pPr>
            <a:endParaRPr lang="en-US" altLang="ja-JP"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endParaRPr>
          </a:p>
          <a:p>
            <a:pPr>
              <a:lnSpc>
                <a:spcPts val="1200"/>
              </a:lnSpc>
            </a:pP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a:t>
            </a: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第六章</a:t>
            </a: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罰則</a:t>
            </a:r>
          </a:p>
          <a:p>
            <a:pPr>
              <a:lnSpc>
                <a:spcPts val="1200"/>
              </a:lnSpc>
            </a:pP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第二十五条　第十九条の規定に違反した者は、一年以下の懲役又は五十万円以下の罰金に処する。</a:t>
            </a:r>
          </a:p>
          <a:p>
            <a:pPr>
              <a:lnSpc>
                <a:spcPts val="1200"/>
              </a:lnSpc>
            </a:pP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第二十六条</a:t>
            </a: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第十二条の規定による報告をせず、又は虚偽の報告をした者は、二十万円以下の</a:t>
            </a: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過</a:t>
            </a:r>
            <a:endParaRPr lang="en-US" altLang="ja-JP"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endParaRPr>
          </a:p>
          <a:p>
            <a:pPr>
              <a:lnSpc>
                <a:spcPts val="1200"/>
              </a:lnSpc>
            </a:pP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a:t>
            </a: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料</a:t>
            </a: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に処する。</a:t>
            </a:r>
          </a:p>
          <a:p>
            <a:pPr>
              <a:lnSpc>
                <a:spcPts val="1200"/>
              </a:lnSpc>
            </a:pPr>
            <a:endParaRPr lang="en-US" altLang="ja-JP"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endParaRPr>
          </a:p>
          <a:p>
            <a:pPr>
              <a:lnSpc>
                <a:spcPts val="1200"/>
              </a:lnSpc>
            </a:pP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a:t>
            </a: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附</a:t>
            </a: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則</a:t>
            </a:r>
          </a:p>
          <a:p>
            <a:pPr>
              <a:lnSpc>
                <a:spcPts val="1200"/>
              </a:lnSpc>
            </a:pP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a:t>
            </a: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施行期日）</a:t>
            </a:r>
          </a:p>
          <a:p>
            <a:pPr>
              <a:lnSpc>
                <a:spcPts val="1200"/>
              </a:lnSpc>
            </a:pP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第一条　この法律は、平成二十八年四月一日から施行する。ただし、次条から附則第六条まで</a:t>
            </a: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の</a:t>
            </a:r>
            <a:endParaRPr lang="en-US" altLang="ja-JP"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endParaRPr>
          </a:p>
          <a:p>
            <a:pPr>
              <a:lnSpc>
                <a:spcPts val="1200"/>
              </a:lnSpc>
            </a:pP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a:t>
            </a: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規定</a:t>
            </a: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は、公布の日から施行する。</a:t>
            </a:r>
          </a:p>
          <a:p>
            <a:pPr>
              <a:lnSpc>
                <a:spcPts val="1200"/>
              </a:lnSpc>
            </a:pP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a:t>
            </a: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基本方針に関する経過措置）</a:t>
            </a:r>
          </a:p>
          <a:p>
            <a:pPr>
              <a:lnSpc>
                <a:spcPts val="1200"/>
              </a:lnSpc>
            </a:pP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第二条　政府は、この法律の施行前においても、第六条の規定の例により、基本方針を定める</a:t>
            </a:r>
            <a:r>
              <a:rPr lang="ja-JP" altLang="en-US" sz="1050" dirty="0" err="1"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こ</a:t>
            </a:r>
            <a:endParaRPr lang="en-US" altLang="ja-JP"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endParaRPr>
          </a:p>
          <a:p>
            <a:pPr>
              <a:lnSpc>
                <a:spcPts val="1200"/>
              </a:lnSpc>
            </a:pP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a:t>
            </a: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とが</a:t>
            </a: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できる。この場合において、内閣総理大臣は、この法律の施行前においても、同条の</a:t>
            </a: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規定</a:t>
            </a:r>
            <a:endParaRPr lang="en-US" altLang="ja-JP"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endParaRPr>
          </a:p>
          <a:p>
            <a:pPr>
              <a:lnSpc>
                <a:spcPts val="1200"/>
              </a:lnSpc>
            </a:pP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a:t>
            </a: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の</a:t>
            </a: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例により、これを公表することができる。</a:t>
            </a:r>
          </a:p>
          <a:p>
            <a:pPr>
              <a:lnSpc>
                <a:spcPts val="1200"/>
              </a:lnSpc>
            </a:pP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２　前項の規定により定められた基本方針は、この法律の施行の日において第六条の規定に</a:t>
            </a: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より</a:t>
            </a:r>
            <a:endParaRPr lang="en-US" altLang="ja-JP"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endParaRPr>
          </a:p>
          <a:p>
            <a:pPr>
              <a:lnSpc>
                <a:spcPts val="1200"/>
              </a:lnSpc>
            </a:pP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a:t>
            </a: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定められた</a:t>
            </a: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ものとみなす。</a:t>
            </a:r>
          </a:p>
          <a:p>
            <a:pPr>
              <a:lnSpc>
                <a:spcPts val="1200"/>
              </a:lnSpc>
            </a:pP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a:t>
            </a: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国等職員対応要領に関する経過措置）</a:t>
            </a:r>
          </a:p>
          <a:p>
            <a:pPr>
              <a:lnSpc>
                <a:spcPts val="1200"/>
              </a:lnSpc>
            </a:pP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第三条　国の行政機関の長及び独立行政法人等は、この法律の施行前においても、第九条の</a:t>
            </a: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規定</a:t>
            </a:r>
            <a:endParaRPr lang="en-US" altLang="ja-JP"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endParaRPr>
          </a:p>
          <a:p>
            <a:pPr>
              <a:lnSpc>
                <a:spcPts val="1200"/>
              </a:lnSpc>
            </a:pP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a:t>
            </a: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の</a:t>
            </a: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例により、国等職員対応要領を定め、これを公表することができる。</a:t>
            </a:r>
          </a:p>
          <a:p>
            <a:pPr>
              <a:lnSpc>
                <a:spcPts val="1200"/>
              </a:lnSpc>
            </a:pP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２　前項の規定により定められた国等職員対応要領は、この法律の施行の日において第九条の</a:t>
            </a: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規</a:t>
            </a:r>
            <a:endParaRPr lang="en-US" altLang="ja-JP"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endParaRPr>
          </a:p>
          <a:p>
            <a:pPr>
              <a:lnSpc>
                <a:spcPts val="1200"/>
              </a:lnSpc>
            </a:pP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a:t>
            </a: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定</a:t>
            </a: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により定められたものとみなす。</a:t>
            </a:r>
          </a:p>
          <a:p>
            <a:pPr>
              <a:lnSpc>
                <a:spcPts val="1200"/>
              </a:lnSpc>
            </a:pP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a:t>
            </a: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地方公共団体等職員対応要領に関する経過措置）</a:t>
            </a:r>
          </a:p>
          <a:p>
            <a:pPr>
              <a:lnSpc>
                <a:spcPts val="1200"/>
              </a:lnSpc>
            </a:pP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第四条　地方公共団体の機関及び地方独立行政法人は、この法律の施行前においても、第十条</a:t>
            </a: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の</a:t>
            </a:r>
            <a:endParaRPr lang="en-US" altLang="ja-JP"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endParaRPr>
          </a:p>
          <a:p>
            <a:pPr>
              <a:lnSpc>
                <a:spcPts val="1200"/>
              </a:lnSpc>
            </a:pP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a:t>
            </a: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規定</a:t>
            </a: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の例により、地方公共団体等職員対応要領を定め、これを公表することができる。</a:t>
            </a:r>
          </a:p>
          <a:p>
            <a:pPr>
              <a:lnSpc>
                <a:spcPts val="1200"/>
              </a:lnSpc>
            </a:pP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２　前項の規定により定められた地方公共団体等職員対応要領は、この法律の施行の日に</a:t>
            </a: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おいて</a:t>
            </a:r>
            <a:endParaRPr lang="en-US" altLang="ja-JP"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endParaRPr>
          </a:p>
          <a:p>
            <a:pPr>
              <a:lnSpc>
                <a:spcPts val="1200"/>
              </a:lnSpc>
            </a:pP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a:t>
            </a: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第十条</a:t>
            </a: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の規定により定められたものとみなす</a:t>
            </a: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a:t>
            </a:r>
          </a:p>
          <a:p>
            <a:pPr>
              <a:lnSpc>
                <a:spcPts val="1200"/>
              </a:lnSpc>
            </a:pPr>
            <a:endParaRPr lang="en-US" altLang="ja-JP"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endParaRPr>
          </a:p>
        </p:txBody>
      </p:sp>
      <p:sp>
        <p:nvSpPr>
          <p:cNvPr id="5" name="スライド番号プレースホルダー 1"/>
          <p:cNvSpPr>
            <a:spLocks noGrp="1"/>
          </p:cNvSpPr>
          <p:nvPr>
            <p:ph type="sldNum" sz="quarter" idx="11"/>
          </p:nvPr>
        </p:nvSpPr>
        <p:spPr>
          <a:xfrm>
            <a:off x="0" y="9529939"/>
            <a:ext cx="6732588" cy="376061"/>
          </a:xfrm>
        </p:spPr>
        <p:txBody>
          <a:bodyPr/>
          <a:lstStyle/>
          <a:p>
            <a:pPr algn="ctr">
              <a:defRPr/>
            </a:pPr>
            <a:fld id="{0973A2A5-7B1F-44C8-8C12-BB5C84638F68}" type="slidenum">
              <a:rPr lang="en-US" altLang="ja-JP" sz="1200" smtClean="0">
                <a:solidFill>
                  <a:srgbClr val="000000"/>
                </a:solidFill>
                <a:latin typeface="ＭＳ ゴシック" panose="020B0609070205080204" pitchFamily="49" charset="-128"/>
                <a:ea typeface="ＭＳ ゴシック" panose="020B0609070205080204" pitchFamily="49" charset="-128"/>
              </a:rPr>
              <a:pPr algn="ctr">
                <a:defRPr/>
              </a:pPr>
              <a:t>14</a:t>
            </a:fld>
            <a:endParaRPr lang="en-US" altLang="ja-JP" sz="1200" dirty="0">
              <a:solidFill>
                <a:srgbClr val="000000"/>
              </a:solidFill>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111477739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txBox="1">
            <a:spLocks/>
          </p:cNvSpPr>
          <p:nvPr/>
        </p:nvSpPr>
        <p:spPr>
          <a:xfrm>
            <a:off x="39666" y="43114"/>
            <a:ext cx="6588000" cy="540000"/>
          </a:xfrm>
          <a:prstGeom prst="rect">
            <a:avLst/>
          </a:prstGeom>
          <a:gradFill rotWithShape="1">
            <a:gsLst>
              <a:gs pos="0">
                <a:srgbClr val="4F81BD">
                  <a:tint val="50000"/>
                  <a:satMod val="300000"/>
                </a:srgbClr>
              </a:gs>
              <a:gs pos="35000">
                <a:srgbClr val="4F81BD">
                  <a:tint val="37000"/>
                  <a:satMod val="300000"/>
                </a:srgbClr>
              </a:gs>
              <a:gs pos="100000">
                <a:srgbClr val="4F81BD">
                  <a:tint val="15000"/>
                  <a:satMod val="350000"/>
                </a:srgbClr>
              </a:gs>
            </a:gsLst>
            <a:lin ang="16200000" scaled="1"/>
          </a:gradFill>
          <a:ln w="9525" cap="flat" cmpd="sng" algn="ctr">
            <a:solidFill>
              <a:srgbClr val="4F81BD">
                <a:shade val="95000"/>
                <a:satMod val="105000"/>
              </a:srgbClr>
            </a:solidFill>
            <a:prstDash val="solid"/>
          </a:ln>
          <a:effectLst>
            <a:outerShdw blurRad="40000" dist="20000" dir="5400000" rotWithShape="0">
              <a:srgbClr val="000000">
                <a:alpha val="38000"/>
              </a:srgbClr>
            </a:outerShdw>
          </a:effectLst>
        </p:spPr>
        <p:style>
          <a:lnRef idx="1">
            <a:schemeClr val="accent1"/>
          </a:lnRef>
          <a:fillRef idx="2">
            <a:schemeClr val="accent1"/>
          </a:fillRef>
          <a:effectRef idx="1">
            <a:schemeClr val="accent1"/>
          </a:effectRef>
          <a:fontRef idx="minor">
            <a:schemeClr val="dk1"/>
          </a:fontRef>
        </p:style>
        <p:txBody>
          <a:bodyPr vert="horz" wrap="square" lIns="91448" tIns="45724" rIns="91448" bIns="45724" rtlCol="0" anchor="ctr">
            <a:no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spcBef>
                <a:spcPct val="0"/>
              </a:spcBef>
              <a:defRPr/>
            </a:pPr>
            <a:r>
              <a:rPr lang="ja-JP" altLang="en-US" sz="2400" dirty="0" smtClean="0">
                <a:solidFill>
                  <a:sysClr val="windowText" lastClr="000000"/>
                </a:solidFill>
                <a:latin typeface="ＤＨＰ特太ゴシック体" panose="020B0500000000000000" pitchFamily="50" charset="-128"/>
                <a:ea typeface="ＤＨＰ特太ゴシック体" panose="020B0500000000000000" pitchFamily="50" charset="-128"/>
              </a:rPr>
              <a:t>関係法令（</a:t>
            </a:r>
            <a:r>
              <a:rPr lang="ja-JP" altLang="en-US" sz="2400" dirty="0">
                <a:solidFill>
                  <a:sysClr val="windowText" lastClr="000000"/>
                </a:solidFill>
                <a:latin typeface="ＤＨＰ特太ゴシック体" panose="020B0500000000000000" pitchFamily="50" charset="-128"/>
                <a:ea typeface="ＤＨＰ特太ゴシック体" panose="020B0500000000000000" pitchFamily="50" charset="-128"/>
              </a:rPr>
              <a:t>障害者差別解消法・</a:t>
            </a:r>
            <a:r>
              <a:rPr lang="ja-JP" altLang="en-US" sz="2400" dirty="0" smtClean="0">
                <a:solidFill>
                  <a:sysClr val="windowText" lastClr="000000"/>
                </a:solidFill>
                <a:latin typeface="ＤＨＰ特太ゴシック体" panose="020B0500000000000000" pitchFamily="50" charset="-128"/>
                <a:ea typeface="ＤＨＰ特太ゴシック体" panose="020B0500000000000000" pitchFamily="50" charset="-128"/>
              </a:rPr>
              <a:t>基本方針）⑤</a:t>
            </a:r>
            <a:endParaRPr lang="ja-JP" altLang="en-US" sz="2400" dirty="0">
              <a:solidFill>
                <a:sysClr val="windowText" lastClr="000000"/>
              </a:solidFill>
              <a:latin typeface="ＤＨＰ特太ゴシック体" panose="020B0500000000000000" pitchFamily="50" charset="-128"/>
              <a:ea typeface="ＤＨＰ特太ゴシック体" panose="020B0500000000000000" pitchFamily="50" charset="-128"/>
            </a:endParaRPr>
          </a:p>
        </p:txBody>
      </p:sp>
      <p:sp>
        <p:nvSpPr>
          <p:cNvPr id="6" name="角丸四角形 5"/>
          <p:cNvSpPr/>
          <p:nvPr/>
        </p:nvSpPr>
        <p:spPr>
          <a:xfrm>
            <a:off x="197998" y="4808984"/>
            <a:ext cx="6381000" cy="720080"/>
          </a:xfrm>
          <a:prstGeom prst="round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2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２　障害を理由とする差別の解消の推進に関す</a:t>
            </a:r>
            <a:endParaRPr lang="en-US" altLang="ja-JP" sz="22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22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22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2200" b="1" dirty="0" err="1"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る</a:t>
            </a:r>
            <a:r>
              <a:rPr lang="ja-JP" altLang="en-US" sz="22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基本方針</a:t>
            </a:r>
            <a:endParaRPr lang="ja-JP" altLang="en-US" sz="22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8" name="角丸四角形 17"/>
          <p:cNvSpPr/>
          <p:nvPr/>
        </p:nvSpPr>
        <p:spPr>
          <a:xfrm>
            <a:off x="330631" y="776536"/>
            <a:ext cx="6115734" cy="3888432"/>
          </a:xfrm>
          <a:prstGeom prst="roundRect">
            <a:avLst>
              <a:gd name="adj" fmla="val 5094"/>
            </a:avLst>
          </a:prstGeom>
          <a:noFill/>
          <a:ln w="12700">
            <a:noFill/>
          </a:ln>
        </p:spPr>
        <p:style>
          <a:lnRef idx="2">
            <a:schemeClr val="accent5"/>
          </a:lnRef>
          <a:fillRef idx="1">
            <a:schemeClr val="lt1"/>
          </a:fillRef>
          <a:effectRef idx="0">
            <a:schemeClr val="accent5"/>
          </a:effectRef>
          <a:fontRef idx="minor">
            <a:schemeClr val="dk1"/>
          </a:fontRef>
        </p:style>
        <p:txBody>
          <a:bodyPr lIns="91404" tIns="45701" rIns="91404" bIns="45701" rtlCol="0" anchor="t" anchorCtr="0"/>
          <a:lstStyle/>
          <a:p>
            <a:pPr lvl="0">
              <a:lnSpc>
                <a:spcPts val="1200"/>
              </a:lnSpc>
            </a:pPr>
            <a:r>
              <a:rPr lang="ja-JP" altLang="en-US" sz="16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a:t>
            </a: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対応指針に関する経過措置）</a:t>
            </a:r>
          </a:p>
          <a:p>
            <a:pPr lvl="0">
              <a:lnSpc>
                <a:spcPts val="1200"/>
              </a:lnSpc>
            </a:pP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第五条　主務大臣は、この法律の施行前においても、第十一条の規定の例により、対応指針を</a:t>
            </a: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定</a:t>
            </a:r>
            <a:endParaRPr lang="en-US" altLang="ja-JP"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endParaRPr>
          </a:p>
          <a:p>
            <a:pPr lvl="0">
              <a:lnSpc>
                <a:spcPts val="1200"/>
              </a:lnSpc>
            </a:pP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a:t>
            </a: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め</a:t>
            </a: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、これを公表することができる。</a:t>
            </a:r>
          </a:p>
          <a:p>
            <a:pPr lvl="0">
              <a:lnSpc>
                <a:spcPts val="1200"/>
              </a:lnSpc>
            </a:pP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２　前項の規定により定められた対応指針は、この法律の施行の日において第十一条の規定に</a:t>
            </a:r>
            <a:r>
              <a:rPr lang="ja-JP" altLang="en-US" sz="1050" dirty="0" err="1"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よ</a:t>
            </a:r>
            <a:endParaRPr lang="en-US" altLang="ja-JP"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endParaRPr>
          </a:p>
          <a:p>
            <a:pPr lvl="0">
              <a:lnSpc>
                <a:spcPts val="1200"/>
              </a:lnSpc>
            </a:pP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a:t>
            </a:r>
            <a:r>
              <a:rPr lang="ja-JP" altLang="en-US" sz="1050" dirty="0" err="1"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り</a:t>
            </a: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定められたものとみなす。</a:t>
            </a:r>
          </a:p>
          <a:p>
            <a:pPr lvl="0">
              <a:lnSpc>
                <a:spcPts val="1200"/>
              </a:lnSpc>
            </a:pP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a:t>
            </a: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政令への委任）</a:t>
            </a:r>
          </a:p>
          <a:p>
            <a:pPr lvl="0">
              <a:lnSpc>
                <a:spcPts val="1200"/>
              </a:lnSpc>
            </a:pP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第六条　この附則に規定するもののほか、この法律の施行に関し必要な経過措置は、政令で</a:t>
            </a: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定め</a:t>
            </a:r>
            <a:endParaRPr lang="en-US" altLang="ja-JP"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endParaRPr>
          </a:p>
          <a:p>
            <a:pPr lvl="0">
              <a:lnSpc>
                <a:spcPts val="1200"/>
              </a:lnSpc>
            </a:pP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a:t>
            </a: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る</a:t>
            </a: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a:t>
            </a:r>
          </a:p>
          <a:p>
            <a:pPr lvl="0">
              <a:lnSpc>
                <a:spcPts val="1200"/>
              </a:lnSpc>
            </a:pP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a:t>
            </a: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検討）</a:t>
            </a:r>
          </a:p>
          <a:p>
            <a:pPr lvl="0">
              <a:lnSpc>
                <a:spcPts val="1200"/>
              </a:lnSpc>
            </a:pP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第七条　政府は、この法律の施行後三年を経過した場合において、第八条第二項に規定する</a:t>
            </a: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社会</a:t>
            </a:r>
            <a:endParaRPr lang="en-US" altLang="ja-JP"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endParaRPr>
          </a:p>
          <a:p>
            <a:pPr lvl="0">
              <a:lnSpc>
                <a:spcPts val="1200"/>
              </a:lnSpc>
            </a:pP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a:t>
            </a: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的</a:t>
            </a: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障壁の除去の実施についての必要かつ合理的な配慮の在り方その他この法律の施行の状況</a:t>
            </a: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に</a:t>
            </a:r>
            <a:endParaRPr lang="en-US" altLang="ja-JP"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endParaRPr>
          </a:p>
          <a:p>
            <a:pPr lvl="0">
              <a:lnSpc>
                <a:spcPts val="1200"/>
              </a:lnSpc>
            </a:pP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a:t>
            </a: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ついて</a:t>
            </a: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検討を加え、必要があると認めるときは、その結果に応じて所要の見直しを行うもの</a:t>
            </a: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と</a:t>
            </a:r>
            <a:endParaRPr lang="en-US" altLang="ja-JP"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endParaRPr>
          </a:p>
          <a:p>
            <a:pPr lvl="0">
              <a:lnSpc>
                <a:spcPts val="1200"/>
              </a:lnSpc>
            </a:pP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a:t>
            </a: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する</a:t>
            </a: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a:t>
            </a:r>
          </a:p>
          <a:p>
            <a:pPr lvl="0">
              <a:lnSpc>
                <a:spcPts val="1200"/>
              </a:lnSpc>
            </a:pP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a:t>
            </a: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障害者基本法の一部改正）</a:t>
            </a:r>
          </a:p>
          <a:p>
            <a:pPr lvl="0">
              <a:lnSpc>
                <a:spcPts val="1200"/>
              </a:lnSpc>
            </a:pP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第八条　障害者基本法の一部を次のように改正する。</a:t>
            </a:r>
          </a:p>
          <a:p>
            <a:pPr lvl="0">
              <a:lnSpc>
                <a:spcPts val="1200"/>
              </a:lnSpc>
            </a:pP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第三十二条</a:t>
            </a: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第二項に次の一号を加える。</a:t>
            </a:r>
          </a:p>
          <a:p>
            <a:pPr lvl="0">
              <a:lnSpc>
                <a:spcPts val="1200"/>
              </a:lnSpc>
            </a:pP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四</a:t>
            </a: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障害を理由とする差別の解消の推進に関する法律（平成二十五年法律第六十五号）の</a:t>
            </a: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規</a:t>
            </a:r>
            <a:endParaRPr lang="en-US" altLang="ja-JP"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endParaRPr>
          </a:p>
          <a:p>
            <a:pPr lvl="0">
              <a:lnSpc>
                <a:spcPts val="1200"/>
              </a:lnSpc>
            </a:pP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a:t>
            </a: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定に</a:t>
            </a: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よりその権限に属させられた事項を処理すること。</a:t>
            </a:r>
          </a:p>
          <a:p>
            <a:pPr lvl="0">
              <a:lnSpc>
                <a:spcPts val="1200"/>
              </a:lnSpc>
            </a:pP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a:t>
            </a: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内閣府設置法の一部改正）</a:t>
            </a:r>
          </a:p>
          <a:p>
            <a:pPr lvl="0">
              <a:lnSpc>
                <a:spcPts val="1200"/>
              </a:lnSpc>
            </a:pP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第九条　内閣府設置法の一部を次のように改正する。</a:t>
            </a:r>
          </a:p>
          <a:p>
            <a:pPr lvl="0">
              <a:lnSpc>
                <a:spcPts val="1200"/>
              </a:lnSpc>
            </a:pP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第四条</a:t>
            </a: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第三項第四十四号の次に次の一号を加える。</a:t>
            </a:r>
          </a:p>
          <a:p>
            <a:pPr lvl="0">
              <a:lnSpc>
                <a:spcPts val="1200"/>
              </a:lnSpc>
            </a:pP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四十四の</a:t>
            </a: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二　障害を理由とする差別の解消の推進に関する基本方針（障害を理由とする</a:t>
            </a: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差別</a:t>
            </a:r>
            <a:endParaRPr lang="en-US" altLang="ja-JP"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endParaRPr>
          </a:p>
          <a:p>
            <a:pPr lvl="0">
              <a:lnSpc>
                <a:spcPts val="1200"/>
              </a:lnSpc>
            </a:pP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a:t>
            </a: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の</a:t>
            </a: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解消の推進に関する法律（平成二十五年法律第六十五号）第六条第一項に規定する</a:t>
            </a: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もの</a:t>
            </a:r>
            <a:endParaRPr lang="en-US" altLang="ja-JP"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endParaRPr>
          </a:p>
          <a:p>
            <a:pPr lvl="0">
              <a:lnSpc>
                <a:spcPts val="1200"/>
              </a:lnSpc>
            </a:pP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a:t>
            </a: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を</a:t>
            </a: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いう。）の作成及び推進に関すること。</a:t>
            </a:r>
          </a:p>
          <a:p>
            <a:pPr lvl="0">
              <a:lnSpc>
                <a:spcPts val="1200"/>
              </a:lnSpc>
            </a:pPr>
            <a:endPar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endParaRPr>
          </a:p>
        </p:txBody>
      </p:sp>
      <p:sp>
        <p:nvSpPr>
          <p:cNvPr id="7" name="角丸四角形 6"/>
          <p:cNvSpPr/>
          <p:nvPr/>
        </p:nvSpPr>
        <p:spPr>
          <a:xfrm>
            <a:off x="332293" y="5487144"/>
            <a:ext cx="6115734" cy="3888432"/>
          </a:xfrm>
          <a:prstGeom prst="roundRect">
            <a:avLst>
              <a:gd name="adj" fmla="val 5094"/>
            </a:avLst>
          </a:prstGeom>
          <a:noFill/>
          <a:ln w="12700">
            <a:noFill/>
          </a:ln>
        </p:spPr>
        <p:style>
          <a:lnRef idx="2">
            <a:schemeClr val="accent5"/>
          </a:lnRef>
          <a:fillRef idx="1">
            <a:schemeClr val="lt1"/>
          </a:fillRef>
          <a:effectRef idx="0">
            <a:schemeClr val="accent5"/>
          </a:effectRef>
          <a:fontRef idx="minor">
            <a:schemeClr val="dk1"/>
          </a:fontRef>
        </p:style>
        <p:txBody>
          <a:bodyPr lIns="91404" tIns="45701" rIns="91404" bIns="45701" rtlCol="0" anchor="t" anchorCtr="0"/>
          <a:lstStyle/>
          <a:p>
            <a:pPr lvl="0">
              <a:lnSpc>
                <a:spcPts val="1200"/>
              </a:lnSpc>
            </a:pP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障害</a:t>
            </a: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を理由とする差別の解消の推進に関する基本方針</a:t>
            </a:r>
          </a:p>
          <a:p>
            <a:pPr lvl="0">
              <a:lnSpc>
                <a:spcPts val="1200"/>
              </a:lnSpc>
            </a:pPr>
            <a:endParaRPr lang="en-US" altLang="ja-JP"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endParaRPr>
          </a:p>
          <a:p>
            <a:pPr lvl="0">
              <a:lnSpc>
                <a:spcPts val="1200"/>
              </a:lnSpc>
            </a:pP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a:t>
            </a: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政府</a:t>
            </a: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は、障害を理由とする差別の解消の推進に関する法律（平成</a:t>
            </a:r>
            <a:r>
              <a:rPr lang="en-US" altLang="ja-JP"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25</a:t>
            </a: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年法律第</a:t>
            </a:r>
            <a:r>
              <a:rPr lang="en-US" altLang="ja-JP"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65</a:t>
            </a: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号。以下「法」という。）第６条第１項の規定に基づき、障害を理由とする差別の解消の推進に関する基本方針（以下「基本方針」という。）を策定する。基本方針は、障害を理由とする差別（以下「障害者差別」という。）の解消に向けた、政府の施策の総合的かつ一体的な実施に関する基本的な考え方を示すものである。</a:t>
            </a:r>
          </a:p>
          <a:p>
            <a:pPr lvl="0">
              <a:lnSpc>
                <a:spcPts val="1200"/>
              </a:lnSpc>
            </a:pPr>
            <a:endParaRPr lang="en-US" altLang="ja-JP"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endParaRPr>
          </a:p>
          <a:p>
            <a:pPr lvl="0">
              <a:lnSpc>
                <a:spcPts val="1200"/>
              </a:lnSpc>
            </a:pP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第１</a:t>
            </a: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障害を理由とする差別の解消の推進に関する施策に関する基本的な方向</a:t>
            </a:r>
          </a:p>
          <a:p>
            <a:pPr lvl="0">
              <a:lnSpc>
                <a:spcPts val="1200"/>
              </a:lnSpc>
            </a:pP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１</a:t>
            </a: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法制定の背景</a:t>
            </a:r>
          </a:p>
          <a:p>
            <a:pPr lvl="0">
              <a:lnSpc>
                <a:spcPts val="1200"/>
              </a:lnSpc>
            </a:pP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近年</a:t>
            </a: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、障害者の権利擁護に向けた取組が国際的に進展し、平成</a:t>
            </a:r>
            <a:r>
              <a:rPr lang="en-US" altLang="ja-JP"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18</a:t>
            </a: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年に国連において、</a:t>
            </a: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障害　</a:t>
            </a:r>
            <a:endParaRPr lang="en-US" altLang="ja-JP"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endParaRPr>
          </a:p>
          <a:p>
            <a:pPr lvl="0">
              <a:lnSpc>
                <a:spcPts val="1200"/>
              </a:lnSpc>
            </a:pP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a:t>
            </a: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者</a:t>
            </a: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の人権及び基本的自由の享有を確保すること並びに障害者の固有の尊厳の尊重を促進</a:t>
            </a: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する</a:t>
            </a:r>
            <a:endParaRPr lang="en-US" altLang="ja-JP"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endParaRPr>
          </a:p>
          <a:p>
            <a:pPr lvl="0">
              <a:lnSpc>
                <a:spcPts val="1200"/>
              </a:lnSpc>
            </a:pP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a:t>
            </a: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ため</a:t>
            </a: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の包括的かつ総合的な国際条約である障害者の権利に関する条約（以下「権利条約」</a:t>
            </a: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と</a:t>
            </a:r>
            <a:endParaRPr lang="en-US" altLang="ja-JP"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endParaRPr>
          </a:p>
          <a:p>
            <a:pPr lvl="0">
              <a:lnSpc>
                <a:spcPts val="1200"/>
              </a:lnSpc>
            </a:pP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a:t>
            </a: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いう</a:t>
            </a: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。）が採択された。我が国は、平成</a:t>
            </a:r>
            <a:r>
              <a:rPr lang="en-US" altLang="ja-JP"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19</a:t>
            </a: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年に権利条約に署名し、以来、国内法の整備を</a:t>
            </a: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始</a:t>
            </a:r>
            <a:endParaRPr lang="en-US" altLang="ja-JP"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endParaRPr>
          </a:p>
          <a:p>
            <a:pPr lvl="0">
              <a:lnSpc>
                <a:spcPts val="1200"/>
              </a:lnSpc>
            </a:pP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a:t>
            </a: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a:t>
            </a:r>
            <a:r>
              <a:rPr lang="ja-JP" altLang="en-US" sz="1050" dirty="0" err="1"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め</a:t>
            </a: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とする取組を進めてきた。</a:t>
            </a:r>
          </a:p>
          <a:p>
            <a:pPr lvl="0">
              <a:lnSpc>
                <a:spcPts val="1200"/>
              </a:lnSpc>
            </a:pP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権利</a:t>
            </a: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条約は第２条において、「「障害に基づく差別」とは、障害に基づくあらゆる区別</a:t>
            </a: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a:t>
            </a:r>
            <a:endParaRPr lang="en-US" altLang="ja-JP"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endParaRPr>
          </a:p>
          <a:p>
            <a:pPr lvl="0">
              <a:lnSpc>
                <a:spcPts val="1200"/>
              </a:lnSpc>
            </a:pP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a:t>
            </a: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排除</a:t>
            </a: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又は制限であって、政治的、経済的、社会的、文化的、市民的その他のあらゆる分野</a:t>
            </a: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に</a:t>
            </a:r>
            <a:endParaRPr lang="en-US" altLang="ja-JP"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endParaRPr>
          </a:p>
          <a:p>
            <a:pPr lvl="0">
              <a:lnSpc>
                <a:spcPts val="1200"/>
              </a:lnSpc>
            </a:pP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a:t>
            </a: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おいて</a:t>
            </a: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、他の者との平等を基礎として全ての人権及び基本的自由を認識し、享有し、又は</a:t>
            </a: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行</a:t>
            </a:r>
            <a:endParaRPr lang="en-US" altLang="ja-JP"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endParaRPr>
          </a:p>
          <a:p>
            <a:pPr lvl="0">
              <a:lnSpc>
                <a:spcPts val="1200"/>
              </a:lnSpc>
            </a:pP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a:t>
            </a: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a:t>
            </a:r>
            <a:r>
              <a:rPr lang="ja-JP" altLang="en-US" sz="1050" dirty="0" err="1"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使</a:t>
            </a:r>
            <a:r>
              <a:rPr lang="ja-JP" altLang="en-US" sz="1050" dirty="0" err="1">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する</a:t>
            </a: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ことを害し、又は妨げる目的又は効果を有するものをいう。障害に基づく差別には</a:t>
            </a: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a:t>
            </a:r>
            <a:endParaRPr lang="en-US" altLang="ja-JP"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endParaRPr>
          </a:p>
          <a:p>
            <a:pPr lvl="0">
              <a:lnSpc>
                <a:spcPts val="1200"/>
              </a:lnSpc>
            </a:pP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a:t>
            </a: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あらゆる</a:t>
            </a: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形態の差別（合理的配慮の否定を含む。）を含む。」と定義し、その禁止について</a:t>
            </a: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a:t>
            </a:r>
            <a:endParaRPr lang="en-US" altLang="ja-JP"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endParaRPr>
          </a:p>
          <a:p>
            <a:pPr lvl="0">
              <a:lnSpc>
                <a:spcPts val="1200"/>
              </a:lnSpc>
            </a:pP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a:t>
            </a: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締約</a:t>
            </a: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国に全ての適当な措置を求めている。我が国においては、平成</a:t>
            </a:r>
            <a:r>
              <a:rPr lang="en-US" altLang="ja-JP"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16</a:t>
            </a: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年の障害者基本法（</a:t>
            </a: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昭</a:t>
            </a:r>
            <a:endParaRPr lang="en-US" altLang="ja-JP"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endParaRPr>
          </a:p>
          <a:p>
            <a:pPr lvl="0">
              <a:lnSpc>
                <a:spcPts val="1200"/>
              </a:lnSpc>
            </a:pP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a:t>
            </a: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和</a:t>
            </a:r>
            <a:r>
              <a:rPr lang="en-US" altLang="ja-JP"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45</a:t>
            </a: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年法律第</a:t>
            </a:r>
            <a:r>
              <a:rPr lang="en-US" altLang="ja-JP"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84</a:t>
            </a: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号）の改正において、障害者に対する差別の禁止が基本的理念として明示</a:t>
            </a: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さ</a:t>
            </a:r>
            <a:endParaRPr lang="en-US" altLang="ja-JP"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endParaRPr>
          </a:p>
          <a:p>
            <a:pPr lvl="0">
              <a:lnSpc>
                <a:spcPts val="1200"/>
              </a:lnSpc>
            </a:pP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a:t>
            </a: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れ</a:t>
            </a: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、さらに、平成</a:t>
            </a:r>
            <a:r>
              <a:rPr lang="en-US" altLang="ja-JP"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23</a:t>
            </a: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年の同法改正の際には、権利条約の趣旨を踏まえ、同法第２条第２号</a:t>
            </a: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に</a:t>
            </a:r>
            <a:endParaRPr lang="en-US" altLang="ja-JP"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endParaRPr>
          </a:p>
          <a:p>
            <a:pPr lvl="0">
              <a:lnSpc>
                <a:spcPts val="1200"/>
              </a:lnSpc>
            </a:pP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a:t>
            </a: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おいて</a:t>
            </a: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、社会的障壁について、「障害がある者にとつて日常生活又は社会生活を営む上で</a:t>
            </a: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障</a:t>
            </a:r>
            <a:endParaRPr lang="en-US" altLang="ja-JP"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endParaRPr>
          </a:p>
          <a:p>
            <a:pPr lvl="0">
              <a:lnSpc>
                <a:spcPts val="1200"/>
              </a:lnSpc>
            </a:pP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a:t>
            </a: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a:t>
            </a:r>
            <a:endPar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endParaRPr>
          </a:p>
          <a:p>
            <a:pPr lvl="0">
              <a:lnSpc>
                <a:spcPts val="1200"/>
              </a:lnSpc>
            </a:pPr>
            <a:endPar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endParaRPr>
          </a:p>
        </p:txBody>
      </p:sp>
      <p:sp>
        <p:nvSpPr>
          <p:cNvPr id="8" name="スライド番号プレースホルダー 1"/>
          <p:cNvSpPr>
            <a:spLocks noGrp="1"/>
          </p:cNvSpPr>
          <p:nvPr>
            <p:ph type="sldNum" sz="quarter" idx="11"/>
          </p:nvPr>
        </p:nvSpPr>
        <p:spPr>
          <a:xfrm>
            <a:off x="0" y="9529939"/>
            <a:ext cx="6732588" cy="376061"/>
          </a:xfrm>
        </p:spPr>
        <p:txBody>
          <a:bodyPr/>
          <a:lstStyle/>
          <a:p>
            <a:pPr algn="ctr">
              <a:defRPr/>
            </a:pPr>
            <a:fld id="{0973A2A5-7B1F-44C8-8C12-BB5C84638F68}" type="slidenum">
              <a:rPr lang="en-US" altLang="ja-JP" sz="1200" smtClean="0">
                <a:solidFill>
                  <a:srgbClr val="000000"/>
                </a:solidFill>
                <a:latin typeface="ＭＳ ゴシック" panose="020B0609070205080204" pitchFamily="49" charset="-128"/>
                <a:ea typeface="ＭＳ ゴシック" panose="020B0609070205080204" pitchFamily="49" charset="-128"/>
              </a:rPr>
              <a:pPr algn="ctr">
                <a:defRPr/>
              </a:pPr>
              <a:t>15</a:t>
            </a:fld>
            <a:endParaRPr lang="en-US" altLang="ja-JP" sz="1200" dirty="0">
              <a:solidFill>
                <a:srgbClr val="000000"/>
              </a:solidFill>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281599481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txBox="1">
            <a:spLocks/>
          </p:cNvSpPr>
          <p:nvPr/>
        </p:nvSpPr>
        <p:spPr>
          <a:xfrm>
            <a:off x="39666" y="43114"/>
            <a:ext cx="6588000" cy="540000"/>
          </a:xfrm>
          <a:prstGeom prst="rect">
            <a:avLst/>
          </a:prstGeom>
          <a:gradFill rotWithShape="1">
            <a:gsLst>
              <a:gs pos="0">
                <a:srgbClr val="4F81BD">
                  <a:tint val="50000"/>
                  <a:satMod val="300000"/>
                </a:srgbClr>
              </a:gs>
              <a:gs pos="35000">
                <a:srgbClr val="4F81BD">
                  <a:tint val="37000"/>
                  <a:satMod val="300000"/>
                </a:srgbClr>
              </a:gs>
              <a:gs pos="100000">
                <a:srgbClr val="4F81BD">
                  <a:tint val="15000"/>
                  <a:satMod val="350000"/>
                </a:srgbClr>
              </a:gs>
            </a:gsLst>
            <a:lin ang="16200000" scaled="1"/>
          </a:gradFill>
          <a:ln w="9525" cap="flat" cmpd="sng" algn="ctr">
            <a:solidFill>
              <a:srgbClr val="4F81BD">
                <a:shade val="95000"/>
                <a:satMod val="105000"/>
              </a:srgbClr>
            </a:solidFill>
            <a:prstDash val="solid"/>
          </a:ln>
          <a:effectLst>
            <a:outerShdw blurRad="40000" dist="20000" dir="5400000" rotWithShape="0">
              <a:srgbClr val="000000">
                <a:alpha val="38000"/>
              </a:srgbClr>
            </a:outerShdw>
          </a:effectLst>
        </p:spPr>
        <p:style>
          <a:lnRef idx="1">
            <a:schemeClr val="accent1"/>
          </a:lnRef>
          <a:fillRef idx="2">
            <a:schemeClr val="accent1"/>
          </a:fillRef>
          <a:effectRef idx="1">
            <a:schemeClr val="accent1"/>
          </a:effectRef>
          <a:fontRef idx="minor">
            <a:schemeClr val="dk1"/>
          </a:fontRef>
        </p:style>
        <p:txBody>
          <a:bodyPr vert="horz" wrap="square" lIns="91448" tIns="45724" rIns="91448" bIns="45724" rtlCol="0" anchor="ctr">
            <a:no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spcBef>
                <a:spcPct val="0"/>
              </a:spcBef>
              <a:defRPr/>
            </a:pPr>
            <a:r>
              <a:rPr lang="ja-JP" altLang="en-US" sz="2400" dirty="0">
                <a:solidFill>
                  <a:sysClr val="windowText" lastClr="000000"/>
                </a:solidFill>
                <a:latin typeface="ＤＨＰ特太ゴシック体" panose="020B0500000000000000" pitchFamily="50" charset="-128"/>
                <a:ea typeface="ＤＨＰ特太ゴシック体" panose="020B0500000000000000" pitchFamily="50" charset="-128"/>
              </a:rPr>
              <a:t>関係法令（障害者差別解消法・</a:t>
            </a:r>
            <a:r>
              <a:rPr lang="ja-JP" altLang="en-US" sz="2400" dirty="0" smtClean="0">
                <a:solidFill>
                  <a:sysClr val="windowText" lastClr="000000"/>
                </a:solidFill>
                <a:latin typeface="ＤＨＰ特太ゴシック体" panose="020B0500000000000000" pitchFamily="50" charset="-128"/>
                <a:ea typeface="ＤＨＰ特太ゴシック体" panose="020B0500000000000000" pitchFamily="50" charset="-128"/>
              </a:rPr>
              <a:t>基本方針）⑥</a:t>
            </a:r>
            <a:endParaRPr lang="ja-JP" altLang="en-US" sz="2400" dirty="0">
              <a:solidFill>
                <a:sysClr val="windowText" lastClr="000000"/>
              </a:solidFill>
              <a:latin typeface="ＤＨＰ特太ゴシック体" panose="020B0500000000000000" pitchFamily="50" charset="-128"/>
              <a:ea typeface="ＤＨＰ特太ゴシック体" panose="020B0500000000000000" pitchFamily="50" charset="-128"/>
            </a:endParaRPr>
          </a:p>
        </p:txBody>
      </p:sp>
      <p:sp>
        <p:nvSpPr>
          <p:cNvPr id="7" name="角丸四角形 6"/>
          <p:cNvSpPr/>
          <p:nvPr/>
        </p:nvSpPr>
        <p:spPr>
          <a:xfrm>
            <a:off x="275799" y="776536"/>
            <a:ext cx="6115734" cy="8519546"/>
          </a:xfrm>
          <a:prstGeom prst="roundRect">
            <a:avLst>
              <a:gd name="adj" fmla="val 5094"/>
            </a:avLst>
          </a:prstGeom>
          <a:noFill/>
          <a:ln w="12700">
            <a:noFill/>
          </a:ln>
        </p:spPr>
        <p:style>
          <a:lnRef idx="2">
            <a:schemeClr val="accent5"/>
          </a:lnRef>
          <a:fillRef idx="1">
            <a:schemeClr val="lt1"/>
          </a:fillRef>
          <a:effectRef idx="0">
            <a:schemeClr val="accent5"/>
          </a:effectRef>
          <a:fontRef idx="minor">
            <a:schemeClr val="dk1"/>
          </a:fontRef>
        </p:style>
        <p:txBody>
          <a:bodyPr lIns="91404" tIns="45701" rIns="91404" bIns="45701" rtlCol="0" anchor="t" anchorCtr="0"/>
          <a:lstStyle/>
          <a:p>
            <a:pPr lvl="0">
              <a:lnSpc>
                <a:spcPts val="1200"/>
              </a:lnSpc>
            </a:pP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a:t>
            </a: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壁</a:t>
            </a: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となるような社会における事物、制度、慣行、観念その他一切のものをいう。」と定義さ</a:t>
            </a:r>
            <a:endParaRPr lang="en-US" altLang="ja-JP"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endParaRPr>
          </a:p>
          <a:p>
            <a:pPr lvl="0">
              <a:lnSpc>
                <a:spcPts val="1200"/>
              </a:lnSpc>
            </a:pP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a:t>
            </a:r>
            <a:r>
              <a:rPr lang="ja-JP" altLang="en-US" sz="1050" dirty="0" err="1">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れると</a:t>
            </a: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ともに、基本原則として、同法第４条第１項に、「何人も、障害者に対して、障害を</a:t>
            </a:r>
            <a:endParaRPr lang="en-US" altLang="ja-JP"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endParaRPr>
          </a:p>
          <a:p>
            <a:pPr lvl="0">
              <a:lnSpc>
                <a:spcPts val="1200"/>
              </a:lnSpc>
            </a:pP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理由として、差別することその他の権利利益を侵害する行為をしてはならない」こと、また、</a:t>
            </a:r>
            <a:endParaRPr lang="en-US" altLang="ja-JP"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endParaRPr>
          </a:p>
          <a:p>
            <a:pPr lvl="0">
              <a:lnSpc>
                <a:spcPts val="1200"/>
              </a:lnSpc>
            </a:pP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同条第２項に、「社会的障壁の除去は、それを必要としている障害者が現に存し、かつ、</a:t>
            </a:r>
            <a:r>
              <a:rPr lang="ja-JP" altLang="en-US" sz="1050" dirty="0" err="1"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そ</a:t>
            </a:r>
            <a:endParaRPr lang="en-US" altLang="ja-JP"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endParaRPr>
          </a:p>
          <a:p>
            <a:pPr lvl="0">
              <a:lnSpc>
                <a:spcPts val="1200"/>
              </a:lnSpc>
            </a:pP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a:t>
            </a: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の</a:t>
            </a: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実施に伴う負担が過重でないときは、それを怠ることに</a:t>
            </a:r>
            <a:r>
              <a:rPr lang="ja-JP" altLang="en-US" sz="1050" dirty="0" err="1">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よつて</a:t>
            </a: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前項の規定に違反する</a:t>
            </a: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こと</a:t>
            </a:r>
            <a:endParaRPr lang="en-US" altLang="ja-JP"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endParaRPr>
          </a:p>
          <a:p>
            <a:pPr lvl="0">
              <a:lnSpc>
                <a:spcPts val="1200"/>
              </a:lnSpc>
            </a:pP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a:t>
            </a: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と</a:t>
            </a: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ならないよう、その実施について必要かつ合理的な配慮がされなければならない」こと</a:t>
            </a: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が</a:t>
            </a:r>
            <a:endParaRPr lang="en-US" altLang="ja-JP"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endParaRPr>
          </a:p>
          <a:p>
            <a:pPr lvl="0">
              <a:lnSpc>
                <a:spcPts val="1200"/>
              </a:lnSpc>
            </a:pP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a:t>
            </a: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規定</a:t>
            </a: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された。</a:t>
            </a:r>
          </a:p>
          <a:p>
            <a:pPr lvl="0">
              <a:lnSpc>
                <a:spcPts val="1200"/>
              </a:lnSpc>
            </a:pP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法</a:t>
            </a: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は、障害者基本法の差別の禁止の基本原則を具体化するものであり、全ての国民が、</a:t>
            </a: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障</a:t>
            </a:r>
            <a:endParaRPr lang="en-US" altLang="ja-JP"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endParaRPr>
          </a:p>
          <a:p>
            <a:pPr lvl="0">
              <a:lnSpc>
                <a:spcPts val="1200"/>
              </a:lnSpc>
            </a:pP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a:t>
            </a: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害</a:t>
            </a: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の有無によって分け隔てられることなく、相互に人格と個性を尊重し合いながら共生</a:t>
            </a: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する</a:t>
            </a:r>
            <a:endParaRPr lang="en-US" altLang="ja-JP"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endParaRPr>
          </a:p>
          <a:p>
            <a:pPr lvl="0">
              <a:lnSpc>
                <a:spcPts val="1200"/>
              </a:lnSpc>
            </a:pP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a:t>
            </a: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社会</a:t>
            </a: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の実現に向け、障害者差別の解消を推進することを目的として、平成</a:t>
            </a:r>
            <a:r>
              <a:rPr lang="en-US" altLang="ja-JP"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25</a:t>
            </a: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年６月に制定</a:t>
            </a: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さ</a:t>
            </a:r>
            <a:endParaRPr lang="en-US" altLang="ja-JP"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endParaRPr>
          </a:p>
          <a:p>
            <a:pPr lvl="0">
              <a:lnSpc>
                <a:spcPts val="1200"/>
              </a:lnSpc>
            </a:pP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a:t>
            </a: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れた</a:t>
            </a: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。我が国は、本法の制定を含めた一連の障害者施策に係る取組の成果を踏まえ、平成</a:t>
            </a:r>
            <a:r>
              <a:rPr lang="en-US" altLang="ja-JP"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26</a:t>
            </a:r>
          </a:p>
          <a:p>
            <a:pPr lvl="0">
              <a:lnSpc>
                <a:spcPts val="1200"/>
              </a:lnSpc>
            </a:pP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a:t>
            </a: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年</a:t>
            </a: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１月に権利条約を締結した。</a:t>
            </a:r>
          </a:p>
          <a:p>
            <a:pPr lvl="0">
              <a:lnSpc>
                <a:spcPts val="1200"/>
              </a:lnSpc>
            </a:pPr>
            <a:endParaRPr lang="en-US" altLang="ja-JP"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endParaRPr>
          </a:p>
          <a:p>
            <a:pPr lvl="0">
              <a:lnSpc>
                <a:spcPts val="1200"/>
              </a:lnSpc>
            </a:pP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a:t>
            </a: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２</a:t>
            </a: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基本的な考え方</a:t>
            </a:r>
          </a:p>
          <a:p>
            <a:pPr lvl="0">
              <a:lnSpc>
                <a:spcPts val="1200"/>
              </a:lnSpc>
            </a:pP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a:t>
            </a: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１）法の考え方</a:t>
            </a:r>
          </a:p>
          <a:p>
            <a:pPr lvl="0">
              <a:lnSpc>
                <a:spcPts val="1200"/>
              </a:lnSpc>
            </a:pP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全て</a:t>
            </a: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の国民が、障害の有無によって分け隔てられることなく、相互に人格と個性を尊重</a:t>
            </a: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し</a:t>
            </a:r>
            <a:endParaRPr lang="en-US" altLang="ja-JP"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endParaRPr>
          </a:p>
          <a:p>
            <a:pPr lvl="0">
              <a:lnSpc>
                <a:spcPts val="1200"/>
              </a:lnSpc>
            </a:pP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a:t>
            </a: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合いながら</a:t>
            </a: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共生する社会を実現するためには、日常生活や社会生活における障害者の活動</a:t>
            </a: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を</a:t>
            </a:r>
            <a:endParaRPr lang="en-US" altLang="ja-JP"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endParaRPr>
          </a:p>
          <a:p>
            <a:pPr lvl="0">
              <a:lnSpc>
                <a:spcPts val="1200"/>
              </a:lnSpc>
            </a:pP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a:t>
            </a: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制限</a:t>
            </a: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し、社会への参加を制約している社会的障壁を取り除くことが重要である。このため</a:t>
            </a: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a:t>
            </a:r>
            <a:endParaRPr lang="en-US" altLang="ja-JP"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endParaRPr>
          </a:p>
          <a:p>
            <a:pPr lvl="0">
              <a:lnSpc>
                <a:spcPts val="1200"/>
              </a:lnSpc>
            </a:pP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a:t>
            </a: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法</a:t>
            </a: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は、後述する、障害者に対する不当な差別的取扱い及び合理的配慮の不提供を差別と</a:t>
            </a: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規定</a:t>
            </a:r>
            <a:endParaRPr lang="en-US" altLang="ja-JP"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endParaRPr>
          </a:p>
          <a:p>
            <a:pPr lvl="0">
              <a:lnSpc>
                <a:spcPts val="1200"/>
              </a:lnSpc>
            </a:pP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a:t>
            </a: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し</a:t>
            </a: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、行政機関等及び事業者に対し、差別の解消に向けた具体的取組を求めるとともに、</a:t>
            </a: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普及</a:t>
            </a:r>
            <a:endParaRPr lang="en-US" altLang="ja-JP"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endParaRPr>
          </a:p>
          <a:p>
            <a:pPr lvl="0">
              <a:lnSpc>
                <a:spcPts val="1200"/>
              </a:lnSpc>
            </a:pP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a:t>
            </a: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啓発</a:t>
            </a: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活動等を通じて、障害者も含めた国民一人ひとりが、それぞれの立場において自発的</a:t>
            </a: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に</a:t>
            </a:r>
            <a:endParaRPr lang="en-US" altLang="ja-JP"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endParaRPr>
          </a:p>
          <a:p>
            <a:pPr lvl="0">
              <a:lnSpc>
                <a:spcPts val="1200"/>
              </a:lnSpc>
            </a:pP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a:t>
            </a: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取り組む</a:t>
            </a: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ことを促している。</a:t>
            </a:r>
          </a:p>
          <a:p>
            <a:pPr lvl="0">
              <a:lnSpc>
                <a:spcPts val="1200"/>
              </a:lnSpc>
            </a:pP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特</a:t>
            </a: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に、法に規定された合理的配慮の提供に当たる行為は、既に社会の様々な場面に</a:t>
            </a: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おいて</a:t>
            </a:r>
            <a:endParaRPr lang="en-US" altLang="ja-JP"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endParaRPr>
          </a:p>
          <a:p>
            <a:pPr lvl="0">
              <a:lnSpc>
                <a:spcPts val="1200"/>
              </a:lnSpc>
            </a:pP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a:t>
            </a: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日常的</a:t>
            </a: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に実践されているものもあり、こうした取組を広く社会に示すことにより、国民</a:t>
            </a: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一人</a:t>
            </a:r>
            <a:endParaRPr lang="en-US" altLang="ja-JP"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endParaRPr>
          </a:p>
          <a:p>
            <a:pPr lvl="0">
              <a:lnSpc>
                <a:spcPts val="1200"/>
              </a:lnSpc>
            </a:pP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a:t>
            </a: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ひとり</a:t>
            </a: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の、障害に関する正しい知識の取得や理解が深まり、障害者との建設的対話による</a:t>
            </a: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相</a:t>
            </a:r>
            <a:endParaRPr lang="en-US" altLang="ja-JP"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endParaRPr>
          </a:p>
          <a:p>
            <a:pPr lvl="0">
              <a:lnSpc>
                <a:spcPts val="1200"/>
              </a:lnSpc>
            </a:pP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a:t>
            </a: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互</a:t>
            </a: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理解が促進され、取組の裾野が一層広がることを期待するものである。</a:t>
            </a:r>
          </a:p>
          <a:p>
            <a:pPr lvl="0">
              <a:lnSpc>
                <a:spcPts val="1200"/>
              </a:lnSpc>
            </a:pPr>
            <a:endParaRPr lang="en-US" altLang="ja-JP"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endParaRPr>
          </a:p>
          <a:p>
            <a:pPr lvl="0">
              <a:lnSpc>
                <a:spcPts val="1200"/>
              </a:lnSpc>
            </a:pP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a:t>
            </a: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２）基本方針と対応要領・対応指針との関係</a:t>
            </a:r>
          </a:p>
          <a:p>
            <a:pPr lvl="0">
              <a:lnSpc>
                <a:spcPts val="1200"/>
              </a:lnSpc>
            </a:pP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基本</a:t>
            </a: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方針に即して、国の行政機関の長及び独立行政法人等においては、当該機関の職員</a:t>
            </a: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の</a:t>
            </a:r>
            <a:endParaRPr lang="en-US" altLang="ja-JP"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endParaRPr>
          </a:p>
          <a:p>
            <a:pPr lvl="0">
              <a:lnSpc>
                <a:spcPts val="1200"/>
              </a:lnSpc>
            </a:pP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a:t>
            </a: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取組</a:t>
            </a: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に資するための対応要領を、主務大臣においては、事業者における取組に資するため</a:t>
            </a: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の</a:t>
            </a:r>
            <a:endParaRPr lang="en-US" altLang="ja-JP"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endParaRPr>
          </a:p>
          <a:p>
            <a:pPr lvl="0">
              <a:lnSpc>
                <a:spcPts val="1200"/>
              </a:lnSpc>
            </a:pP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a:t>
            </a: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対応</a:t>
            </a: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指針を作成することとされている。地方公共団体及び公営企業型以外の地方独立</a:t>
            </a: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行政法</a:t>
            </a:r>
            <a:endParaRPr lang="en-US" altLang="ja-JP"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endParaRPr>
          </a:p>
          <a:p>
            <a:pPr lvl="0">
              <a:lnSpc>
                <a:spcPts val="1200"/>
              </a:lnSpc>
            </a:pP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a:t>
            </a: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人</a:t>
            </a: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（以下「地方公共団体等」という。）については、地方分権の観点から、対応要領の</a:t>
            </a: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作成</a:t>
            </a:r>
            <a:endParaRPr lang="en-US" altLang="ja-JP"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endParaRPr>
          </a:p>
          <a:p>
            <a:pPr lvl="0">
              <a:lnSpc>
                <a:spcPts val="1200"/>
              </a:lnSpc>
            </a:pP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a:t>
            </a: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は</a:t>
            </a: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努力義務とされているが、積極的に取り組むことが望まれる。</a:t>
            </a:r>
          </a:p>
          <a:p>
            <a:pPr lvl="0">
              <a:lnSpc>
                <a:spcPts val="1200"/>
              </a:lnSpc>
            </a:pP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対応</a:t>
            </a: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要領及び対応指針は、法に規定された不当な差別的取扱い及び合理的配慮について</a:t>
            </a: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a:t>
            </a:r>
            <a:endParaRPr lang="en-US" altLang="ja-JP"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endParaRPr>
          </a:p>
          <a:p>
            <a:pPr lvl="0">
              <a:lnSpc>
                <a:spcPts val="1200"/>
              </a:lnSpc>
            </a:pP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a:t>
            </a: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具体例</a:t>
            </a: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も盛り込みながら分かりやすく示しつつ、行政機関等の職員に徹底し、事業者の</a:t>
            </a: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取組</a:t>
            </a:r>
            <a:endParaRPr lang="en-US" altLang="ja-JP"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endParaRPr>
          </a:p>
          <a:p>
            <a:pPr lvl="0">
              <a:lnSpc>
                <a:spcPts val="1200"/>
              </a:lnSpc>
            </a:pP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a:t>
            </a: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を</a:t>
            </a: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促進するとともに、広く国民に周知するものとする。</a:t>
            </a:r>
          </a:p>
          <a:p>
            <a:pPr lvl="0">
              <a:lnSpc>
                <a:spcPts val="1200"/>
              </a:lnSpc>
            </a:pPr>
            <a:endParaRPr lang="en-US" altLang="ja-JP"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endParaRPr>
          </a:p>
          <a:p>
            <a:pPr lvl="0">
              <a:lnSpc>
                <a:spcPts val="1200"/>
              </a:lnSpc>
            </a:pP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a:t>
            </a: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a:t>
            </a: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３）条例との関係</a:t>
            </a:r>
          </a:p>
          <a:p>
            <a:pPr lvl="0">
              <a:lnSpc>
                <a:spcPts val="1200"/>
              </a:lnSpc>
            </a:pP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地方</a:t>
            </a: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公共団体においては、近年、法の制定に先駆けて、障害者差別の解消に向けた条例</a:t>
            </a: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の</a:t>
            </a:r>
            <a:endParaRPr lang="en-US" altLang="ja-JP"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endParaRPr>
          </a:p>
          <a:p>
            <a:pPr lvl="0">
              <a:lnSpc>
                <a:spcPts val="1200"/>
              </a:lnSpc>
            </a:pP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a:t>
            </a: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制定</a:t>
            </a: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が進められるなど、各地で障害者差別の解消に係る気運の高まりが見られるところで</a:t>
            </a:r>
            <a:r>
              <a:rPr lang="ja-JP" altLang="en-US" sz="1050" dirty="0" err="1"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あ</a:t>
            </a:r>
            <a:endParaRPr lang="en-US" altLang="ja-JP"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endParaRPr>
          </a:p>
          <a:p>
            <a:pPr lvl="0">
              <a:lnSpc>
                <a:spcPts val="1200"/>
              </a:lnSpc>
            </a:pP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a:t>
            </a: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る</a:t>
            </a: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。法の施行後においても、地域の実情に即した既存の条例（いわゆる上乗せ・横出し</a:t>
            </a: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条例</a:t>
            </a:r>
            <a:endParaRPr lang="en-US" altLang="ja-JP"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endParaRPr>
          </a:p>
          <a:p>
            <a:pPr lvl="0">
              <a:lnSpc>
                <a:spcPts val="1200"/>
              </a:lnSpc>
            </a:pP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a:t>
            </a: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を</a:t>
            </a: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含む。）については引き続き効力を有し、また、新たに制定することも制限されること</a:t>
            </a: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は</a:t>
            </a:r>
            <a:endParaRPr lang="en-US" altLang="ja-JP"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endParaRPr>
          </a:p>
          <a:p>
            <a:pPr lvl="0">
              <a:lnSpc>
                <a:spcPts val="1200"/>
              </a:lnSpc>
            </a:pP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a:t>
            </a: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なく</a:t>
            </a: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、障害者にとって身近な地域において、条例の制定も含めた障害者差別を解消する</a:t>
            </a: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取組</a:t>
            </a:r>
            <a:endParaRPr lang="en-US" altLang="ja-JP"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endParaRPr>
          </a:p>
          <a:p>
            <a:pPr lvl="0">
              <a:lnSpc>
                <a:spcPts val="1200"/>
              </a:lnSpc>
            </a:pP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a:t>
            </a: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の</a:t>
            </a: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推進が望まれる。</a:t>
            </a:r>
          </a:p>
          <a:p>
            <a:pPr lvl="0">
              <a:lnSpc>
                <a:spcPts val="1200"/>
              </a:lnSpc>
            </a:pPr>
            <a:endPar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endParaRPr>
          </a:p>
          <a:p>
            <a:pPr lvl="0">
              <a:lnSpc>
                <a:spcPts val="1200"/>
              </a:lnSpc>
            </a:pP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第２　行政機関等及び事業者が講ずべき障害を理由とする差別を解消するための措置に関する</a:t>
            </a: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共</a:t>
            </a:r>
            <a:endParaRPr lang="en-US" altLang="ja-JP"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endParaRPr>
          </a:p>
          <a:p>
            <a:pPr lvl="0">
              <a:lnSpc>
                <a:spcPts val="1200"/>
              </a:lnSpc>
            </a:pP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a:t>
            </a: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通的</a:t>
            </a: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な事項</a:t>
            </a:r>
          </a:p>
          <a:p>
            <a:pPr lvl="0">
              <a:lnSpc>
                <a:spcPts val="1200"/>
              </a:lnSpc>
            </a:pP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１</a:t>
            </a: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法の対象範囲</a:t>
            </a:r>
          </a:p>
          <a:p>
            <a:pPr lvl="0">
              <a:lnSpc>
                <a:spcPts val="1200"/>
              </a:lnSpc>
            </a:pP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a:t>
            </a: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１）障害者</a:t>
            </a:r>
          </a:p>
          <a:p>
            <a:pPr lvl="0">
              <a:lnSpc>
                <a:spcPts val="1200"/>
              </a:lnSpc>
            </a:pP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a:t>
            </a: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対象</a:t>
            </a: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となる障害者は、障害者基本法第２条第１号に規定する障害者、即ち、「身体障害</a:t>
            </a: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a:t>
            </a:r>
            <a:endParaRPr lang="en-US" altLang="ja-JP"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endParaRPr>
          </a:p>
          <a:p>
            <a:pPr lvl="0">
              <a:lnSpc>
                <a:spcPts val="1200"/>
              </a:lnSpc>
            </a:pP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a:t>
            </a: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知的</a:t>
            </a: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障害、精神障害（発達障害を含む。）その他の心身の機能の障害（以下「障害」と</a:t>
            </a: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総称</a:t>
            </a:r>
            <a:endParaRPr lang="en-US" altLang="ja-JP"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endParaRPr>
          </a:p>
          <a:p>
            <a:pPr lvl="0">
              <a:lnSpc>
                <a:spcPts val="1200"/>
              </a:lnSpc>
            </a:pP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a:t>
            </a: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する</a:t>
            </a: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。）がある者で</a:t>
            </a:r>
            <a:r>
              <a:rPr lang="ja-JP" altLang="en-US" sz="1050" dirty="0" err="1">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あつて</a:t>
            </a: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、障害及び社会的障壁により継続的に日常生活又は社会生活に</a:t>
            </a: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相</a:t>
            </a:r>
            <a:endParaRPr lang="en-US" altLang="ja-JP"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endParaRPr>
          </a:p>
          <a:p>
            <a:pPr lvl="0">
              <a:lnSpc>
                <a:spcPts val="1200"/>
              </a:lnSpc>
            </a:pP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a:t>
            </a: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当</a:t>
            </a: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な制限を受ける状態にあるもの」である。これは、障害者が日常生活又は社会生活に</a:t>
            </a: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おい</a:t>
            </a:r>
            <a:endParaRPr lang="en-US" altLang="ja-JP"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endParaRPr>
          </a:p>
          <a:p>
            <a:pPr lvl="0">
              <a:lnSpc>
                <a:spcPts val="1200"/>
              </a:lnSpc>
            </a:pP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a:t>
            </a: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a:t>
            </a:r>
            <a:r>
              <a:rPr lang="ja-JP" altLang="en-US" sz="1050" dirty="0" err="1"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て</a:t>
            </a: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受ける制限は、身体障害、知的障害、精神障害（発達障害を含む。）その他の心身の</a:t>
            </a: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機能</a:t>
            </a:r>
            <a:endParaRPr lang="en-US" altLang="ja-JP"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endParaRPr>
          </a:p>
          <a:p>
            <a:pPr lvl="0">
              <a:lnSpc>
                <a:spcPts val="1200"/>
              </a:lnSpc>
            </a:pP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a:t>
            </a: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の</a:t>
            </a: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障害（難病に起因する障害を含む。）のみに起因するものではなく、社会における様々</a:t>
            </a: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な</a:t>
            </a:r>
            <a:endParaRPr lang="en-US" altLang="ja-JP"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endParaRPr>
          </a:p>
          <a:p>
            <a:pPr lvl="0">
              <a:lnSpc>
                <a:spcPts val="1200"/>
              </a:lnSpc>
            </a:pP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a:t>
            </a: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障壁</a:t>
            </a: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と相対することによって生ずるものとのいわゆる「社会モデル」の考え方を</a:t>
            </a: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踏まえて</a:t>
            </a:r>
            <a:endPar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endParaRPr>
          </a:p>
        </p:txBody>
      </p:sp>
      <p:sp>
        <p:nvSpPr>
          <p:cNvPr id="5" name="スライド番号プレースホルダー 1"/>
          <p:cNvSpPr>
            <a:spLocks noGrp="1"/>
          </p:cNvSpPr>
          <p:nvPr>
            <p:ph type="sldNum" sz="quarter" idx="11"/>
          </p:nvPr>
        </p:nvSpPr>
        <p:spPr>
          <a:xfrm>
            <a:off x="0" y="9529939"/>
            <a:ext cx="6732588" cy="376061"/>
          </a:xfrm>
        </p:spPr>
        <p:txBody>
          <a:bodyPr/>
          <a:lstStyle/>
          <a:p>
            <a:pPr algn="ctr">
              <a:defRPr/>
            </a:pPr>
            <a:fld id="{0973A2A5-7B1F-44C8-8C12-BB5C84638F68}" type="slidenum">
              <a:rPr lang="en-US" altLang="ja-JP" sz="1200" smtClean="0">
                <a:solidFill>
                  <a:srgbClr val="000000"/>
                </a:solidFill>
                <a:latin typeface="ＭＳ ゴシック" panose="020B0609070205080204" pitchFamily="49" charset="-128"/>
                <a:ea typeface="ＭＳ ゴシック" panose="020B0609070205080204" pitchFamily="49" charset="-128"/>
              </a:rPr>
              <a:pPr algn="ctr">
                <a:defRPr/>
              </a:pPr>
              <a:t>16</a:t>
            </a:fld>
            <a:endParaRPr lang="en-US" altLang="ja-JP" sz="1200" dirty="0">
              <a:solidFill>
                <a:srgbClr val="000000"/>
              </a:solidFill>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256982958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txBox="1">
            <a:spLocks/>
          </p:cNvSpPr>
          <p:nvPr/>
        </p:nvSpPr>
        <p:spPr>
          <a:xfrm>
            <a:off x="39666" y="43114"/>
            <a:ext cx="6588000" cy="540000"/>
          </a:xfrm>
          <a:prstGeom prst="rect">
            <a:avLst/>
          </a:prstGeom>
          <a:gradFill rotWithShape="1">
            <a:gsLst>
              <a:gs pos="0">
                <a:srgbClr val="4F81BD">
                  <a:tint val="50000"/>
                  <a:satMod val="300000"/>
                </a:srgbClr>
              </a:gs>
              <a:gs pos="35000">
                <a:srgbClr val="4F81BD">
                  <a:tint val="37000"/>
                  <a:satMod val="300000"/>
                </a:srgbClr>
              </a:gs>
              <a:gs pos="100000">
                <a:srgbClr val="4F81BD">
                  <a:tint val="15000"/>
                  <a:satMod val="350000"/>
                </a:srgbClr>
              </a:gs>
            </a:gsLst>
            <a:lin ang="16200000" scaled="1"/>
          </a:gradFill>
          <a:ln w="9525" cap="flat" cmpd="sng" algn="ctr">
            <a:solidFill>
              <a:srgbClr val="4F81BD">
                <a:shade val="95000"/>
                <a:satMod val="105000"/>
              </a:srgbClr>
            </a:solidFill>
            <a:prstDash val="solid"/>
          </a:ln>
          <a:effectLst>
            <a:outerShdw blurRad="40000" dist="20000" dir="5400000" rotWithShape="0">
              <a:srgbClr val="000000">
                <a:alpha val="38000"/>
              </a:srgbClr>
            </a:outerShdw>
          </a:effectLst>
        </p:spPr>
        <p:style>
          <a:lnRef idx="1">
            <a:schemeClr val="accent1"/>
          </a:lnRef>
          <a:fillRef idx="2">
            <a:schemeClr val="accent1"/>
          </a:fillRef>
          <a:effectRef idx="1">
            <a:schemeClr val="accent1"/>
          </a:effectRef>
          <a:fontRef idx="minor">
            <a:schemeClr val="dk1"/>
          </a:fontRef>
        </p:style>
        <p:txBody>
          <a:bodyPr vert="horz" wrap="square" lIns="91448" tIns="45724" rIns="91448" bIns="45724" rtlCol="0" anchor="ctr">
            <a:no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spcBef>
                <a:spcPct val="0"/>
              </a:spcBef>
              <a:defRPr/>
            </a:pPr>
            <a:r>
              <a:rPr lang="ja-JP" altLang="en-US" sz="2400" dirty="0">
                <a:solidFill>
                  <a:sysClr val="windowText" lastClr="000000"/>
                </a:solidFill>
                <a:latin typeface="ＤＨＰ特太ゴシック体" panose="020B0500000000000000" pitchFamily="50" charset="-128"/>
                <a:ea typeface="ＤＨＰ特太ゴシック体" panose="020B0500000000000000" pitchFamily="50" charset="-128"/>
              </a:rPr>
              <a:t>関係法令（障害者差別解消法・</a:t>
            </a:r>
            <a:r>
              <a:rPr lang="ja-JP" altLang="en-US" sz="2400" dirty="0" smtClean="0">
                <a:solidFill>
                  <a:sysClr val="windowText" lastClr="000000"/>
                </a:solidFill>
                <a:latin typeface="ＤＨＰ特太ゴシック体" panose="020B0500000000000000" pitchFamily="50" charset="-128"/>
                <a:ea typeface="ＤＨＰ特太ゴシック体" panose="020B0500000000000000" pitchFamily="50" charset="-128"/>
              </a:rPr>
              <a:t>基本方針）⑦</a:t>
            </a:r>
            <a:endParaRPr lang="ja-JP" altLang="en-US" sz="2400" dirty="0">
              <a:solidFill>
                <a:sysClr val="windowText" lastClr="000000"/>
              </a:solidFill>
              <a:latin typeface="ＤＨＰ特太ゴシック体" panose="020B0500000000000000" pitchFamily="50" charset="-128"/>
              <a:ea typeface="ＤＨＰ特太ゴシック体" panose="020B0500000000000000" pitchFamily="50" charset="-128"/>
            </a:endParaRPr>
          </a:p>
        </p:txBody>
      </p:sp>
      <p:sp>
        <p:nvSpPr>
          <p:cNvPr id="7" name="角丸四角形 6"/>
          <p:cNvSpPr/>
          <p:nvPr/>
        </p:nvSpPr>
        <p:spPr>
          <a:xfrm>
            <a:off x="275799" y="776536"/>
            <a:ext cx="6115734" cy="8280920"/>
          </a:xfrm>
          <a:prstGeom prst="roundRect">
            <a:avLst>
              <a:gd name="adj" fmla="val 5094"/>
            </a:avLst>
          </a:prstGeom>
          <a:noFill/>
          <a:ln w="12700">
            <a:noFill/>
          </a:ln>
        </p:spPr>
        <p:style>
          <a:lnRef idx="2">
            <a:schemeClr val="accent5"/>
          </a:lnRef>
          <a:fillRef idx="1">
            <a:schemeClr val="lt1"/>
          </a:fillRef>
          <a:effectRef idx="0">
            <a:schemeClr val="accent5"/>
          </a:effectRef>
          <a:fontRef idx="minor">
            <a:schemeClr val="dk1"/>
          </a:fontRef>
        </p:style>
        <p:txBody>
          <a:bodyPr lIns="91404" tIns="45701" rIns="91404" bIns="45701" rtlCol="0" anchor="t" anchorCtr="0"/>
          <a:lstStyle/>
          <a:p>
            <a:pPr lvl="0">
              <a:lnSpc>
                <a:spcPts val="1200"/>
              </a:lnSpc>
            </a:pP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いる。したがって、法が対象とする障害者は、いわゆる障害者手帳の所持者に限られない</a:t>
            </a: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a:t>
            </a:r>
            <a:endParaRPr lang="en-US" altLang="ja-JP"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endParaRPr>
          </a:p>
          <a:p>
            <a:pPr lvl="0">
              <a:lnSpc>
                <a:spcPts val="1200"/>
              </a:lnSpc>
            </a:pP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a:t>
            </a: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なお</a:t>
            </a: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、高次脳機能障害は精神障害に含まれる。</a:t>
            </a:r>
          </a:p>
          <a:p>
            <a:pPr lvl="0">
              <a:lnSpc>
                <a:spcPts val="1200"/>
              </a:lnSpc>
            </a:pP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また</a:t>
            </a: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、特に女性である障害者は、障害に加えて女性であることにより、更に複合的に</a:t>
            </a: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困難</a:t>
            </a:r>
            <a:endParaRPr lang="en-US" altLang="ja-JP"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endParaRPr>
          </a:p>
          <a:p>
            <a:pPr lvl="0">
              <a:lnSpc>
                <a:spcPts val="1200"/>
              </a:lnSpc>
            </a:pP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a:t>
            </a: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な</a:t>
            </a: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状況に置かれている場合があること、障害児には、成人の障害者とは異なる支援の</a:t>
            </a: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必要性</a:t>
            </a:r>
            <a:endParaRPr lang="en-US" altLang="ja-JP"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endParaRPr>
          </a:p>
          <a:p>
            <a:pPr lvl="0">
              <a:lnSpc>
                <a:spcPts val="1200"/>
              </a:lnSpc>
            </a:pP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a:t>
            </a: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が</a:t>
            </a: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あることに留意する。</a:t>
            </a:r>
          </a:p>
          <a:p>
            <a:pPr lvl="0">
              <a:lnSpc>
                <a:spcPts val="1200"/>
              </a:lnSpc>
            </a:pP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a:t>
            </a:r>
            <a:endParaRPr lang="en-US" altLang="ja-JP"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endParaRPr>
          </a:p>
          <a:p>
            <a:pPr lvl="0">
              <a:lnSpc>
                <a:spcPts val="1200"/>
              </a:lnSpc>
            </a:pP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a:t>
            </a: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２）事業者</a:t>
            </a:r>
          </a:p>
          <a:p>
            <a:pPr lvl="0">
              <a:lnSpc>
                <a:spcPts val="1200"/>
              </a:lnSpc>
            </a:pP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対象</a:t>
            </a: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となる事業者は、商業その他の事業を行う者（地方公共団体の経営する企業及び</a:t>
            </a: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公営</a:t>
            </a:r>
            <a:endParaRPr lang="en-US" altLang="ja-JP"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endParaRPr>
          </a:p>
          <a:p>
            <a:pPr lvl="0">
              <a:lnSpc>
                <a:spcPts val="1200"/>
              </a:lnSpc>
            </a:pP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a:t>
            </a: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企業型</a:t>
            </a: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地方独立行政法人を含み、国、独立行政法人等、地方公共団体及び公営企業型以外</a:t>
            </a: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の</a:t>
            </a:r>
            <a:endParaRPr lang="en-US" altLang="ja-JP"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endParaRPr>
          </a:p>
          <a:p>
            <a:pPr lvl="0">
              <a:lnSpc>
                <a:spcPts val="1200"/>
              </a:lnSpc>
            </a:pP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a:t>
            </a: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地方</a:t>
            </a: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独立行政法人を除く。）であり、目的の営利・非営利、個人・法人の別を問わず、</a:t>
            </a: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同種</a:t>
            </a:r>
            <a:endParaRPr lang="en-US" altLang="ja-JP"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endParaRPr>
          </a:p>
          <a:p>
            <a:pPr lvl="0">
              <a:lnSpc>
                <a:spcPts val="1200"/>
              </a:lnSpc>
            </a:pP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a:t>
            </a: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の</a:t>
            </a: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行為を反復継続する意思をもって行う者である。したがって、例えば、個人事業者や</a:t>
            </a: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対価</a:t>
            </a:r>
            <a:endParaRPr lang="en-US" altLang="ja-JP"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endParaRPr>
          </a:p>
          <a:p>
            <a:pPr lvl="0">
              <a:lnSpc>
                <a:spcPts val="1200"/>
              </a:lnSpc>
            </a:pP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a:t>
            </a: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を</a:t>
            </a: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得ない無報酬の事業を行う者、非営利事業を行う社会福祉法人や特定非営利活動法人も</a:t>
            </a: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対</a:t>
            </a:r>
            <a:endParaRPr lang="en-US" altLang="ja-JP"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endParaRPr>
          </a:p>
          <a:p>
            <a:pPr lvl="0">
              <a:lnSpc>
                <a:spcPts val="1200"/>
              </a:lnSpc>
            </a:pP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a:t>
            </a: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象</a:t>
            </a: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となる。</a:t>
            </a:r>
          </a:p>
          <a:p>
            <a:pPr lvl="0">
              <a:lnSpc>
                <a:spcPts val="1200"/>
              </a:lnSpc>
            </a:pPr>
            <a:endParaRPr lang="en-US" altLang="ja-JP"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endParaRPr>
          </a:p>
          <a:p>
            <a:pPr lvl="0">
              <a:lnSpc>
                <a:spcPts val="1200"/>
              </a:lnSpc>
            </a:pP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a:t>
            </a: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a:t>
            </a: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３）対象分野</a:t>
            </a:r>
          </a:p>
          <a:p>
            <a:pPr lvl="0">
              <a:lnSpc>
                <a:spcPts val="1200"/>
              </a:lnSpc>
            </a:pP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法</a:t>
            </a: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は、日常生活及び社会生活全般に係る分野が広く対象となる。ただし、行政機関等</a:t>
            </a: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及び</a:t>
            </a:r>
            <a:endParaRPr lang="en-US" altLang="ja-JP"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endParaRPr>
          </a:p>
          <a:p>
            <a:pPr lvl="0">
              <a:lnSpc>
                <a:spcPts val="1200"/>
              </a:lnSpc>
            </a:pP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a:t>
            </a: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事</a:t>
            </a: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業者が事業主としての立場で労働者に対して行う障害を理由とする差別を解消するため</a:t>
            </a: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の</a:t>
            </a:r>
            <a:endParaRPr lang="en-US" altLang="ja-JP"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endParaRPr>
          </a:p>
          <a:p>
            <a:pPr lvl="0">
              <a:lnSpc>
                <a:spcPts val="1200"/>
              </a:lnSpc>
            </a:pP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a:t>
            </a: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措置</a:t>
            </a: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については、法第</a:t>
            </a:r>
            <a:r>
              <a:rPr lang="en-US" altLang="ja-JP"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13</a:t>
            </a: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条により、障害者の雇用の促進等に関する法律（昭和</a:t>
            </a:r>
            <a:r>
              <a:rPr lang="en-US" altLang="ja-JP"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35</a:t>
            </a: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年</a:t>
            </a: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法律第</a:t>
            </a:r>
            <a:endParaRPr lang="en-US" altLang="ja-JP"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endParaRPr>
          </a:p>
          <a:p>
            <a:pPr lvl="0">
              <a:lnSpc>
                <a:spcPts val="1200"/>
              </a:lnSpc>
            </a:pP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a:t>
            </a: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a:t>
            </a:r>
            <a:r>
              <a:rPr lang="en-US" altLang="ja-JP"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123</a:t>
            </a: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号</a:t>
            </a: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）の定めるところによることとされている。</a:t>
            </a:r>
          </a:p>
          <a:p>
            <a:pPr lvl="0">
              <a:lnSpc>
                <a:spcPts val="1200"/>
              </a:lnSpc>
            </a:pPr>
            <a:endParaRPr lang="en-US" altLang="ja-JP"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endParaRPr>
          </a:p>
          <a:p>
            <a:pPr lvl="0">
              <a:lnSpc>
                <a:spcPts val="1200"/>
              </a:lnSpc>
            </a:pP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a:t>
            </a: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２ </a:t>
            </a: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不当な差別的取扱い</a:t>
            </a:r>
          </a:p>
          <a:p>
            <a:pPr lvl="0">
              <a:lnSpc>
                <a:spcPts val="1200"/>
              </a:lnSpc>
            </a:pP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a:t>
            </a: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１）不当な差別的取扱いの基本的な考え方</a:t>
            </a:r>
          </a:p>
          <a:p>
            <a:pPr lvl="0">
              <a:lnSpc>
                <a:spcPts val="1200"/>
              </a:lnSpc>
            </a:pP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ア</a:t>
            </a: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法は、障害者に対して、正当な理由なく、障害を理由として、財・サービスや各種</a:t>
            </a: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機会</a:t>
            </a:r>
            <a:endParaRPr lang="en-US" altLang="ja-JP"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endParaRPr>
          </a:p>
          <a:p>
            <a:pPr lvl="0">
              <a:lnSpc>
                <a:spcPts val="1200"/>
              </a:lnSpc>
            </a:pP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a:t>
            </a: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の</a:t>
            </a: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提供を拒否する又は提供に当たって場所・時間帯などを制限する、障害者でない者に</a:t>
            </a: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対</a:t>
            </a:r>
            <a:endParaRPr lang="en-US" altLang="ja-JP"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endParaRPr>
          </a:p>
          <a:p>
            <a:pPr lvl="0">
              <a:lnSpc>
                <a:spcPts val="1200"/>
              </a:lnSpc>
            </a:pP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a:t>
            </a: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して</a:t>
            </a: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は付さない条件を付けることなどにより、障害者の権利利益を侵害することを禁止</a:t>
            </a: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し</a:t>
            </a:r>
            <a:endParaRPr lang="en-US" altLang="ja-JP"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endParaRPr>
          </a:p>
          <a:p>
            <a:pPr lvl="0">
              <a:lnSpc>
                <a:spcPts val="1200"/>
              </a:lnSpc>
            </a:pP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a:t>
            </a: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て</a:t>
            </a: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いる。</a:t>
            </a:r>
          </a:p>
          <a:p>
            <a:pPr lvl="0">
              <a:lnSpc>
                <a:spcPts val="1200"/>
              </a:lnSpc>
            </a:pP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なお</a:t>
            </a: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、障害者の事実上の平等を促進し、又は達成するために必要な特別の措置は、</a:t>
            </a: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不当</a:t>
            </a:r>
            <a:endParaRPr lang="en-US" altLang="ja-JP"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endParaRPr>
          </a:p>
          <a:p>
            <a:pPr lvl="0">
              <a:lnSpc>
                <a:spcPts val="1200"/>
              </a:lnSpc>
            </a:pP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a:t>
            </a: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な</a:t>
            </a: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差別的取扱いではない。</a:t>
            </a:r>
          </a:p>
          <a:p>
            <a:pPr lvl="0">
              <a:lnSpc>
                <a:spcPts val="1200"/>
              </a:lnSpc>
            </a:pP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イ</a:t>
            </a: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したがって、障害者を障害者でない者と比べて優遇する取扱い（いわゆる</a:t>
            </a: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積極的改善措</a:t>
            </a:r>
            <a:endParaRPr lang="en-US" altLang="ja-JP"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endParaRPr>
          </a:p>
          <a:p>
            <a:pPr lvl="0">
              <a:lnSpc>
                <a:spcPts val="1200"/>
              </a:lnSpc>
            </a:pP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a:t>
            </a: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置</a:t>
            </a: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）、法に規定された障害者に対する合理的配慮の提供による障害者でない者との</a:t>
            </a: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異なる</a:t>
            </a:r>
            <a:endParaRPr lang="en-US" altLang="ja-JP"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endParaRPr>
          </a:p>
          <a:p>
            <a:pPr lvl="0">
              <a:lnSpc>
                <a:spcPts val="1200"/>
              </a:lnSpc>
            </a:pP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a:t>
            </a: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取扱い</a:t>
            </a: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や、合理的配慮を提供等するために必要な範囲で、プライバシーに配慮しつつ</a:t>
            </a: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障害</a:t>
            </a:r>
            <a:endParaRPr lang="en-US" altLang="ja-JP"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endParaRPr>
          </a:p>
          <a:p>
            <a:pPr lvl="0">
              <a:lnSpc>
                <a:spcPts val="1200"/>
              </a:lnSpc>
            </a:pP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a:t>
            </a: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者</a:t>
            </a: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に障害の状況等を確認することは、不当な差別的取扱いには当たらない。不当な</a:t>
            </a: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差別的</a:t>
            </a:r>
            <a:endParaRPr lang="en-US" altLang="ja-JP"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endParaRPr>
          </a:p>
          <a:p>
            <a:pPr lvl="0">
              <a:lnSpc>
                <a:spcPts val="1200"/>
              </a:lnSpc>
            </a:pP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a:t>
            </a: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取扱い</a:t>
            </a: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とは、正当な理由なく、障害者を、問題となる事務・事業について本質的に</a:t>
            </a:r>
            <a:r>
              <a:rPr lang="ja-JP" altLang="en-US" sz="1050" dirty="0" err="1">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関係</a:t>
            </a:r>
            <a:r>
              <a:rPr lang="ja-JP" altLang="en-US" sz="1050" dirty="0" err="1"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す</a:t>
            </a:r>
            <a:endParaRPr lang="en-US" altLang="ja-JP"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endParaRPr>
          </a:p>
          <a:p>
            <a:pPr lvl="0">
              <a:lnSpc>
                <a:spcPts val="1200"/>
              </a:lnSpc>
            </a:pP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a:t>
            </a: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a:t>
            </a:r>
            <a:r>
              <a:rPr lang="ja-JP" altLang="en-US" sz="1050" dirty="0" err="1"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る</a:t>
            </a: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諸事情が同じ障害者でない者より不利に扱うことである点に留意する必要がある。</a:t>
            </a:r>
          </a:p>
          <a:p>
            <a:pPr lvl="0">
              <a:lnSpc>
                <a:spcPts val="1200"/>
              </a:lnSpc>
            </a:pPr>
            <a:endParaRPr lang="en-US" altLang="ja-JP"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endParaRPr>
          </a:p>
          <a:p>
            <a:pPr lvl="0">
              <a:lnSpc>
                <a:spcPts val="1200"/>
              </a:lnSpc>
            </a:pP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a:t>
            </a: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a:t>
            </a: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２）正当な理由の判断の視点</a:t>
            </a:r>
          </a:p>
          <a:p>
            <a:pPr lvl="0">
              <a:lnSpc>
                <a:spcPts val="1200"/>
              </a:lnSpc>
            </a:pP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正当</a:t>
            </a: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な理由に相当するのは、障害者に対して、障害を理由として、財・サービスや</a:t>
            </a: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各種機　</a:t>
            </a:r>
            <a:endParaRPr lang="en-US" altLang="ja-JP"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endParaRPr>
          </a:p>
          <a:p>
            <a:pPr lvl="0">
              <a:lnSpc>
                <a:spcPts val="1200"/>
              </a:lnSpc>
            </a:pP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a:t>
            </a: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会</a:t>
            </a: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の提供を拒否するなどの取扱いが客観的に見て正当な目的の下に行われたものであり、</a:t>
            </a:r>
            <a:r>
              <a:rPr lang="ja-JP" altLang="en-US" sz="1050" dirty="0" err="1"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そ</a:t>
            </a:r>
            <a:endParaRPr lang="en-US" altLang="ja-JP"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endParaRPr>
          </a:p>
          <a:p>
            <a:pPr lvl="0">
              <a:lnSpc>
                <a:spcPts val="1200"/>
              </a:lnSpc>
            </a:pP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a:t>
            </a: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の</a:t>
            </a: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目的に照らしてやむを得ないと言える場合である。行政機関等及び事業者においては、</a:t>
            </a: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正</a:t>
            </a:r>
            <a:endParaRPr lang="en-US" altLang="ja-JP"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endParaRPr>
          </a:p>
          <a:p>
            <a:pPr lvl="0">
              <a:lnSpc>
                <a:spcPts val="1200"/>
              </a:lnSpc>
            </a:pP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a:t>
            </a: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当</a:t>
            </a: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な理由に相当するか否かについて、個別の事案ごとに、障害者、事業者、第三者の権利</a:t>
            </a: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利</a:t>
            </a:r>
            <a:endParaRPr lang="en-US" altLang="ja-JP"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endParaRPr>
          </a:p>
          <a:p>
            <a:pPr lvl="0">
              <a:lnSpc>
                <a:spcPts val="1200"/>
              </a:lnSpc>
            </a:pP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a:t>
            </a: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益</a:t>
            </a: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（例：安全の確保、財産の保全、事業の目的・内容・機能の維持、損害発生の防止等）</a:t>
            </a: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及</a:t>
            </a:r>
            <a:endParaRPr lang="en-US" altLang="ja-JP"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endParaRPr>
          </a:p>
          <a:p>
            <a:pPr lvl="0">
              <a:lnSpc>
                <a:spcPts val="1200"/>
              </a:lnSpc>
            </a:pP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a:t>
            </a: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a:t>
            </a:r>
            <a:r>
              <a:rPr lang="ja-JP" altLang="en-US" sz="1050" dirty="0" err="1"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び</a:t>
            </a: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行政機関等の事務・事業の目的・内容・機能の維持等の観点に鑑み、具体的場面や状況</a:t>
            </a: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に</a:t>
            </a:r>
            <a:endParaRPr lang="en-US" altLang="ja-JP"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endParaRPr>
          </a:p>
          <a:p>
            <a:pPr lvl="0">
              <a:lnSpc>
                <a:spcPts val="1200"/>
              </a:lnSpc>
            </a:pP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a:t>
            </a: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応じて</a:t>
            </a: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総合的・客観的に判断することが必要である。行政機関等及び事業者は、正当な</a:t>
            </a: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理由</a:t>
            </a:r>
            <a:endParaRPr lang="en-US" altLang="ja-JP"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endParaRPr>
          </a:p>
          <a:p>
            <a:pPr lvl="0">
              <a:lnSpc>
                <a:spcPts val="1200"/>
              </a:lnSpc>
            </a:pP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a:t>
            </a: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が</a:t>
            </a: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あると判断した場合には、障害者にその理由を説明するものとし、理解を得るよう</a:t>
            </a: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努める</a:t>
            </a:r>
            <a:endParaRPr lang="en-US" altLang="ja-JP"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endParaRPr>
          </a:p>
          <a:p>
            <a:pPr lvl="0">
              <a:lnSpc>
                <a:spcPts val="1200"/>
              </a:lnSpc>
            </a:pP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a:t>
            </a: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こと</a:t>
            </a: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が望ましい。</a:t>
            </a:r>
          </a:p>
          <a:p>
            <a:pPr lvl="0">
              <a:lnSpc>
                <a:spcPts val="1200"/>
              </a:lnSpc>
            </a:pPr>
            <a:endParaRPr lang="en-US" altLang="ja-JP"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endParaRPr>
          </a:p>
          <a:p>
            <a:pPr lvl="0">
              <a:lnSpc>
                <a:spcPts val="1200"/>
              </a:lnSpc>
            </a:pP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a:t>
            </a: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３</a:t>
            </a: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合理的配慮</a:t>
            </a:r>
          </a:p>
          <a:p>
            <a:pPr lvl="0">
              <a:lnSpc>
                <a:spcPts val="1200"/>
              </a:lnSpc>
            </a:pP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a:t>
            </a: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１）合理的配慮の基本的な考え方</a:t>
            </a:r>
          </a:p>
          <a:p>
            <a:pPr lvl="0">
              <a:lnSpc>
                <a:spcPts val="1200"/>
              </a:lnSpc>
            </a:pP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ア</a:t>
            </a: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権利条約第２条において、「合理的配慮」は、「障害者が他の者との平等を基礎と</a:t>
            </a: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して</a:t>
            </a:r>
            <a:endParaRPr lang="en-US" altLang="ja-JP"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endParaRPr>
          </a:p>
          <a:p>
            <a:pPr lvl="0">
              <a:lnSpc>
                <a:spcPts val="1200"/>
              </a:lnSpc>
            </a:pP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a:t>
            </a: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全て</a:t>
            </a: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の人権及び基本的自由を享有し、又は行使することを確保するための必要かつ適当</a:t>
            </a: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な</a:t>
            </a:r>
            <a:endParaRPr lang="en-US" altLang="ja-JP"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endParaRPr>
          </a:p>
          <a:p>
            <a:pPr lvl="0">
              <a:lnSpc>
                <a:spcPts val="1200"/>
              </a:lnSpc>
            </a:pP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a:t>
            </a: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変更</a:t>
            </a: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及び調整であって、特定の場合において必要とされるものであり、かつ、均衡を</a:t>
            </a: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失し</a:t>
            </a:r>
            <a:endParaRPr lang="en-US" altLang="ja-JP"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endParaRPr>
          </a:p>
          <a:p>
            <a:pPr lvl="0">
              <a:lnSpc>
                <a:spcPts val="1200"/>
              </a:lnSpc>
            </a:pP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a:t>
            </a: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a:t>
            </a:r>
            <a:r>
              <a:rPr lang="ja-JP" altLang="en-US" sz="1050" dirty="0" err="1"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た</a:t>
            </a: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又は過度の負担を課さないもの」と定義されている。</a:t>
            </a:r>
          </a:p>
          <a:p>
            <a:pPr lvl="0">
              <a:lnSpc>
                <a:spcPts val="1200"/>
              </a:lnSpc>
            </a:pP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法</a:t>
            </a: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は、権利条約における合理的配慮の定義を踏まえ、行政機関等及び事業者に対し、</a:t>
            </a:r>
            <a:r>
              <a:rPr lang="ja-JP" altLang="en-US" sz="1050" dirty="0" err="1"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そ</a:t>
            </a:r>
            <a:endParaRPr lang="en-US" altLang="ja-JP"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endParaRPr>
          </a:p>
          <a:p>
            <a:pPr lvl="0">
              <a:lnSpc>
                <a:spcPts val="1200"/>
              </a:lnSpc>
            </a:pP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a:t>
            </a: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の</a:t>
            </a: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事務・事業を行うに当たり、個々の場面において、障害者から現に社会的障壁の除去</a:t>
            </a: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を</a:t>
            </a:r>
            <a:endParaRPr lang="en-US" altLang="ja-JP"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endParaRPr>
          </a:p>
          <a:p>
            <a:pPr lvl="0">
              <a:lnSpc>
                <a:spcPts val="1200"/>
              </a:lnSpc>
            </a:pP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a:t>
            </a: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必要</a:t>
            </a: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としている旨の意思の表明があった場合において、その実施に伴う負担が過重で</a:t>
            </a: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ない</a:t>
            </a:r>
            <a:endPar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endParaRPr>
          </a:p>
        </p:txBody>
      </p:sp>
      <p:sp>
        <p:nvSpPr>
          <p:cNvPr id="5" name="スライド番号プレースホルダー 1"/>
          <p:cNvSpPr>
            <a:spLocks noGrp="1"/>
          </p:cNvSpPr>
          <p:nvPr>
            <p:ph type="sldNum" sz="quarter" idx="11"/>
          </p:nvPr>
        </p:nvSpPr>
        <p:spPr>
          <a:xfrm>
            <a:off x="0" y="9529939"/>
            <a:ext cx="6732588" cy="376061"/>
          </a:xfrm>
        </p:spPr>
        <p:txBody>
          <a:bodyPr/>
          <a:lstStyle/>
          <a:p>
            <a:pPr algn="ctr">
              <a:defRPr/>
            </a:pPr>
            <a:fld id="{0973A2A5-7B1F-44C8-8C12-BB5C84638F68}" type="slidenum">
              <a:rPr lang="en-US" altLang="ja-JP" sz="1200" smtClean="0">
                <a:solidFill>
                  <a:srgbClr val="000000"/>
                </a:solidFill>
                <a:latin typeface="ＭＳ ゴシック" panose="020B0609070205080204" pitchFamily="49" charset="-128"/>
                <a:ea typeface="ＭＳ ゴシック" panose="020B0609070205080204" pitchFamily="49" charset="-128"/>
              </a:rPr>
              <a:pPr algn="ctr">
                <a:defRPr/>
              </a:pPr>
              <a:t>17</a:t>
            </a:fld>
            <a:endParaRPr lang="en-US" altLang="ja-JP" sz="1200" dirty="0">
              <a:solidFill>
                <a:srgbClr val="000000"/>
              </a:solidFill>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55200470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txBox="1">
            <a:spLocks/>
          </p:cNvSpPr>
          <p:nvPr/>
        </p:nvSpPr>
        <p:spPr>
          <a:xfrm>
            <a:off x="39666" y="43114"/>
            <a:ext cx="6588000" cy="540000"/>
          </a:xfrm>
          <a:prstGeom prst="rect">
            <a:avLst/>
          </a:prstGeom>
          <a:gradFill rotWithShape="1">
            <a:gsLst>
              <a:gs pos="0">
                <a:srgbClr val="4F81BD">
                  <a:tint val="50000"/>
                  <a:satMod val="300000"/>
                </a:srgbClr>
              </a:gs>
              <a:gs pos="35000">
                <a:srgbClr val="4F81BD">
                  <a:tint val="37000"/>
                  <a:satMod val="300000"/>
                </a:srgbClr>
              </a:gs>
              <a:gs pos="100000">
                <a:srgbClr val="4F81BD">
                  <a:tint val="15000"/>
                  <a:satMod val="350000"/>
                </a:srgbClr>
              </a:gs>
            </a:gsLst>
            <a:lin ang="16200000" scaled="1"/>
          </a:gradFill>
          <a:ln w="9525" cap="flat" cmpd="sng" algn="ctr">
            <a:solidFill>
              <a:srgbClr val="4F81BD">
                <a:shade val="95000"/>
                <a:satMod val="105000"/>
              </a:srgbClr>
            </a:solidFill>
            <a:prstDash val="solid"/>
          </a:ln>
          <a:effectLst>
            <a:outerShdw blurRad="40000" dist="20000" dir="5400000" rotWithShape="0">
              <a:srgbClr val="000000">
                <a:alpha val="38000"/>
              </a:srgbClr>
            </a:outerShdw>
          </a:effectLst>
        </p:spPr>
        <p:style>
          <a:lnRef idx="1">
            <a:schemeClr val="accent1"/>
          </a:lnRef>
          <a:fillRef idx="2">
            <a:schemeClr val="accent1"/>
          </a:fillRef>
          <a:effectRef idx="1">
            <a:schemeClr val="accent1"/>
          </a:effectRef>
          <a:fontRef idx="minor">
            <a:schemeClr val="dk1"/>
          </a:fontRef>
        </p:style>
        <p:txBody>
          <a:bodyPr vert="horz" wrap="square" lIns="91448" tIns="45724" rIns="91448" bIns="45724" rtlCol="0" anchor="ctr">
            <a:no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spcBef>
                <a:spcPct val="0"/>
              </a:spcBef>
              <a:defRPr/>
            </a:pPr>
            <a:r>
              <a:rPr lang="ja-JP" altLang="en-US" sz="2400" dirty="0">
                <a:solidFill>
                  <a:sysClr val="windowText" lastClr="000000"/>
                </a:solidFill>
                <a:latin typeface="ＤＨＰ特太ゴシック体" panose="020B0500000000000000" pitchFamily="50" charset="-128"/>
                <a:ea typeface="ＤＨＰ特太ゴシック体" panose="020B0500000000000000" pitchFamily="50" charset="-128"/>
              </a:rPr>
              <a:t>関係法令（障害者差別解消法・</a:t>
            </a:r>
            <a:r>
              <a:rPr lang="ja-JP" altLang="en-US" sz="2400" dirty="0" smtClean="0">
                <a:solidFill>
                  <a:sysClr val="windowText" lastClr="000000"/>
                </a:solidFill>
                <a:latin typeface="ＤＨＰ特太ゴシック体" panose="020B0500000000000000" pitchFamily="50" charset="-128"/>
                <a:ea typeface="ＤＨＰ特太ゴシック体" panose="020B0500000000000000" pitchFamily="50" charset="-128"/>
              </a:rPr>
              <a:t>基本方針）⑧</a:t>
            </a:r>
            <a:endParaRPr lang="ja-JP" altLang="en-US" sz="2400" dirty="0">
              <a:solidFill>
                <a:sysClr val="windowText" lastClr="000000"/>
              </a:solidFill>
              <a:latin typeface="ＤＨＰ特太ゴシック体" panose="020B0500000000000000" pitchFamily="50" charset="-128"/>
              <a:ea typeface="ＤＨＰ特太ゴシック体" panose="020B0500000000000000" pitchFamily="50" charset="-128"/>
            </a:endParaRPr>
          </a:p>
        </p:txBody>
      </p:sp>
      <p:sp>
        <p:nvSpPr>
          <p:cNvPr id="7" name="角丸四角形 6"/>
          <p:cNvSpPr/>
          <p:nvPr/>
        </p:nvSpPr>
        <p:spPr>
          <a:xfrm>
            <a:off x="275799" y="594728"/>
            <a:ext cx="6115734" cy="9122414"/>
          </a:xfrm>
          <a:prstGeom prst="roundRect">
            <a:avLst>
              <a:gd name="adj" fmla="val 5094"/>
            </a:avLst>
          </a:prstGeom>
          <a:noFill/>
          <a:ln w="12700">
            <a:noFill/>
          </a:ln>
        </p:spPr>
        <p:style>
          <a:lnRef idx="2">
            <a:schemeClr val="accent5"/>
          </a:lnRef>
          <a:fillRef idx="1">
            <a:schemeClr val="lt1"/>
          </a:fillRef>
          <a:effectRef idx="0">
            <a:schemeClr val="accent5"/>
          </a:effectRef>
          <a:fontRef idx="minor">
            <a:schemeClr val="dk1"/>
          </a:fontRef>
        </p:style>
        <p:txBody>
          <a:bodyPr lIns="91404" tIns="45701" rIns="91404" bIns="45701" rtlCol="0" anchor="t" anchorCtr="0"/>
          <a:lstStyle/>
          <a:p>
            <a:pPr>
              <a:lnSpc>
                <a:spcPts val="1200"/>
              </a:lnSpc>
            </a:pP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a:t>
            </a: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a:t>
            </a: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ときは、障害者の権利利益を侵害することとならないよう、社会的障壁の除去の実施に</a:t>
            </a:r>
            <a:r>
              <a:rPr lang="ja-JP" altLang="en-US" sz="1050" dirty="0" err="1"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つ</a:t>
            </a:r>
            <a:endParaRPr lang="en-US" altLang="ja-JP"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endParaRPr>
          </a:p>
          <a:p>
            <a:pPr>
              <a:lnSpc>
                <a:spcPts val="1200"/>
              </a:lnSpc>
            </a:pP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a:t>
            </a: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いて</a:t>
            </a: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、必要かつ合理的な配慮（以下「合理的配慮」という。）を行うことを求めている</a:t>
            </a: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a:t>
            </a:r>
            <a:endParaRPr lang="en-US" altLang="ja-JP"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endParaRPr>
          </a:p>
          <a:p>
            <a:pPr>
              <a:lnSpc>
                <a:spcPts val="1200"/>
              </a:lnSpc>
            </a:pP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a:t>
            </a: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合理的</a:t>
            </a: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配慮は、障害者が受ける制限は、障害のみに起因するものではなく、社会に</a:t>
            </a: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おける</a:t>
            </a:r>
            <a:endParaRPr lang="en-US" altLang="ja-JP"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endParaRPr>
          </a:p>
          <a:p>
            <a:pPr>
              <a:lnSpc>
                <a:spcPts val="1200"/>
              </a:lnSpc>
            </a:pP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a:t>
            </a: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様々</a:t>
            </a: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な障壁と相対することによって生ずるものとのいわゆる「社会モデル」の考え方を</a:t>
            </a: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踏</a:t>
            </a:r>
            <a:endParaRPr lang="en-US" altLang="ja-JP"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endParaRPr>
          </a:p>
          <a:p>
            <a:pPr>
              <a:lnSpc>
                <a:spcPts val="1200"/>
              </a:lnSpc>
            </a:pP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a:t>
            </a: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まえた</a:t>
            </a: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ものであり、障害者の権利利益を侵害することとならないよう、障害者が個々の</a:t>
            </a: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場</a:t>
            </a:r>
            <a:endParaRPr lang="en-US" altLang="ja-JP"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endParaRPr>
          </a:p>
          <a:p>
            <a:pPr>
              <a:lnSpc>
                <a:spcPts val="1200"/>
              </a:lnSpc>
            </a:pP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a:t>
            </a: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面</a:t>
            </a: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において必要としている社会的障壁を除去するための必要かつ合理的な取組であり、</a:t>
            </a:r>
            <a:r>
              <a:rPr lang="ja-JP" altLang="en-US" sz="1050" dirty="0" err="1"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そ</a:t>
            </a:r>
            <a:endParaRPr lang="en-US" altLang="ja-JP"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endParaRPr>
          </a:p>
          <a:p>
            <a:pPr>
              <a:lnSpc>
                <a:spcPts val="1200"/>
              </a:lnSpc>
            </a:pP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a:t>
            </a: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の</a:t>
            </a: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実施に伴う負担が過重でないものである。</a:t>
            </a:r>
            <a:endParaRPr lang="en-US" altLang="ja-JP"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endParaRPr>
          </a:p>
          <a:p>
            <a:pPr lvl="0">
              <a:lnSpc>
                <a:spcPts val="1200"/>
              </a:lnSpc>
            </a:pP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合理的</a:t>
            </a: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配慮は、行政機関等及び事業者の事務・事業の目的・内容・機能に照らし、</a:t>
            </a: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必要</a:t>
            </a:r>
            <a:endParaRPr lang="en-US" altLang="ja-JP"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endParaRPr>
          </a:p>
          <a:p>
            <a:pPr lvl="0">
              <a:lnSpc>
                <a:spcPts val="1200"/>
              </a:lnSpc>
            </a:pP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a:t>
            </a: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と</a:t>
            </a: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される範囲で本来の業務に付随するものに限られること、障害者でない者との比較に</a:t>
            </a:r>
            <a:r>
              <a:rPr lang="ja-JP" altLang="en-US" sz="1050" dirty="0" err="1"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お</a:t>
            </a:r>
            <a:endParaRPr lang="en-US" altLang="ja-JP"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endParaRPr>
          </a:p>
          <a:p>
            <a:pPr lvl="0">
              <a:lnSpc>
                <a:spcPts val="1200"/>
              </a:lnSpc>
            </a:pP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a:t>
            </a: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いて</a:t>
            </a: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同等の機会の提供を受けるためのものであること、事務・事業の目的・内容・機能</a:t>
            </a: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の</a:t>
            </a:r>
            <a:endParaRPr lang="en-US" altLang="ja-JP"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endParaRPr>
          </a:p>
          <a:p>
            <a:pPr lvl="0">
              <a:lnSpc>
                <a:spcPts val="1200"/>
              </a:lnSpc>
            </a:pP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a:t>
            </a: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本質的</a:t>
            </a: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な変更には及ばないことに留意する必要がある。</a:t>
            </a:r>
          </a:p>
          <a:p>
            <a:pPr lvl="0">
              <a:lnSpc>
                <a:spcPts val="1200"/>
              </a:lnSpc>
            </a:pP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イ</a:t>
            </a: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合理的配慮は、障害の特性や社会的障壁の除去が求められる具体的場面や状況に</a:t>
            </a: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応じて</a:t>
            </a:r>
            <a:endParaRPr lang="en-US" altLang="ja-JP"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endParaRPr>
          </a:p>
          <a:p>
            <a:pPr lvl="0">
              <a:lnSpc>
                <a:spcPts val="1200"/>
              </a:lnSpc>
            </a:pP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a:t>
            </a: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異なり</a:t>
            </a: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、多様かつ個別性の高いものであり、当該障害者が現に置かれている状況を踏まえ</a:t>
            </a: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a:t>
            </a:r>
            <a:endParaRPr lang="en-US" altLang="ja-JP"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endParaRPr>
          </a:p>
          <a:p>
            <a:pPr lvl="0">
              <a:lnSpc>
                <a:spcPts val="1200"/>
              </a:lnSpc>
            </a:pP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a:t>
            </a: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社会的</a:t>
            </a: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障壁の除去のための手段及び方法について、「（２）過重な負担の基本的な</a:t>
            </a: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考え</a:t>
            </a:r>
            <a:endParaRPr lang="en-US" altLang="ja-JP"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endParaRPr>
          </a:p>
          <a:p>
            <a:pPr lvl="0">
              <a:lnSpc>
                <a:spcPts val="1200"/>
              </a:lnSpc>
            </a:pP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a:t>
            </a: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方</a:t>
            </a: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」に掲げた要素を考慮し、代替措置の選択も含め、双方の建設的対話による相互理解</a:t>
            </a: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を</a:t>
            </a:r>
            <a:endParaRPr lang="en-US" altLang="ja-JP"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endParaRPr>
          </a:p>
          <a:p>
            <a:pPr lvl="0">
              <a:lnSpc>
                <a:spcPts val="1200"/>
              </a:lnSpc>
            </a:pP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a:t>
            </a: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通じて</a:t>
            </a: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、必要かつ合理的な範囲で、柔軟に対応がなされるものである。さらに、</a:t>
            </a: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合理的配</a:t>
            </a:r>
            <a:endParaRPr lang="en-US" altLang="ja-JP"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endParaRPr>
          </a:p>
          <a:p>
            <a:pPr lvl="0">
              <a:lnSpc>
                <a:spcPts val="1200"/>
              </a:lnSpc>
            </a:pP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a:t>
            </a: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慮</a:t>
            </a: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の内容は、技術の進展、社会情勢の変化等に応じて変わり得るものである。</a:t>
            </a:r>
          </a:p>
          <a:p>
            <a:pPr lvl="0">
              <a:lnSpc>
                <a:spcPts val="1200"/>
              </a:lnSpc>
            </a:pP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現時点</a:t>
            </a: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における一例としては、</a:t>
            </a:r>
          </a:p>
          <a:p>
            <a:pPr lvl="0">
              <a:lnSpc>
                <a:spcPts val="1200"/>
              </a:lnSpc>
            </a:pP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a:t>
            </a: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車椅子利用者のために段差に携帯スロープを渡す、高い所に陳列された商品を取って</a:t>
            </a: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渡</a:t>
            </a:r>
            <a:endParaRPr lang="en-US" altLang="ja-JP"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endParaRPr>
          </a:p>
          <a:p>
            <a:pPr lvl="0">
              <a:lnSpc>
                <a:spcPts val="1200"/>
              </a:lnSpc>
            </a:pP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a:t>
            </a: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a:t>
            </a:r>
            <a:r>
              <a:rPr lang="ja-JP" altLang="en-US" sz="1050" dirty="0" err="1"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す</a:t>
            </a: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などの物理的環境への配慮</a:t>
            </a:r>
          </a:p>
          <a:p>
            <a:pPr lvl="0">
              <a:lnSpc>
                <a:spcPts val="1200"/>
              </a:lnSpc>
            </a:pP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a:t>
            </a: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筆談、読み上げ、手話などによるコミュニケーション、分かりやすい表現を使って</a:t>
            </a: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説明</a:t>
            </a:r>
            <a:endParaRPr lang="en-US" altLang="ja-JP"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endParaRPr>
          </a:p>
          <a:p>
            <a:pPr lvl="0">
              <a:lnSpc>
                <a:spcPts val="1200"/>
              </a:lnSpc>
            </a:pP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a:t>
            </a: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を</a:t>
            </a: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するなどの意思疎通の配慮</a:t>
            </a:r>
          </a:p>
          <a:p>
            <a:pPr lvl="0">
              <a:lnSpc>
                <a:spcPts val="1200"/>
              </a:lnSpc>
            </a:pP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a:t>
            </a: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障害の特性に応じた休憩時間の調整などのルール・慣行の柔軟な変更</a:t>
            </a:r>
          </a:p>
          <a:p>
            <a:pPr lvl="0">
              <a:lnSpc>
                <a:spcPts val="1200"/>
              </a:lnSpc>
            </a:pP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など</a:t>
            </a: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が挙げられる。合理的配慮の提供に当たっては、障害者の性別、年齢、状態等に</a:t>
            </a: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配慮</a:t>
            </a:r>
            <a:endParaRPr lang="en-US" altLang="ja-JP"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endParaRPr>
          </a:p>
          <a:p>
            <a:pPr lvl="0">
              <a:lnSpc>
                <a:spcPts val="1200"/>
              </a:lnSpc>
            </a:pP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a:t>
            </a: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する</a:t>
            </a: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ものとする。内閣府及び関係行政機関は、今後、合理的配慮の具体例を蓄積し、</a:t>
            </a: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広く　</a:t>
            </a:r>
            <a:endParaRPr lang="en-US" altLang="ja-JP"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endParaRPr>
          </a:p>
          <a:p>
            <a:pPr lvl="0">
              <a:lnSpc>
                <a:spcPts val="1200"/>
              </a:lnSpc>
            </a:pP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a:t>
            </a: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国民</a:t>
            </a: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に提供するものとする。</a:t>
            </a:r>
          </a:p>
          <a:p>
            <a:pPr lvl="0">
              <a:lnSpc>
                <a:spcPts val="1200"/>
              </a:lnSpc>
            </a:pP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なお</a:t>
            </a: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、合理的配慮を必要とする障害者が多数見込まれる場合、障害者との関係性が</a:t>
            </a: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長期</a:t>
            </a:r>
            <a:endParaRPr lang="en-US" altLang="ja-JP"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endParaRPr>
          </a:p>
          <a:p>
            <a:pPr lvl="0">
              <a:lnSpc>
                <a:spcPts val="1200"/>
              </a:lnSpc>
            </a:pP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a:t>
            </a: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にわたる</a:t>
            </a: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場合等には、その都度の合理的配慮の提供ではなく、後述する環境の整備を</a:t>
            </a: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考慮</a:t>
            </a:r>
            <a:endParaRPr lang="en-US" altLang="ja-JP"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endParaRPr>
          </a:p>
          <a:p>
            <a:pPr lvl="0">
              <a:lnSpc>
                <a:spcPts val="1200"/>
              </a:lnSpc>
            </a:pP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a:t>
            </a: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に入れる</a:t>
            </a: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ことにより、中・長期的なコストの削減・効率化につながる点は重要である。</a:t>
            </a:r>
          </a:p>
          <a:p>
            <a:pPr lvl="0">
              <a:lnSpc>
                <a:spcPts val="1200"/>
              </a:lnSpc>
            </a:pP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ウ</a:t>
            </a: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a:t>
            </a: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意思</a:t>
            </a: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の表明に当たっては、具体的場面において、社会的障壁の除去に関する配慮を</a:t>
            </a: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必要</a:t>
            </a:r>
            <a:endParaRPr lang="en-US" altLang="ja-JP"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endParaRPr>
          </a:p>
          <a:p>
            <a:pPr lvl="0">
              <a:lnSpc>
                <a:spcPts val="1200"/>
              </a:lnSpc>
            </a:pP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a:t>
            </a: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と</a:t>
            </a: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している状況にあることを言語（手話を含む。）のほか、点字、拡大文字、筆談、</a:t>
            </a: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実物</a:t>
            </a:r>
            <a:endParaRPr lang="en-US" altLang="ja-JP"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endParaRPr>
          </a:p>
          <a:p>
            <a:pPr lvl="0">
              <a:lnSpc>
                <a:spcPts val="1200"/>
              </a:lnSpc>
            </a:pP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a:t>
            </a: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の</a:t>
            </a: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提示や身振りサイン等による合図、触覚による意思伝達など、障害者が他人と</a:t>
            </a: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コミュニ</a:t>
            </a:r>
            <a:endParaRPr lang="en-US" altLang="ja-JP"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endParaRPr>
          </a:p>
          <a:p>
            <a:pPr lvl="0">
              <a:lnSpc>
                <a:spcPts val="1200"/>
              </a:lnSpc>
            </a:pP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a:t>
            </a: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ケーション</a:t>
            </a: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を図る際に必要な手段（通訳を介するものを含む。）により伝えられる。</a:t>
            </a:r>
          </a:p>
          <a:p>
            <a:pPr lvl="0">
              <a:lnSpc>
                <a:spcPts val="1200"/>
              </a:lnSpc>
            </a:pP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また</a:t>
            </a: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、障害者からの意思表明のみでなく、知的障害や精神障害（発達障害を含む。）</a:t>
            </a: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等</a:t>
            </a:r>
            <a:endParaRPr lang="en-US" altLang="ja-JP"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endParaRPr>
          </a:p>
          <a:p>
            <a:pPr lvl="0">
              <a:lnSpc>
                <a:spcPts val="1200"/>
              </a:lnSpc>
            </a:pP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a:t>
            </a: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に</a:t>
            </a: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より本人の意思表明が困難な場合には、障害者の家族、介助者等、</a:t>
            </a: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コミュニケーション</a:t>
            </a:r>
            <a:endParaRPr lang="en-US" altLang="ja-JP"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endParaRPr>
          </a:p>
          <a:p>
            <a:pPr lvl="0">
              <a:lnSpc>
                <a:spcPts val="1200"/>
              </a:lnSpc>
            </a:pP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a:t>
            </a: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を</a:t>
            </a: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支援する者が本人を補佐して行う意思の表明も含む。</a:t>
            </a:r>
          </a:p>
          <a:p>
            <a:pPr lvl="0">
              <a:lnSpc>
                <a:spcPts val="1200"/>
              </a:lnSpc>
            </a:pP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なお</a:t>
            </a: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、意思の表明が困難な障害者が、家族、介助者等を伴っていない場合など、意思</a:t>
            </a: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の</a:t>
            </a:r>
            <a:endParaRPr lang="en-US" altLang="ja-JP"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endParaRPr>
          </a:p>
          <a:p>
            <a:pPr lvl="0">
              <a:lnSpc>
                <a:spcPts val="1200"/>
              </a:lnSpc>
            </a:pP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a:t>
            </a: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表明</a:t>
            </a: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がない場合であっても、当該障害者が社会的障壁の除去を必要としていることが</a:t>
            </a: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明白</a:t>
            </a:r>
            <a:endParaRPr lang="en-US" altLang="ja-JP"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endParaRPr>
          </a:p>
          <a:p>
            <a:pPr lvl="0">
              <a:lnSpc>
                <a:spcPts val="1200"/>
              </a:lnSpc>
            </a:pP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a:t>
            </a: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で</a:t>
            </a: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ある場合には、法の趣旨に鑑みれば、当該障害者に対して適切と思われる配慮を</a:t>
            </a:r>
            <a:r>
              <a:rPr lang="ja-JP" altLang="en-US" sz="1050" dirty="0" err="1">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提案</a:t>
            </a:r>
            <a:r>
              <a:rPr lang="ja-JP" altLang="en-US" sz="1050" dirty="0" err="1"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す</a:t>
            </a:r>
            <a:endParaRPr lang="en-US" altLang="ja-JP"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endParaRPr>
          </a:p>
          <a:p>
            <a:pPr lvl="0">
              <a:lnSpc>
                <a:spcPts val="1200"/>
              </a:lnSpc>
            </a:pP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a:t>
            </a: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a:t>
            </a:r>
            <a:r>
              <a:rPr lang="ja-JP" altLang="en-US" sz="1050" dirty="0" err="1"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る</a:t>
            </a: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ために建設的対話を働きかけるなど、自主的な取組に努めることが望ましい。</a:t>
            </a:r>
          </a:p>
          <a:p>
            <a:pPr lvl="0">
              <a:lnSpc>
                <a:spcPts val="1200"/>
              </a:lnSpc>
            </a:pP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エ</a:t>
            </a: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合理的配慮は、障害者等の利用を想定して事前に行われる建築物のバリアフリー化、</a:t>
            </a: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介</a:t>
            </a:r>
            <a:endParaRPr lang="en-US" altLang="ja-JP"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endParaRPr>
          </a:p>
          <a:p>
            <a:pPr lvl="0">
              <a:lnSpc>
                <a:spcPts val="1200"/>
              </a:lnSpc>
            </a:pP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a:t>
            </a: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助者</a:t>
            </a: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等の人的支援、情報アクセシビリティの向上等の環境の整備（「第５」において</a:t>
            </a: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後</a:t>
            </a:r>
            <a:endParaRPr lang="en-US" altLang="ja-JP"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endParaRPr>
          </a:p>
          <a:p>
            <a:pPr lvl="0">
              <a:lnSpc>
                <a:spcPts val="1200"/>
              </a:lnSpc>
            </a:pP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a:t>
            </a: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述</a:t>
            </a: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）を基礎として、個々の障害者に対して、その状況に応じて個別に実施される措置で</a:t>
            </a:r>
            <a:r>
              <a:rPr lang="ja-JP" altLang="en-US" sz="1050" dirty="0" err="1"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あ</a:t>
            </a:r>
            <a:endParaRPr lang="en-US" altLang="ja-JP"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endParaRPr>
          </a:p>
          <a:p>
            <a:pPr lvl="0">
              <a:lnSpc>
                <a:spcPts val="1200"/>
              </a:lnSpc>
            </a:pP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a:t>
            </a: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る</a:t>
            </a: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。したがって、各場面における環境の整備の状況により、合理的配慮の内容は異なる</a:t>
            </a:r>
            <a:r>
              <a:rPr lang="ja-JP" altLang="en-US" sz="1050" dirty="0" err="1"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こ</a:t>
            </a:r>
            <a:endParaRPr lang="en-US" altLang="ja-JP"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endParaRPr>
          </a:p>
          <a:p>
            <a:pPr lvl="0">
              <a:lnSpc>
                <a:spcPts val="1200"/>
              </a:lnSpc>
            </a:pP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a:t>
            </a: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と</a:t>
            </a: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となる。また、障害の状態等が変化することもあるため、特に、障害者との関係性が</a:t>
            </a: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長</a:t>
            </a:r>
            <a:endParaRPr lang="en-US" altLang="ja-JP"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endParaRPr>
          </a:p>
          <a:p>
            <a:pPr lvl="0">
              <a:lnSpc>
                <a:spcPts val="1200"/>
              </a:lnSpc>
            </a:pP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a:t>
            </a: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期</a:t>
            </a: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にわたる場合等には、提供する合理的配慮について、適宜、見直しを行うことが重要</a:t>
            </a: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で</a:t>
            </a:r>
            <a:endParaRPr lang="en-US" altLang="ja-JP"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endParaRPr>
          </a:p>
          <a:p>
            <a:pPr lvl="0">
              <a:lnSpc>
                <a:spcPts val="1200"/>
              </a:lnSpc>
            </a:pP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a:t>
            </a: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ある</a:t>
            </a: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a:t>
            </a:r>
          </a:p>
          <a:p>
            <a:pPr lvl="0">
              <a:lnSpc>
                <a:spcPts val="1200"/>
              </a:lnSpc>
            </a:pPr>
            <a:endParaRPr lang="en-US" altLang="ja-JP"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endParaRPr>
          </a:p>
          <a:p>
            <a:pPr lvl="0">
              <a:lnSpc>
                <a:spcPts val="1200"/>
              </a:lnSpc>
            </a:pP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a:t>
            </a: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２）過重な負担の基本的な考え方</a:t>
            </a:r>
          </a:p>
          <a:p>
            <a:pPr lvl="0">
              <a:lnSpc>
                <a:spcPts val="1200"/>
              </a:lnSpc>
            </a:pP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過重</a:t>
            </a: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な負担については、行政機関等及び事業者において、個別の事案ごとに、以下の</a:t>
            </a: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要素</a:t>
            </a:r>
            <a:endParaRPr lang="en-US" altLang="ja-JP"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endParaRPr>
          </a:p>
          <a:p>
            <a:pPr lvl="0">
              <a:lnSpc>
                <a:spcPts val="1200"/>
              </a:lnSpc>
            </a:pP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a:t>
            </a: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等</a:t>
            </a: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を考慮し、具体的場面や状況に応じて総合的・客観的に判断することが必要である。</a:t>
            </a: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行政</a:t>
            </a:r>
            <a:endParaRPr lang="en-US" altLang="ja-JP"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endParaRPr>
          </a:p>
          <a:p>
            <a:pPr lvl="0">
              <a:lnSpc>
                <a:spcPts val="1200"/>
              </a:lnSpc>
            </a:pP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a:t>
            </a: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機関</a:t>
            </a: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等及び事業者は、過重な負担に当たると判断した場合は、障害者にその理由を説明</a:t>
            </a: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する</a:t>
            </a:r>
            <a:endParaRPr lang="en-US" altLang="ja-JP"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endParaRPr>
          </a:p>
          <a:p>
            <a:pPr lvl="0">
              <a:lnSpc>
                <a:spcPts val="1200"/>
              </a:lnSpc>
            </a:pP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a:t>
            </a: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もの</a:t>
            </a: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とし、理解を得るよう努めることが望ましい。</a:t>
            </a:r>
          </a:p>
          <a:p>
            <a:pPr lvl="0">
              <a:lnSpc>
                <a:spcPts val="1200"/>
              </a:lnSpc>
            </a:pP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a:t>
            </a: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　事務</a:t>
            </a: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・事業への影響の程度（事務・事業の目的・内容・機能を損なうか否か）</a:t>
            </a:r>
          </a:p>
          <a:p>
            <a:pPr lvl="0">
              <a:lnSpc>
                <a:spcPts val="1200"/>
              </a:lnSpc>
            </a:pP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　実現</a:t>
            </a: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可能性の程度（物理的・技術的制約、人的・体制上の制約）</a:t>
            </a:r>
          </a:p>
          <a:p>
            <a:pPr lvl="0">
              <a:lnSpc>
                <a:spcPts val="1200"/>
              </a:lnSpc>
            </a:pP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　費用</a:t>
            </a: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・負担の程度</a:t>
            </a:r>
          </a:p>
          <a:p>
            <a:pPr lvl="0">
              <a:lnSpc>
                <a:spcPts val="1200"/>
              </a:lnSpc>
            </a:pP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　事務</a:t>
            </a: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・事業規模</a:t>
            </a:r>
          </a:p>
          <a:p>
            <a:pPr lvl="0">
              <a:lnSpc>
                <a:spcPts val="1200"/>
              </a:lnSpc>
            </a:pP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　財政</a:t>
            </a: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・財務</a:t>
            </a: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状況</a:t>
            </a:r>
            <a:endPar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endParaRPr>
          </a:p>
          <a:p>
            <a:pPr lvl="0">
              <a:lnSpc>
                <a:spcPts val="1200"/>
              </a:lnSpc>
            </a:pPr>
            <a:endParaRPr lang="en-US" altLang="ja-JP"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endParaRPr>
          </a:p>
          <a:p>
            <a:pPr lvl="0">
              <a:lnSpc>
                <a:spcPts val="1200"/>
              </a:lnSpc>
            </a:pPr>
            <a:endPar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endParaRPr>
          </a:p>
        </p:txBody>
      </p:sp>
      <p:sp>
        <p:nvSpPr>
          <p:cNvPr id="5" name="スライド番号プレースホルダー 1"/>
          <p:cNvSpPr>
            <a:spLocks noGrp="1"/>
          </p:cNvSpPr>
          <p:nvPr>
            <p:ph type="sldNum" sz="quarter" idx="11"/>
          </p:nvPr>
        </p:nvSpPr>
        <p:spPr>
          <a:xfrm>
            <a:off x="0" y="9529939"/>
            <a:ext cx="6732588" cy="376061"/>
          </a:xfrm>
        </p:spPr>
        <p:txBody>
          <a:bodyPr/>
          <a:lstStyle/>
          <a:p>
            <a:pPr algn="ctr">
              <a:defRPr/>
            </a:pPr>
            <a:fld id="{0973A2A5-7B1F-44C8-8C12-BB5C84638F68}" type="slidenum">
              <a:rPr lang="en-US" altLang="ja-JP" sz="1200" smtClean="0">
                <a:solidFill>
                  <a:srgbClr val="000000"/>
                </a:solidFill>
                <a:latin typeface="ＭＳ ゴシック" panose="020B0609070205080204" pitchFamily="49" charset="-128"/>
                <a:ea typeface="ＭＳ ゴシック" panose="020B0609070205080204" pitchFamily="49" charset="-128"/>
              </a:rPr>
              <a:pPr algn="ctr">
                <a:defRPr/>
              </a:pPr>
              <a:t>18</a:t>
            </a:fld>
            <a:endParaRPr lang="en-US" altLang="ja-JP" sz="1200" dirty="0">
              <a:solidFill>
                <a:srgbClr val="000000"/>
              </a:solidFill>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172812333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txBox="1">
            <a:spLocks/>
          </p:cNvSpPr>
          <p:nvPr/>
        </p:nvSpPr>
        <p:spPr>
          <a:xfrm>
            <a:off x="39666" y="43114"/>
            <a:ext cx="6588000" cy="540000"/>
          </a:xfrm>
          <a:prstGeom prst="rect">
            <a:avLst/>
          </a:prstGeom>
          <a:gradFill rotWithShape="1">
            <a:gsLst>
              <a:gs pos="0">
                <a:srgbClr val="4F81BD">
                  <a:tint val="50000"/>
                  <a:satMod val="300000"/>
                </a:srgbClr>
              </a:gs>
              <a:gs pos="35000">
                <a:srgbClr val="4F81BD">
                  <a:tint val="37000"/>
                  <a:satMod val="300000"/>
                </a:srgbClr>
              </a:gs>
              <a:gs pos="100000">
                <a:srgbClr val="4F81BD">
                  <a:tint val="15000"/>
                  <a:satMod val="350000"/>
                </a:srgbClr>
              </a:gs>
            </a:gsLst>
            <a:lin ang="16200000" scaled="1"/>
          </a:gradFill>
          <a:ln w="9525" cap="flat" cmpd="sng" algn="ctr">
            <a:solidFill>
              <a:srgbClr val="4F81BD">
                <a:shade val="95000"/>
                <a:satMod val="105000"/>
              </a:srgbClr>
            </a:solidFill>
            <a:prstDash val="solid"/>
          </a:ln>
          <a:effectLst>
            <a:outerShdw blurRad="40000" dist="20000" dir="5400000" rotWithShape="0">
              <a:srgbClr val="000000">
                <a:alpha val="38000"/>
              </a:srgbClr>
            </a:outerShdw>
          </a:effectLst>
        </p:spPr>
        <p:style>
          <a:lnRef idx="1">
            <a:schemeClr val="accent1"/>
          </a:lnRef>
          <a:fillRef idx="2">
            <a:schemeClr val="accent1"/>
          </a:fillRef>
          <a:effectRef idx="1">
            <a:schemeClr val="accent1"/>
          </a:effectRef>
          <a:fontRef idx="minor">
            <a:schemeClr val="dk1"/>
          </a:fontRef>
        </p:style>
        <p:txBody>
          <a:bodyPr vert="horz" wrap="square" lIns="91448" tIns="45724" rIns="91448" bIns="45724" rtlCol="0" anchor="ctr">
            <a:no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spcBef>
                <a:spcPct val="0"/>
              </a:spcBef>
              <a:defRPr/>
            </a:pPr>
            <a:r>
              <a:rPr lang="ja-JP" altLang="en-US" sz="2400" dirty="0">
                <a:solidFill>
                  <a:sysClr val="windowText" lastClr="000000"/>
                </a:solidFill>
                <a:latin typeface="ＤＨＰ特太ゴシック体" panose="020B0500000000000000" pitchFamily="50" charset="-128"/>
                <a:ea typeface="ＤＨＰ特太ゴシック体" panose="020B0500000000000000" pitchFamily="50" charset="-128"/>
              </a:rPr>
              <a:t>関係法令（障害者差別解消法・</a:t>
            </a:r>
            <a:r>
              <a:rPr lang="ja-JP" altLang="en-US" sz="2400" dirty="0" smtClean="0">
                <a:solidFill>
                  <a:sysClr val="windowText" lastClr="000000"/>
                </a:solidFill>
                <a:latin typeface="ＤＨＰ特太ゴシック体" panose="020B0500000000000000" pitchFamily="50" charset="-128"/>
                <a:ea typeface="ＤＨＰ特太ゴシック体" panose="020B0500000000000000" pitchFamily="50" charset="-128"/>
              </a:rPr>
              <a:t>基本方針）⑨</a:t>
            </a:r>
            <a:endParaRPr lang="ja-JP" altLang="en-US" sz="2400" dirty="0">
              <a:solidFill>
                <a:sysClr val="windowText" lastClr="000000"/>
              </a:solidFill>
              <a:latin typeface="ＤＨＰ特太ゴシック体" panose="020B0500000000000000" pitchFamily="50" charset="-128"/>
              <a:ea typeface="ＤＨＰ特太ゴシック体" panose="020B0500000000000000" pitchFamily="50" charset="-128"/>
            </a:endParaRPr>
          </a:p>
        </p:txBody>
      </p:sp>
      <p:sp>
        <p:nvSpPr>
          <p:cNvPr id="7" name="角丸四角形 6"/>
          <p:cNvSpPr/>
          <p:nvPr/>
        </p:nvSpPr>
        <p:spPr>
          <a:xfrm>
            <a:off x="275799" y="594728"/>
            <a:ext cx="6115734" cy="9194422"/>
          </a:xfrm>
          <a:prstGeom prst="roundRect">
            <a:avLst>
              <a:gd name="adj" fmla="val 5094"/>
            </a:avLst>
          </a:prstGeom>
          <a:noFill/>
          <a:ln w="12700">
            <a:noFill/>
          </a:ln>
        </p:spPr>
        <p:style>
          <a:lnRef idx="2">
            <a:schemeClr val="accent5"/>
          </a:lnRef>
          <a:fillRef idx="1">
            <a:schemeClr val="lt1"/>
          </a:fillRef>
          <a:effectRef idx="0">
            <a:schemeClr val="accent5"/>
          </a:effectRef>
          <a:fontRef idx="minor">
            <a:schemeClr val="dk1"/>
          </a:fontRef>
        </p:style>
        <p:txBody>
          <a:bodyPr lIns="91404" tIns="45701" rIns="91404" bIns="45701" rtlCol="0" anchor="t" anchorCtr="0"/>
          <a:lstStyle/>
          <a:p>
            <a:pPr lvl="0">
              <a:lnSpc>
                <a:spcPts val="1200"/>
              </a:lnSpc>
            </a:pP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第３</a:t>
            </a: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行政機関等が講ずべき障害を理由とする差別を解消するための措置に関する基本的な事項</a:t>
            </a:r>
          </a:p>
          <a:p>
            <a:pPr lvl="0">
              <a:lnSpc>
                <a:spcPts val="1200"/>
              </a:lnSpc>
            </a:pP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１</a:t>
            </a: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基本的な考え方</a:t>
            </a:r>
          </a:p>
          <a:p>
            <a:pPr lvl="0">
              <a:lnSpc>
                <a:spcPts val="1200"/>
              </a:lnSpc>
            </a:pP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行政</a:t>
            </a: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機関等においては、その事務・事業の公共性に鑑み、障害者差別の解消に率先して</a:t>
            </a: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取</a:t>
            </a:r>
            <a:endParaRPr lang="en-US" altLang="ja-JP"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endParaRPr>
          </a:p>
          <a:p>
            <a:pPr lvl="0">
              <a:lnSpc>
                <a:spcPts val="1200"/>
              </a:lnSpc>
            </a:pP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a:t>
            </a: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a:t>
            </a:r>
            <a:r>
              <a:rPr lang="ja-JP" altLang="en-US" sz="1050" dirty="0" err="1"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り</a:t>
            </a: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組む主体として、不当な差別的取扱いの禁止及び合理的配慮の提供が法的義務とされて</a:t>
            </a: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お</a:t>
            </a:r>
            <a:endParaRPr lang="en-US" altLang="ja-JP"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endParaRPr>
          </a:p>
          <a:p>
            <a:pPr lvl="0">
              <a:lnSpc>
                <a:spcPts val="1200"/>
              </a:lnSpc>
            </a:pP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a:t>
            </a: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り</a:t>
            </a: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、国の行政機関の長及び独立行政法人等は、当該機関の職員による取組を確実なものと</a:t>
            </a:r>
            <a:r>
              <a:rPr lang="ja-JP" altLang="en-US" sz="1050" dirty="0" err="1"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す</a:t>
            </a:r>
            <a:endParaRPr lang="en-US" altLang="ja-JP"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endParaRPr>
          </a:p>
          <a:p>
            <a:pPr lvl="0">
              <a:lnSpc>
                <a:spcPts val="1200"/>
              </a:lnSpc>
            </a:pP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a:t>
            </a: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る</a:t>
            </a: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ため、対応要領を定めることとされている。行政機関等における差別禁止を確実なもの</a:t>
            </a: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と</a:t>
            </a:r>
            <a:endParaRPr lang="en-US" altLang="ja-JP"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endParaRPr>
          </a:p>
          <a:p>
            <a:pPr lvl="0">
              <a:lnSpc>
                <a:spcPts val="1200"/>
              </a:lnSpc>
            </a:pP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a:t>
            </a: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する</a:t>
            </a: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ためには、差別禁止に係る具体的取組と併せて、相談窓口の明確化、職員の研修・</a:t>
            </a: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啓発</a:t>
            </a:r>
            <a:endParaRPr lang="en-US" altLang="ja-JP"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endParaRPr>
          </a:p>
          <a:p>
            <a:pPr lvl="0">
              <a:lnSpc>
                <a:spcPts val="1200"/>
              </a:lnSpc>
            </a:pP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a:t>
            </a: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の</a:t>
            </a: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機会の確保等を徹底することが重要であり、対応要領においてこの旨を明記するものと</a:t>
            </a:r>
            <a:r>
              <a:rPr lang="ja-JP" altLang="en-US" sz="1050" dirty="0" err="1"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す</a:t>
            </a:r>
            <a:endParaRPr lang="en-US" altLang="ja-JP"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endParaRPr>
          </a:p>
          <a:p>
            <a:pPr lvl="0">
              <a:lnSpc>
                <a:spcPts val="1200"/>
              </a:lnSpc>
            </a:pP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a:t>
            </a: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る。</a:t>
            </a:r>
            <a:endParaRPr lang="en-US" altLang="ja-JP"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endParaRPr>
          </a:p>
          <a:p>
            <a:pPr lvl="0">
              <a:lnSpc>
                <a:spcPts val="1200"/>
              </a:lnSpc>
            </a:pPr>
            <a:endParaRPr lang="en-US" altLang="ja-JP"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endParaRPr>
          </a:p>
          <a:p>
            <a:pPr lvl="0">
              <a:lnSpc>
                <a:spcPts val="1200"/>
              </a:lnSpc>
            </a:pP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２ 対応要領</a:t>
            </a:r>
          </a:p>
          <a:p>
            <a:pPr lvl="0">
              <a:lnSpc>
                <a:spcPts val="1200"/>
              </a:lnSpc>
            </a:pP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a:t>
            </a: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１）対応要領の位置付け及び作成手続</a:t>
            </a:r>
          </a:p>
          <a:p>
            <a:pPr lvl="0">
              <a:lnSpc>
                <a:spcPts val="1200"/>
              </a:lnSpc>
            </a:pP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対応</a:t>
            </a: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要領は、行政機関等が事務・事業を行うに当たり、職員が遵守すべき服務規律の</a:t>
            </a: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一環</a:t>
            </a:r>
            <a:endParaRPr lang="en-US" altLang="ja-JP"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endParaRPr>
          </a:p>
          <a:p>
            <a:pPr lvl="0">
              <a:lnSpc>
                <a:spcPts val="1200"/>
              </a:lnSpc>
            </a:pP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a:t>
            </a: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と</a:t>
            </a: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して定められる必要があり、国の行政機関であれば、各機関の長が定める訓令等が、また</a:t>
            </a: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a:t>
            </a:r>
            <a:endParaRPr lang="en-US" altLang="ja-JP"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endParaRPr>
          </a:p>
          <a:p>
            <a:pPr lvl="0">
              <a:lnSpc>
                <a:spcPts val="1200"/>
              </a:lnSpc>
            </a:pP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a:t>
            </a: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独立</a:t>
            </a: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行政法人等については、内部規則の様式に従って定められることが考えられる。</a:t>
            </a:r>
          </a:p>
          <a:p>
            <a:pPr lvl="0">
              <a:lnSpc>
                <a:spcPts val="1200"/>
              </a:lnSpc>
            </a:pP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国</a:t>
            </a: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の行政機関の長及び独立行政法人等は、対応要領の作成に当たり、障害者その他の</a:t>
            </a: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関係</a:t>
            </a:r>
            <a:endParaRPr lang="en-US" altLang="ja-JP"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endParaRPr>
          </a:p>
          <a:p>
            <a:pPr lvl="0">
              <a:lnSpc>
                <a:spcPts val="1200"/>
              </a:lnSpc>
            </a:pP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a:t>
            </a: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者</a:t>
            </a: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を構成員に含む会議の開催、障害者団体等からのヒアリングなど、障害者その他の</a:t>
            </a: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関係者</a:t>
            </a:r>
            <a:endParaRPr lang="en-US" altLang="ja-JP"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endParaRPr>
          </a:p>
          <a:p>
            <a:pPr lvl="0">
              <a:lnSpc>
                <a:spcPts val="1200"/>
              </a:lnSpc>
            </a:pP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a:t>
            </a: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の</a:t>
            </a: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意見を反映させるために必要な措置を講ずるとともに、作成後は、対応要領を公表し</a:t>
            </a:r>
            <a:r>
              <a:rPr lang="ja-JP" altLang="en-US" sz="1050" dirty="0" err="1"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なけ</a:t>
            </a:r>
            <a:endParaRPr lang="en-US" altLang="ja-JP"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endParaRPr>
          </a:p>
          <a:p>
            <a:pPr lvl="0">
              <a:lnSpc>
                <a:spcPts val="1200"/>
              </a:lnSpc>
            </a:pP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a:t>
            </a: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a:t>
            </a:r>
            <a:r>
              <a:rPr lang="ja-JP" altLang="en-US" sz="1050" dirty="0" err="1"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れば</a:t>
            </a: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ならない。</a:t>
            </a:r>
          </a:p>
          <a:p>
            <a:pPr lvl="0">
              <a:lnSpc>
                <a:spcPts val="1200"/>
              </a:lnSpc>
            </a:pPr>
            <a:endParaRPr lang="en-US" altLang="ja-JP"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endParaRPr>
          </a:p>
          <a:p>
            <a:pPr lvl="0">
              <a:lnSpc>
                <a:spcPts val="1200"/>
              </a:lnSpc>
            </a:pP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a:t>
            </a: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a:t>
            </a: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２）対応要領の記載事項</a:t>
            </a:r>
          </a:p>
          <a:p>
            <a:pPr lvl="0">
              <a:lnSpc>
                <a:spcPts val="1200"/>
              </a:lnSpc>
            </a:pP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対応</a:t>
            </a: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要領の記載事項としては、以下のものが考えられる。</a:t>
            </a:r>
          </a:p>
          <a:p>
            <a:pPr lvl="0">
              <a:lnSpc>
                <a:spcPts val="1200"/>
              </a:lnSpc>
            </a:pP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　趣旨</a:t>
            </a:r>
            <a:endPar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endParaRPr>
          </a:p>
          <a:p>
            <a:pPr lvl="0">
              <a:lnSpc>
                <a:spcPts val="1200"/>
              </a:lnSpc>
            </a:pP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　障害</a:t>
            </a: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を理由とする不当な差別的取扱い及び合理的配慮の基本的な考え方 </a:t>
            </a:r>
            <a:r>
              <a:rPr lang="en-US" altLang="ja-JP"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6</a:t>
            </a:r>
          </a:p>
          <a:p>
            <a:pPr lvl="0">
              <a:lnSpc>
                <a:spcPts val="1200"/>
              </a:lnSpc>
            </a:pP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a:t>
            </a:r>
            <a:r>
              <a:rPr lang="en-US" altLang="ja-JP"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a:t>
            </a: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障害</a:t>
            </a: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を理由とする不当な差別的取扱い及び合理的配慮の具体例</a:t>
            </a:r>
          </a:p>
          <a:p>
            <a:pPr lvl="0">
              <a:lnSpc>
                <a:spcPts val="1200"/>
              </a:lnSpc>
            </a:pP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　相談</a:t>
            </a: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体制の整備</a:t>
            </a:r>
          </a:p>
          <a:p>
            <a:pPr lvl="0">
              <a:lnSpc>
                <a:spcPts val="1200"/>
              </a:lnSpc>
            </a:pP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　職員</a:t>
            </a: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への研修・啓発</a:t>
            </a:r>
          </a:p>
          <a:p>
            <a:pPr lvl="0">
              <a:lnSpc>
                <a:spcPts val="1200"/>
              </a:lnSpc>
            </a:pPr>
            <a:endParaRPr lang="en-US" altLang="ja-JP"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endParaRPr>
          </a:p>
          <a:p>
            <a:pPr lvl="0">
              <a:lnSpc>
                <a:spcPts val="1200"/>
              </a:lnSpc>
            </a:pP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a:t>
            </a: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３</a:t>
            </a: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地方公共団体等における対応要領に関する事項</a:t>
            </a:r>
          </a:p>
          <a:p>
            <a:pPr lvl="0">
              <a:lnSpc>
                <a:spcPts val="1200"/>
              </a:lnSpc>
            </a:pP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地方</a:t>
            </a: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公共団体等における対応要領の作成については、地方分権の趣旨に鑑み、法に</a:t>
            </a: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おいて</a:t>
            </a:r>
            <a:endParaRPr lang="en-US" altLang="ja-JP"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endParaRPr>
          </a:p>
          <a:p>
            <a:pPr lvl="0">
              <a:lnSpc>
                <a:spcPts val="1200"/>
              </a:lnSpc>
            </a:pP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a:t>
            </a: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は</a:t>
            </a: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努力義務とされている。地方公共団体等において対応要領を作成する場合には、２（１</a:t>
            </a: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a:t>
            </a:r>
            <a:endParaRPr lang="en-US" altLang="ja-JP"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endParaRPr>
          </a:p>
          <a:p>
            <a:pPr lvl="0">
              <a:lnSpc>
                <a:spcPts val="1200"/>
              </a:lnSpc>
            </a:pP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a:t>
            </a: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及び</a:t>
            </a: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（２）に準じて行われることが望ましい。国は、地方公共団体等における対応要領の</a:t>
            </a: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作</a:t>
            </a:r>
            <a:endParaRPr lang="en-US" altLang="ja-JP"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endParaRPr>
          </a:p>
          <a:p>
            <a:pPr lvl="0">
              <a:lnSpc>
                <a:spcPts val="1200"/>
              </a:lnSpc>
            </a:pP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a:t>
            </a: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成</a:t>
            </a: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に関し、適時に資料・情報の提供、技術的助言など、所要の支援措置を講ずること等に</a:t>
            </a:r>
            <a:r>
              <a:rPr lang="ja-JP" altLang="en-US" sz="1050" dirty="0" err="1"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よ</a:t>
            </a:r>
            <a:endParaRPr lang="en-US" altLang="ja-JP"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endParaRPr>
          </a:p>
          <a:p>
            <a:pPr lvl="0">
              <a:lnSpc>
                <a:spcPts val="1200"/>
              </a:lnSpc>
            </a:pP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a:t>
            </a: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a:t>
            </a:r>
            <a:r>
              <a:rPr lang="ja-JP" altLang="en-US" sz="1050" dirty="0" err="1"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り</a:t>
            </a: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協力しなければならない。</a:t>
            </a:r>
          </a:p>
          <a:p>
            <a:pPr lvl="0">
              <a:lnSpc>
                <a:spcPts val="1200"/>
              </a:lnSpc>
            </a:pPr>
            <a:endParaRPr lang="en-US" altLang="ja-JP"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endParaRPr>
          </a:p>
          <a:p>
            <a:pPr lvl="0">
              <a:lnSpc>
                <a:spcPts val="1200"/>
              </a:lnSpc>
            </a:pP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第４</a:t>
            </a: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事業者が講ずべき障害を理由とする差別を解消するための措置に関する基本的な事項</a:t>
            </a:r>
          </a:p>
          <a:p>
            <a:pPr lvl="0">
              <a:lnSpc>
                <a:spcPts val="1200"/>
              </a:lnSpc>
            </a:pP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１</a:t>
            </a: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基本的な考え方</a:t>
            </a:r>
          </a:p>
          <a:p>
            <a:pPr lvl="0">
              <a:lnSpc>
                <a:spcPts val="1200"/>
              </a:lnSpc>
            </a:pP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事</a:t>
            </a: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業者については、不当な差別的取扱いの禁止が法的義務とされる一方で、事業に</a:t>
            </a: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おける</a:t>
            </a:r>
            <a:endParaRPr lang="en-US" altLang="ja-JP"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endParaRPr>
          </a:p>
          <a:p>
            <a:pPr lvl="0">
              <a:lnSpc>
                <a:spcPts val="1200"/>
              </a:lnSpc>
            </a:pP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a:t>
            </a: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障害者</a:t>
            </a: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との関係が分野・業種・場面・状況によって様々であり、求められる配慮の内容・</a:t>
            </a: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程</a:t>
            </a:r>
            <a:endParaRPr lang="en-US" altLang="ja-JP"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endParaRPr>
          </a:p>
          <a:p>
            <a:pPr lvl="0">
              <a:lnSpc>
                <a:spcPts val="1200"/>
              </a:lnSpc>
            </a:pP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a:t>
            </a: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度</a:t>
            </a: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も多種多様であることから、合理的配慮の提供については、努力義務とされている。</a:t>
            </a: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この</a:t>
            </a:r>
            <a:endParaRPr lang="en-US" altLang="ja-JP"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endParaRPr>
          </a:p>
          <a:p>
            <a:pPr lvl="0">
              <a:lnSpc>
                <a:spcPts val="1200"/>
              </a:lnSpc>
            </a:pP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a:t>
            </a: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ため</a:t>
            </a: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、各主務大臣は、所掌する分野における対応指針を作成し、事業者は、対応指針を</a:t>
            </a: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参考</a:t>
            </a:r>
            <a:endParaRPr lang="en-US" altLang="ja-JP"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endParaRPr>
          </a:p>
          <a:p>
            <a:pPr lvl="0">
              <a:lnSpc>
                <a:spcPts val="1200"/>
              </a:lnSpc>
            </a:pP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a:t>
            </a: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と</a:t>
            </a: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して、取組を主体的に進めることが期待される。主務大臣においては、所掌する分野の</a:t>
            </a: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特</a:t>
            </a:r>
            <a:endParaRPr lang="en-US" altLang="ja-JP"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endParaRPr>
          </a:p>
          <a:p>
            <a:pPr lvl="0">
              <a:lnSpc>
                <a:spcPts val="1200"/>
              </a:lnSpc>
            </a:pP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a:t>
            </a: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性</a:t>
            </a: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を踏まえたきめ細かな対応を行うものとする。各事業者における取組については、</a:t>
            </a: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障害者</a:t>
            </a:r>
            <a:endParaRPr lang="en-US" altLang="ja-JP"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endParaRPr>
          </a:p>
          <a:p>
            <a:pPr lvl="0">
              <a:lnSpc>
                <a:spcPts val="1200"/>
              </a:lnSpc>
            </a:pP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a:t>
            </a: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差別</a:t>
            </a: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の禁止に係る具体的取組はもとより、相談窓口の整備、事業者の研修・啓発の機会の</a:t>
            </a: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確</a:t>
            </a:r>
            <a:endParaRPr lang="en-US" altLang="ja-JP"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endParaRPr>
          </a:p>
          <a:p>
            <a:pPr lvl="0">
              <a:lnSpc>
                <a:spcPts val="1200"/>
              </a:lnSpc>
            </a:pP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a:t>
            </a: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保</a:t>
            </a: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等も重要であり、対応指針の作成に当たっては、この旨を明記するものとする。</a:t>
            </a:r>
          </a:p>
          <a:p>
            <a:pPr lvl="0">
              <a:lnSpc>
                <a:spcPts val="1200"/>
              </a:lnSpc>
            </a:pP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同種</a:t>
            </a: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の事業が行政機関等と事業者の双方で行われる場合は、事業の類似性を踏まえつつ</a:t>
            </a: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a:t>
            </a:r>
            <a:endParaRPr lang="en-US" altLang="ja-JP"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endParaRPr>
          </a:p>
          <a:p>
            <a:pPr lvl="0">
              <a:lnSpc>
                <a:spcPts val="1200"/>
              </a:lnSpc>
            </a:pP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a:t>
            </a: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事業</a:t>
            </a: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主体の違いも考慮した上での対応に努めることが望ましい。また、公設民営の施設など</a:t>
            </a: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a:t>
            </a:r>
            <a:endParaRPr lang="en-US" altLang="ja-JP"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endParaRPr>
          </a:p>
          <a:p>
            <a:pPr lvl="0">
              <a:lnSpc>
                <a:spcPts val="1200"/>
              </a:lnSpc>
            </a:pP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a:t>
            </a: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行政</a:t>
            </a: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機関等がその事務・事業の一環として設置・実施し、事業者に運営を委託等している</a:t>
            </a: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場</a:t>
            </a:r>
            <a:endParaRPr lang="en-US" altLang="ja-JP"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endParaRPr>
          </a:p>
          <a:p>
            <a:pPr lvl="0">
              <a:lnSpc>
                <a:spcPts val="1200"/>
              </a:lnSpc>
            </a:pP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a:t>
            </a: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合</a:t>
            </a: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は、提供される合理的配慮の内容に大きな差異が生ずることにより障害者が不利益を</a:t>
            </a: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受け</a:t>
            </a:r>
            <a:endParaRPr lang="en-US" altLang="ja-JP"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endParaRPr>
          </a:p>
          <a:p>
            <a:pPr lvl="0">
              <a:lnSpc>
                <a:spcPts val="1200"/>
              </a:lnSpc>
            </a:pP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a:t>
            </a: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a:t>
            </a:r>
            <a:r>
              <a:rPr lang="ja-JP" altLang="en-US" sz="1050" dirty="0" err="1"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る</a:t>
            </a: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ことのないよう、委託等の条件に、対応要領を踏まえた合理的配慮の提供について</a:t>
            </a: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盛り込</a:t>
            </a:r>
            <a:endParaRPr lang="en-US" altLang="ja-JP"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endParaRPr>
          </a:p>
          <a:p>
            <a:pPr lvl="0">
              <a:lnSpc>
                <a:spcPts val="1200"/>
              </a:lnSpc>
            </a:pP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a:t>
            </a: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むよう</a:t>
            </a: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努めることが望ましい。</a:t>
            </a:r>
          </a:p>
          <a:p>
            <a:pPr lvl="0">
              <a:lnSpc>
                <a:spcPts val="1200"/>
              </a:lnSpc>
            </a:pPr>
            <a:endParaRPr lang="en-US" altLang="ja-JP"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endParaRPr>
          </a:p>
          <a:p>
            <a:pPr lvl="0">
              <a:lnSpc>
                <a:spcPts val="1200"/>
              </a:lnSpc>
            </a:pP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a:t>
            </a: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２</a:t>
            </a: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対応指針</a:t>
            </a:r>
          </a:p>
          <a:p>
            <a:pPr lvl="0">
              <a:lnSpc>
                <a:spcPts val="1200"/>
              </a:lnSpc>
            </a:pP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a:t>
            </a: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１）対応指針の位置付け及び作成手続</a:t>
            </a:r>
          </a:p>
          <a:p>
            <a:pPr lvl="0">
              <a:lnSpc>
                <a:spcPts val="1200"/>
              </a:lnSpc>
            </a:pP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主務</a:t>
            </a: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大臣は、個別の場面における事業者の適切な対応・判断に資するための対応指針を</a:t>
            </a: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作　　</a:t>
            </a:r>
            <a:endParaRPr lang="en-US" altLang="ja-JP"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endParaRPr>
          </a:p>
          <a:p>
            <a:pPr lvl="0">
              <a:lnSpc>
                <a:spcPts val="1200"/>
              </a:lnSpc>
            </a:pP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a:t>
            </a: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a:t>
            </a:r>
            <a:r>
              <a:rPr lang="ja-JP" altLang="en-US" sz="1050" dirty="0" err="1"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成</a:t>
            </a:r>
            <a:r>
              <a:rPr lang="ja-JP" altLang="en-US" sz="1050" dirty="0" err="1">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する</a:t>
            </a: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ものとされている。作成に当たっては、障害者や事業者等を構成員に含む会議の開催</a:t>
            </a: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a:t>
            </a:r>
            <a:endParaRPr lang="en-US" altLang="ja-JP"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endParaRPr>
          </a:p>
          <a:p>
            <a:pPr lvl="0">
              <a:lnSpc>
                <a:spcPts val="1200"/>
              </a:lnSpc>
            </a:pP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a:t>
            </a: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a:t>
            </a:r>
            <a:endPar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endParaRPr>
          </a:p>
          <a:p>
            <a:pPr lvl="0">
              <a:lnSpc>
                <a:spcPts val="1200"/>
              </a:lnSpc>
            </a:pPr>
            <a:endPar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endParaRPr>
          </a:p>
        </p:txBody>
      </p:sp>
      <p:sp>
        <p:nvSpPr>
          <p:cNvPr id="5" name="スライド番号プレースホルダー 1"/>
          <p:cNvSpPr>
            <a:spLocks noGrp="1"/>
          </p:cNvSpPr>
          <p:nvPr>
            <p:ph type="sldNum" sz="quarter" idx="11"/>
          </p:nvPr>
        </p:nvSpPr>
        <p:spPr>
          <a:xfrm>
            <a:off x="0" y="9529939"/>
            <a:ext cx="6732588" cy="376061"/>
          </a:xfrm>
        </p:spPr>
        <p:txBody>
          <a:bodyPr/>
          <a:lstStyle/>
          <a:p>
            <a:pPr algn="ctr">
              <a:defRPr/>
            </a:pPr>
            <a:fld id="{0973A2A5-7B1F-44C8-8C12-BB5C84638F68}" type="slidenum">
              <a:rPr lang="en-US" altLang="ja-JP" sz="1200" smtClean="0">
                <a:solidFill>
                  <a:srgbClr val="000000"/>
                </a:solidFill>
                <a:latin typeface="ＭＳ ゴシック" panose="020B0609070205080204" pitchFamily="49" charset="-128"/>
                <a:ea typeface="ＭＳ ゴシック" panose="020B0609070205080204" pitchFamily="49" charset="-128"/>
              </a:rPr>
              <a:pPr algn="ctr">
                <a:defRPr/>
              </a:pPr>
              <a:t>19</a:t>
            </a:fld>
            <a:endParaRPr lang="en-US" altLang="ja-JP" sz="1200" dirty="0">
              <a:solidFill>
                <a:srgbClr val="000000"/>
              </a:solidFill>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126073255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オブジェクト 1"/>
          <p:cNvGraphicFramePr>
            <a:graphicFrameLocks noChangeAspect="1"/>
          </p:cNvGraphicFramePr>
          <p:nvPr>
            <p:extLst>
              <p:ext uri="{D42A27DB-BD31-4B8C-83A1-F6EECF244321}">
                <p14:modId xmlns:p14="http://schemas.microsoft.com/office/powerpoint/2010/main" val="1439434649"/>
              </p:ext>
            </p:extLst>
          </p:nvPr>
        </p:nvGraphicFramePr>
        <p:xfrm>
          <a:off x="0" y="128464"/>
          <a:ext cx="6732588" cy="9528869"/>
        </p:xfrm>
        <a:graphic>
          <a:graphicData uri="http://schemas.openxmlformats.org/presentationml/2006/ole">
            <mc:AlternateContent xmlns:mc="http://schemas.openxmlformats.org/markup-compatibility/2006">
              <mc:Choice xmlns:v="urn:schemas-microsoft-com:vml" Requires="v">
                <p:oleObj spid="_x0000_s1205" name="文書" r:id="rId4" imgW="6644514" imgH="9772205" progId="Word.Document.12">
                  <p:embed/>
                </p:oleObj>
              </mc:Choice>
              <mc:Fallback>
                <p:oleObj name="文書" r:id="rId4" imgW="6644514" imgH="9772205" progId="Word.Document.12">
                  <p:embed/>
                  <p:pic>
                    <p:nvPicPr>
                      <p:cNvPr id="0" name=""/>
                      <p:cNvPicPr/>
                      <p:nvPr/>
                    </p:nvPicPr>
                    <p:blipFill>
                      <a:blip r:embed="rId5"/>
                      <a:stretch>
                        <a:fillRect/>
                      </a:stretch>
                    </p:blipFill>
                    <p:spPr>
                      <a:xfrm>
                        <a:off x="0" y="128464"/>
                        <a:ext cx="6732588" cy="9528869"/>
                      </a:xfrm>
                      <a:prstGeom prst="rect">
                        <a:avLst/>
                      </a:prstGeom>
                    </p:spPr>
                  </p:pic>
                </p:oleObj>
              </mc:Fallback>
            </mc:AlternateContent>
          </a:graphicData>
        </a:graphic>
      </p:graphicFrame>
      <p:sp>
        <p:nvSpPr>
          <p:cNvPr id="4" name="スライド番号プレースホルダー 1"/>
          <p:cNvSpPr>
            <a:spLocks noGrp="1"/>
          </p:cNvSpPr>
          <p:nvPr>
            <p:ph type="sldNum" sz="quarter" idx="11"/>
          </p:nvPr>
        </p:nvSpPr>
        <p:spPr>
          <a:xfrm>
            <a:off x="0" y="9633520"/>
            <a:ext cx="6732588" cy="272480"/>
          </a:xfrm>
        </p:spPr>
        <p:txBody>
          <a:bodyPr/>
          <a:lstStyle/>
          <a:p>
            <a:pPr algn="ctr">
              <a:defRPr/>
            </a:pPr>
            <a:fld id="{0973A2A5-7B1F-44C8-8C12-BB5C84638F68}" type="slidenum">
              <a:rPr lang="en-US" altLang="ja-JP" sz="1200" smtClean="0">
                <a:solidFill>
                  <a:srgbClr val="000000"/>
                </a:solidFill>
                <a:latin typeface="ＭＳ ゴシック" panose="020B0609070205080204" pitchFamily="49" charset="-128"/>
                <a:ea typeface="ＭＳ ゴシック" panose="020B0609070205080204" pitchFamily="49" charset="-128"/>
              </a:rPr>
              <a:pPr algn="ctr">
                <a:defRPr/>
              </a:pPr>
              <a:t>2</a:t>
            </a:fld>
            <a:endParaRPr lang="en-US" altLang="ja-JP" sz="1200" dirty="0">
              <a:solidFill>
                <a:srgbClr val="000000"/>
              </a:solidFill>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129659574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txBox="1">
            <a:spLocks/>
          </p:cNvSpPr>
          <p:nvPr/>
        </p:nvSpPr>
        <p:spPr>
          <a:xfrm>
            <a:off x="39666" y="43114"/>
            <a:ext cx="6588000" cy="540000"/>
          </a:xfrm>
          <a:prstGeom prst="rect">
            <a:avLst/>
          </a:prstGeom>
          <a:gradFill rotWithShape="1">
            <a:gsLst>
              <a:gs pos="0">
                <a:srgbClr val="4F81BD">
                  <a:tint val="50000"/>
                  <a:satMod val="300000"/>
                </a:srgbClr>
              </a:gs>
              <a:gs pos="35000">
                <a:srgbClr val="4F81BD">
                  <a:tint val="37000"/>
                  <a:satMod val="300000"/>
                </a:srgbClr>
              </a:gs>
              <a:gs pos="100000">
                <a:srgbClr val="4F81BD">
                  <a:tint val="15000"/>
                  <a:satMod val="350000"/>
                </a:srgbClr>
              </a:gs>
            </a:gsLst>
            <a:lin ang="16200000" scaled="1"/>
          </a:gradFill>
          <a:ln w="9525" cap="flat" cmpd="sng" algn="ctr">
            <a:solidFill>
              <a:srgbClr val="4F81BD">
                <a:shade val="95000"/>
                <a:satMod val="105000"/>
              </a:srgbClr>
            </a:solidFill>
            <a:prstDash val="solid"/>
          </a:ln>
          <a:effectLst>
            <a:outerShdw blurRad="40000" dist="20000" dir="5400000" rotWithShape="0">
              <a:srgbClr val="000000">
                <a:alpha val="38000"/>
              </a:srgbClr>
            </a:outerShdw>
          </a:effectLst>
        </p:spPr>
        <p:style>
          <a:lnRef idx="1">
            <a:schemeClr val="accent1"/>
          </a:lnRef>
          <a:fillRef idx="2">
            <a:schemeClr val="accent1"/>
          </a:fillRef>
          <a:effectRef idx="1">
            <a:schemeClr val="accent1"/>
          </a:effectRef>
          <a:fontRef idx="minor">
            <a:schemeClr val="dk1"/>
          </a:fontRef>
        </p:style>
        <p:txBody>
          <a:bodyPr vert="horz" wrap="square" lIns="91448" tIns="45724" rIns="91448" bIns="45724" rtlCol="0" anchor="ctr">
            <a:no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spcBef>
                <a:spcPct val="0"/>
              </a:spcBef>
              <a:defRPr/>
            </a:pPr>
            <a:r>
              <a:rPr lang="ja-JP" altLang="en-US" sz="2400" dirty="0">
                <a:solidFill>
                  <a:sysClr val="windowText" lastClr="000000"/>
                </a:solidFill>
                <a:latin typeface="ＤＨＰ特太ゴシック体" panose="020B0500000000000000" pitchFamily="50" charset="-128"/>
                <a:ea typeface="ＤＨＰ特太ゴシック体" panose="020B0500000000000000" pitchFamily="50" charset="-128"/>
              </a:rPr>
              <a:t>関係法令（障害者差別解消法・</a:t>
            </a:r>
            <a:r>
              <a:rPr lang="ja-JP" altLang="en-US" sz="2400" dirty="0" smtClean="0">
                <a:solidFill>
                  <a:sysClr val="windowText" lastClr="000000"/>
                </a:solidFill>
                <a:latin typeface="ＤＨＰ特太ゴシック体" panose="020B0500000000000000" pitchFamily="50" charset="-128"/>
                <a:ea typeface="ＤＨＰ特太ゴシック体" panose="020B0500000000000000" pitchFamily="50" charset="-128"/>
              </a:rPr>
              <a:t>基本方針）⑩</a:t>
            </a:r>
            <a:endParaRPr lang="ja-JP" altLang="en-US" sz="2400" dirty="0">
              <a:solidFill>
                <a:sysClr val="windowText" lastClr="000000"/>
              </a:solidFill>
              <a:latin typeface="ＤＨＰ特太ゴシック体" panose="020B0500000000000000" pitchFamily="50" charset="-128"/>
              <a:ea typeface="ＤＨＰ特太ゴシック体" panose="020B0500000000000000" pitchFamily="50" charset="-128"/>
            </a:endParaRPr>
          </a:p>
        </p:txBody>
      </p:sp>
      <p:sp>
        <p:nvSpPr>
          <p:cNvPr id="7" name="角丸四角形 6"/>
          <p:cNvSpPr/>
          <p:nvPr/>
        </p:nvSpPr>
        <p:spPr>
          <a:xfrm>
            <a:off x="413966" y="775150"/>
            <a:ext cx="6115734" cy="8498330"/>
          </a:xfrm>
          <a:prstGeom prst="roundRect">
            <a:avLst>
              <a:gd name="adj" fmla="val 5094"/>
            </a:avLst>
          </a:prstGeom>
          <a:noFill/>
          <a:ln w="12700">
            <a:noFill/>
          </a:ln>
        </p:spPr>
        <p:style>
          <a:lnRef idx="2">
            <a:schemeClr val="accent5"/>
          </a:lnRef>
          <a:fillRef idx="1">
            <a:schemeClr val="lt1"/>
          </a:fillRef>
          <a:effectRef idx="0">
            <a:schemeClr val="accent5"/>
          </a:effectRef>
          <a:fontRef idx="minor">
            <a:schemeClr val="dk1"/>
          </a:fontRef>
        </p:style>
        <p:txBody>
          <a:bodyPr lIns="91404" tIns="45701" rIns="91404" bIns="45701" rtlCol="0" anchor="t" anchorCtr="0"/>
          <a:lstStyle/>
          <a:p>
            <a:pPr lvl="0">
              <a:lnSpc>
                <a:spcPts val="1200"/>
              </a:lnSpc>
            </a:pP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障害者</a:t>
            </a: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団体や事業者団体等からのヒアリングなど、障害者その他の関係者の意見を反映させ</a:t>
            </a:r>
            <a:endParaRPr lang="en-US" altLang="ja-JP"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endParaRPr>
          </a:p>
          <a:p>
            <a:pPr lvl="0">
              <a:lnSpc>
                <a:spcPts val="1200"/>
              </a:lnSpc>
            </a:pP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a:t>
            </a:r>
            <a:r>
              <a:rPr lang="ja-JP" altLang="en-US" sz="1050" dirty="0" err="1">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る</a:t>
            </a: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ために必要な措置を講ずるとともに、作成後は、対応指針を公表しなければならない。</a:t>
            </a:r>
          </a:p>
          <a:p>
            <a:pPr lvl="0">
              <a:lnSpc>
                <a:spcPts val="1200"/>
              </a:lnSpc>
            </a:pP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なお</a:t>
            </a: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、対応指針は、事業者の適切な判断に資するために作成されるものであり、盛り込</a:t>
            </a:r>
            <a:r>
              <a:rPr lang="ja-JP" altLang="en-US" sz="1050" dirty="0" err="1"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ま</a:t>
            </a:r>
            <a:endParaRPr lang="en-US" altLang="ja-JP"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endParaRPr>
          </a:p>
          <a:p>
            <a:pPr lvl="0">
              <a:lnSpc>
                <a:spcPts val="1200"/>
              </a:lnSpc>
            </a:pP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a:t>
            </a: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a:t>
            </a:r>
            <a:r>
              <a:rPr lang="ja-JP" altLang="en-US" sz="1050" dirty="0" err="1"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れる</a:t>
            </a: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合理的配慮の具体例は、事業者に強制する性格のものではなく、また、それだけに限</a:t>
            </a: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ら</a:t>
            </a:r>
            <a:endParaRPr lang="en-US" altLang="ja-JP"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endParaRPr>
          </a:p>
          <a:p>
            <a:pPr lvl="0">
              <a:lnSpc>
                <a:spcPts val="1200"/>
              </a:lnSpc>
            </a:pP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a:t>
            </a: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a:t>
            </a:r>
            <a:r>
              <a:rPr lang="ja-JP" altLang="en-US" sz="1050" dirty="0" err="1"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れる</a:t>
            </a: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ものではない。事業者においては、対応指針を踏まえ、具体的場面や状況に応じて</a:t>
            </a: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柔軟</a:t>
            </a:r>
            <a:endParaRPr lang="en-US" altLang="ja-JP"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endParaRPr>
          </a:p>
          <a:p>
            <a:pPr lvl="0">
              <a:lnSpc>
                <a:spcPts val="1200"/>
              </a:lnSpc>
            </a:pP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a:t>
            </a: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に</a:t>
            </a: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対応することが期待される。</a:t>
            </a:r>
          </a:p>
          <a:p>
            <a:pPr lvl="0">
              <a:lnSpc>
                <a:spcPts val="1200"/>
              </a:lnSpc>
            </a:pP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a:t>
            </a:r>
            <a:endParaRPr lang="en-US" altLang="ja-JP"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endParaRPr>
          </a:p>
          <a:p>
            <a:pPr lvl="0">
              <a:lnSpc>
                <a:spcPts val="1200"/>
              </a:lnSpc>
            </a:pP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a:t>
            </a: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２）対応指針の記載事項</a:t>
            </a:r>
          </a:p>
          <a:p>
            <a:pPr lvl="0">
              <a:lnSpc>
                <a:spcPts val="1200"/>
              </a:lnSpc>
            </a:pP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対応</a:t>
            </a: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指針の記載事項としては、以下のものが考えられる。</a:t>
            </a:r>
          </a:p>
          <a:p>
            <a:pPr lvl="0">
              <a:lnSpc>
                <a:spcPts val="1200"/>
              </a:lnSpc>
            </a:pP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　趣旨</a:t>
            </a:r>
            <a:endPar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endParaRPr>
          </a:p>
          <a:p>
            <a:pPr lvl="0">
              <a:lnSpc>
                <a:spcPts val="1200"/>
              </a:lnSpc>
            </a:pP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　障害</a:t>
            </a: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を理由とする不当な差別的取扱い及び合理的配慮の基本的な考え方</a:t>
            </a:r>
          </a:p>
          <a:p>
            <a:pPr lvl="0">
              <a:lnSpc>
                <a:spcPts val="1200"/>
              </a:lnSpc>
            </a:pP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　障害</a:t>
            </a: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を理由とする不当な差別的取扱い及び合理的配慮の具体例</a:t>
            </a:r>
          </a:p>
          <a:p>
            <a:pPr lvl="0">
              <a:lnSpc>
                <a:spcPts val="1200"/>
              </a:lnSpc>
            </a:pP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　事</a:t>
            </a: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業者における相談体制の整備</a:t>
            </a:r>
          </a:p>
          <a:p>
            <a:pPr lvl="0">
              <a:lnSpc>
                <a:spcPts val="1200"/>
              </a:lnSpc>
            </a:pP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　事</a:t>
            </a: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業者における研修・啓発</a:t>
            </a:r>
          </a:p>
          <a:p>
            <a:pPr lvl="0">
              <a:lnSpc>
                <a:spcPts val="1200"/>
              </a:lnSpc>
            </a:pP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　国</a:t>
            </a: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の行政機関（主務大臣）における相談窓口</a:t>
            </a:r>
          </a:p>
          <a:p>
            <a:pPr lvl="0">
              <a:lnSpc>
                <a:spcPts val="1200"/>
              </a:lnSpc>
            </a:pPr>
            <a:endParaRPr lang="en-US" altLang="ja-JP"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endParaRPr>
          </a:p>
          <a:p>
            <a:pPr lvl="0">
              <a:lnSpc>
                <a:spcPts val="1200"/>
              </a:lnSpc>
            </a:pP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３</a:t>
            </a: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主務大臣による行政措置</a:t>
            </a:r>
          </a:p>
          <a:p>
            <a:pPr lvl="0">
              <a:lnSpc>
                <a:spcPts val="1200"/>
              </a:lnSpc>
            </a:pP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事</a:t>
            </a: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業者における障害者差別解消に向けた取組は、主務大臣の定める対応指針を参考にして</a:t>
            </a: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a:t>
            </a:r>
            <a:endParaRPr lang="en-US" altLang="ja-JP"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endParaRPr>
          </a:p>
          <a:p>
            <a:pPr lvl="0">
              <a:lnSpc>
                <a:spcPts val="1200"/>
              </a:lnSpc>
            </a:pP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a:t>
            </a: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各事</a:t>
            </a: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業者により自主的に取組が行われることが期待される。しかしながら、事業者による</a:t>
            </a: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自</a:t>
            </a:r>
            <a:endParaRPr lang="en-US" altLang="ja-JP"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endParaRPr>
          </a:p>
          <a:p>
            <a:pPr lvl="0">
              <a:lnSpc>
                <a:spcPts val="1200"/>
              </a:lnSpc>
            </a:pP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a:t>
            </a: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主的</a:t>
            </a: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な取組のみによっては、その適切な履行が確保されず、例えば、事業者が法に反した</a:t>
            </a: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取</a:t>
            </a:r>
            <a:endParaRPr lang="en-US" altLang="ja-JP"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endParaRPr>
          </a:p>
          <a:p>
            <a:pPr lvl="0">
              <a:lnSpc>
                <a:spcPts val="1200"/>
              </a:lnSpc>
            </a:pP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a:t>
            </a: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扱い</a:t>
            </a: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を繰り返し、自主的な改善を期待することが困難である場合など、主務大臣は、特に</a:t>
            </a: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必</a:t>
            </a:r>
            <a:endParaRPr lang="en-US" altLang="ja-JP"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endParaRPr>
          </a:p>
          <a:p>
            <a:pPr lvl="0">
              <a:lnSpc>
                <a:spcPts val="1200"/>
              </a:lnSpc>
            </a:pP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a:t>
            </a: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要</a:t>
            </a: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があると認められるときは、事業者に対し、報告を求め、又は助言、指導若しくは勧告</a:t>
            </a: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を</a:t>
            </a:r>
            <a:endParaRPr lang="en-US" altLang="ja-JP"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endParaRPr>
          </a:p>
          <a:p>
            <a:pPr lvl="0">
              <a:lnSpc>
                <a:spcPts val="1200"/>
              </a:lnSpc>
            </a:pP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a:t>
            </a: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する</a:t>
            </a: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ことができることとされている。</a:t>
            </a:r>
          </a:p>
          <a:p>
            <a:pPr lvl="0">
              <a:lnSpc>
                <a:spcPts val="1200"/>
              </a:lnSpc>
            </a:pP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こう</a:t>
            </a: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した行政措置に至る事案を未然に防止するため、主務大臣は、事業者に対して、</a:t>
            </a: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対応</a:t>
            </a:r>
            <a:endParaRPr lang="en-US" altLang="ja-JP"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endParaRPr>
          </a:p>
          <a:p>
            <a:pPr lvl="0">
              <a:lnSpc>
                <a:spcPts val="1200"/>
              </a:lnSpc>
            </a:pP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a:t>
            </a: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指針</a:t>
            </a: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に係る十分な情報提供を行うとともに、事業者からの照会・相談に丁寧に対応する</a:t>
            </a: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など</a:t>
            </a:r>
            <a:endParaRPr lang="en-US" altLang="ja-JP"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endParaRPr>
          </a:p>
          <a:p>
            <a:pPr lvl="0">
              <a:lnSpc>
                <a:spcPts val="1200"/>
              </a:lnSpc>
            </a:pP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a:t>
            </a: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の</a:t>
            </a: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取組を積極的に行うものとする。また、主務大臣による行政措置に当たっては、事業者</a:t>
            </a: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に</a:t>
            </a:r>
            <a:endParaRPr lang="en-US" altLang="ja-JP"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endParaRPr>
          </a:p>
          <a:p>
            <a:pPr lvl="0">
              <a:lnSpc>
                <a:spcPts val="1200"/>
              </a:lnSpc>
            </a:pP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a:t>
            </a: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おける</a:t>
            </a: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自主的な取組を尊重する法の趣旨に沿って、まず、報告徴収、助言、指導により</a:t>
            </a: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改善</a:t>
            </a:r>
            <a:endParaRPr lang="en-US" altLang="ja-JP"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endParaRPr>
          </a:p>
          <a:p>
            <a:pPr lvl="0">
              <a:lnSpc>
                <a:spcPts val="1200"/>
              </a:lnSpc>
            </a:pP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a:t>
            </a: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を</a:t>
            </a: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促すことを基本とする必要がある。主務大臣が事業者に対して行った助言、指導及び</a:t>
            </a: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勧告</a:t>
            </a:r>
            <a:endParaRPr lang="en-US" altLang="ja-JP"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endParaRPr>
          </a:p>
          <a:p>
            <a:pPr lvl="0">
              <a:lnSpc>
                <a:spcPts val="1200"/>
              </a:lnSpc>
            </a:pP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a:t>
            </a: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に</a:t>
            </a: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ついては、取りまとめて、毎年国会に報告するものとする。</a:t>
            </a:r>
          </a:p>
          <a:p>
            <a:pPr lvl="0">
              <a:lnSpc>
                <a:spcPts val="1200"/>
              </a:lnSpc>
            </a:pPr>
            <a:endParaRPr lang="en-US" altLang="ja-JP"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endParaRPr>
          </a:p>
          <a:p>
            <a:pPr lvl="0">
              <a:lnSpc>
                <a:spcPts val="1200"/>
              </a:lnSpc>
            </a:pP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第５</a:t>
            </a: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その他障害を理由とする差別の解消の推進に関する施策に関する重要事項</a:t>
            </a:r>
          </a:p>
          <a:p>
            <a:pPr lvl="0">
              <a:lnSpc>
                <a:spcPts val="1200"/>
              </a:lnSpc>
            </a:pP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１</a:t>
            </a: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環境の整備</a:t>
            </a:r>
          </a:p>
          <a:p>
            <a:pPr lvl="0">
              <a:lnSpc>
                <a:spcPts val="1200"/>
              </a:lnSpc>
            </a:pP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法</a:t>
            </a: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は、不特定多数の障害者を主な対象として行われる事前的改善措置（いわゆる</a:t>
            </a: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バリアフ　</a:t>
            </a:r>
            <a:endParaRPr lang="en-US" altLang="ja-JP"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endParaRPr>
          </a:p>
          <a:p>
            <a:pPr lvl="0">
              <a:lnSpc>
                <a:spcPts val="1200"/>
              </a:lnSpc>
            </a:pP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a:t>
            </a: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リー法</a:t>
            </a: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に基づく公共施設や交通機関におけるバリアフリー化、意思表示や</a:t>
            </a: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コミュニケーショ</a:t>
            </a:r>
            <a:endParaRPr lang="en-US" altLang="ja-JP"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endParaRPr>
          </a:p>
          <a:p>
            <a:pPr lvl="0">
              <a:lnSpc>
                <a:spcPts val="1200"/>
              </a:lnSpc>
            </a:pP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a:t>
            </a: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ン</a:t>
            </a: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を支援するためのサービス・介助者等の人的支援、障害者による円滑な情報の取得・</a:t>
            </a: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利</a:t>
            </a:r>
            <a:endParaRPr lang="en-US" altLang="ja-JP"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endParaRPr>
          </a:p>
          <a:p>
            <a:pPr lvl="0">
              <a:lnSpc>
                <a:spcPts val="1200"/>
              </a:lnSpc>
            </a:pP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a:t>
            </a: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用</a:t>
            </a: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・発信のための情報アクセシビリティの向上等）については、個別の場面において、</a:t>
            </a: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個々</a:t>
            </a:r>
            <a:endParaRPr lang="en-US" altLang="ja-JP"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endParaRPr>
          </a:p>
          <a:p>
            <a:pPr lvl="0">
              <a:lnSpc>
                <a:spcPts val="1200"/>
              </a:lnSpc>
            </a:pP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a:t>
            </a: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の</a:t>
            </a: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障害者に対して行われる合理的配慮を的確に行うための環境の整備として実施に努める</a:t>
            </a:r>
            <a:r>
              <a:rPr lang="ja-JP" altLang="en-US" sz="1050" dirty="0" err="1"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こ</a:t>
            </a:r>
            <a:endParaRPr lang="en-US" altLang="ja-JP"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endParaRPr>
          </a:p>
          <a:p>
            <a:pPr lvl="0">
              <a:lnSpc>
                <a:spcPts val="1200"/>
              </a:lnSpc>
            </a:pP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a:t>
            </a:r>
            <a:r>
              <a:rPr lang="ja-JP" altLang="en-US" sz="1050" dirty="0" err="1"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と</a:t>
            </a:r>
            <a:r>
              <a:rPr lang="ja-JP" altLang="en-US" sz="1050" dirty="0" err="1">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と</a:t>
            </a: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している。新しい技術開発が環境の整備に係る投資負担の軽減をもたらすこともある</a:t>
            </a: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こ</a:t>
            </a:r>
            <a:endParaRPr lang="en-US" altLang="ja-JP"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endParaRPr>
          </a:p>
          <a:p>
            <a:pPr lvl="0">
              <a:lnSpc>
                <a:spcPts val="1200"/>
              </a:lnSpc>
            </a:pP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a:t>
            </a: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とか</a:t>
            </a: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ら、技術進歩の動向を踏まえた取組が期待される。また、環境の整備には、ハード面</a:t>
            </a: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の</a:t>
            </a:r>
            <a:endParaRPr lang="en-US" altLang="ja-JP"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endParaRPr>
          </a:p>
          <a:p>
            <a:pPr lvl="0">
              <a:lnSpc>
                <a:spcPts val="1200"/>
              </a:lnSpc>
            </a:pP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a:t>
            </a: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み</a:t>
            </a: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ならず、職員に対する研修等のソフト面の対応も含まれることが重要である。</a:t>
            </a:r>
          </a:p>
          <a:p>
            <a:pPr lvl="0">
              <a:lnSpc>
                <a:spcPts val="1200"/>
              </a:lnSpc>
            </a:pP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障害者</a:t>
            </a: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差別の解消のための取組は、このような環境の整備を行うための施策と連携し</a:t>
            </a:r>
            <a:r>
              <a:rPr lang="ja-JP" altLang="en-US" sz="1050" dirty="0" err="1">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な</a:t>
            </a: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が</a:t>
            </a:r>
            <a:endParaRPr lang="en-US" altLang="ja-JP"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endParaRPr>
          </a:p>
          <a:p>
            <a:pPr lvl="0">
              <a:lnSpc>
                <a:spcPts val="1200"/>
              </a:lnSpc>
            </a:pP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a:t>
            </a: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ら</a:t>
            </a: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進められることが重要であり、ハード面でのバリアフリー化施策、情報の取得・利用・</a:t>
            </a: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発</a:t>
            </a:r>
            <a:endParaRPr lang="en-US" altLang="ja-JP"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endParaRPr>
          </a:p>
          <a:p>
            <a:pPr lvl="0">
              <a:lnSpc>
                <a:spcPts val="1200"/>
              </a:lnSpc>
            </a:pP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a:t>
            </a: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信</a:t>
            </a: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におけるアクセシビリティ向上のための施策、職員に対する研修等、環境の整備の施策</a:t>
            </a: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を</a:t>
            </a:r>
            <a:endParaRPr lang="en-US" altLang="ja-JP"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endParaRPr>
          </a:p>
          <a:p>
            <a:pPr lvl="0">
              <a:lnSpc>
                <a:spcPts val="1200"/>
              </a:lnSpc>
            </a:pP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a:t>
            </a: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着実</a:t>
            </a: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に進めることが必要である。</a:t>
            </a:r>
          </a:p>
          <a:p>
            <a:pPr lvl="0">
              <a:lnSpc>
                <a:spcPts val="1200"/>
              </a:lnSpc>
            </a:pPr>
            <a:endParaRPr lang="en-US" altLang="ja-JP"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endParaRPr>
          </a:p>
          <a:p>
            <a:pPr lvl="0">
              <a:lnSpc>
                <a:spcPts val="1200"/>
              </a:lnSpc>
            </a:pP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a:t>
            </a: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２</a:t>
            </a: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相談及び紛争の防止等のための体制の整備</a:t>
            </a:r>
          </a:p>
          <a:p>
            <a:pPr lvl="0">
              <a:lnSpc>
                <a:spcPts val="1200"/>
              </a:lnSpc>
            </a:pP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障害者</a:t>
            </a: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差別の解消を効果的に推進するには、障害者及びその家族その他の関係者からの</a:t>
            </a: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相</a:t>
            </a:r>
            <a:endParaRPr lang="en-US" altLang="ja-JP"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endParaRPr>
          </a:p>
          <a:p>
            <a:pPr lvl="0">
              <a:lnSpc>
                <a:spcPts val="1200"/>
              </a:lnSpc>
            </a:pP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a:t>
            </a: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談</a:t>
            </a: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等に的確に応じることが必要であり、相談等に対応する際には、障害者の性別、年齢、</a:t>
            </a: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状</a:t>
            </a:r>
            <a:endParaRPr lang="en-US" altLang="ja-JP"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endParaRPr>
          </a:p>
          <a:p>
            <a:pPr lvl="0">
              <a:lnSpc>
                <a:spcPts val="1200"/>
              </a:lnSpc>
            </a:pP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a:t>
            </a: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態</a:t>
            </a: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等に配慮することが重要である。法は、新たな機関は設置せず、既存の機関等の活用・</a:t>
            </a: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充</a:t>
            </a:r>
            <a:endParaRPr lang="en-US" altLang="ja-JP"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endParaRPr>
          </a:p>
          <a:p>
            <a:pPr lvl="0">
              <a:lnSpc>
                <a:spcPts val="1200"/>
              </a:lnSpc>
            </a:pP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a:t>
            </a: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実</a:t>
            </a: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を図ることとしており、国及び地方公共団体においては、相談窓口を明確にするとともに</a:t>
            </a: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a:t>
            </a:r>
            <a:endParaRPr lang="en-US" altLang="ja-JP"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endParaRPr>
          </a:p>
          <a:p>
            <a:pPr lvl="0">
              <a:lnSpc>
                <a:spcPts val="1200"/>
              </a:lnSpc>
            </a:pP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a:t>
            </a: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相談</a:t>
            </a: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や紛争解決などに対応する職員の業務の明確化・専門性の向上などを図ることにより</a:t>
            </a: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a:t>
            </a:r>
            <a:endParaRPr lang="en-US" altLang="ja-JP"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endParaRPr>
          </a:p>
          <a:p>
            <a:pPr lvl="0">
              <a:lnSpc>
                <a:spcPts val="1200"/>
              </a:lnSpc>
            </a:pP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a:t>
            </a: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障害者</a:t>
            </a: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差別の解消の推進に資する体制を整備するものとする。内閣府においては、相談</a:t>
            </a: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及び</a:t>
            </a:r>
            <a:endParaRPr lang="en-US" altLang="ja-JP"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endParaRPr>
          </a:p>
          <a:p>
            <a:pPr lvl="0">
              <a:lnSpc>
                <a:spcPts val="1200"/>
              </a:lnSpc>
            </a:pP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a:t>
            </a: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紛争</a:t>
            </a: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の防止等に関する機関の情報について収集・整理し、ホームページへの掲載等により</a:t>
            </a: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情</a:t>
            </a:r>
            <a:endParaRPr lang="en-US" altLang="ja-JP"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endParaRPr>
          </a:p>
          <a:p>
            <a:pPr lvl="0">
              <a:lnSpc>
                <a:spcPts val="1200"/>
              </a:lnSpc>
            </a:pP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a:t>
            </a: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報</a:t>
            </a: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提供を行うものとする。</a:t>
            </a:r>
          </a:p>
          <a:p>
            <a:pPr lvl="0">
              <a:lnSpc>
                <a:spcPts val="1200"/>
              </a:lnSpc>
            </a:pPr>
            <a:endParaRPr lang="en-US" altLang="ja-JP"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endParaRPr>
          </a:p>
          <a:p>
            <a:pPr lvl="0">
              <a:lnSpc>
                <a:spcPts val="1200"/>
              </a:lnSpc>
            </a:pP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a:t>
            </a:r>
          </a:p>
          <a:p>
            <a:pPr lvl="0">
              <a:lnSpc>
                <a:spcPts val="1200"/>
              </a:lnSpc>
            </a:pPr>
            <a:endParaRPr lang="en-US" altLang="ja-JP"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endParaRPr>
          </a:p>
          <a:p>
            <a:pPr lvl="0">
              <a:lnSpc>
                <a:spcPts val="1200"/>
              </a:lnSpc>
            </a:pPr>
            <a:endPar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endParaRPr>
          </a:p>
          <a:p>
            <a:pPr lvl="0">
              <a:lnSpc>
                <a:spcPts val="1200"/>
              </a:lnSpc>
            </a:pPr>
            <a:endPar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endParaRPr>
          </a:p>
        </p:txBody>
      </p:sp>
      <p:sp>
        <p:nvSpPr>
          <p:cNvPr id="5" name="スライド番号プレースホルダー 1"/>
          <p:cNvSpPr>
            <a:spLocks noGrp="1"/>
          </p:cNvSpPr>
          <p:nvPr>
            <p:ph type="sldNum" sz="quarter" idx="11"/>
          </p:nvPr>
        </p:nvSpPr>
        <p:spPr>
          <a:xfrm>
            <a:off x="0" y="9529939"/>
            <a:ext cx="6732588" cy="376061"/>
          </a:xfrm>
        </p:spPr>
        <p:txBody>
          <a:bodyPr/>
          <a:lstStyle/>
          <a:p>
            <a:pPr algn="ctr">
              <a:defRPr/>
            </a:pPr>
            <a:fld id="{0973A2A5-7B1F-44C8-8C12-BB5C84638F68}" type="slidenum">
              <a:rPr lang="en-US" altLang="ja-JP" sz="1200" smtClean="0">
                <a:solidFill>
                  <a:srgbClr val="000000"/>
                </a:solidFill>
                <a:latin typeface="ＭＳ ゴシック" panose="020B0609070205080204" pitchFamily="49" charset="-128"/>
                <a:ea typeface="ＭＳ ゴシック" panose="020B0609070205080204" pitchFamily="49" charset="-128"/>
              </a:rPr>
              <a:pPr algn="ctr">
                <a:defRPr/>
              </a:pPr>
              <a:t>20</a:t>
            </a:fld>
            <a:endParaRPr lang="en-US" altLang="ja-JP" sz="1200" dirty="0">
              <a:solidFill>
                <a:srgbClr val="000000"/>
              </a:solidFill>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291544064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txBox="1">
            <a:spLocks/>
          </p:cNvSpPr>
          <p:nvPr/>
        </p:nvSpPr>
        <p:spPr>
          <a:xfrm>
            <a:off x="39666" y="43114"/>
            <a:ext cx="6588000" cy="540000"/>
          </a:xfrm>
          <a:prstGeom prst="rect">
            <a:avLst/>
          </a:prstGeom>
          <a:gradFill rotWithShape="1">
            <a:gsLst>
              <a:gs pos="0">
                <a:srgbClr val="4F81BD">
                  <a:tint val="50000"/>
                  <a:satMod val="300000"/>
                </a:srgbClr>
              </a:gs>
              <a:gs pos="35000">
                <a:srgbClr val="4F81BD">
                  <a:tint val="37000"/>
                  <a:satMod val="300000"/>
                </a:srgbClr>
              </a:gs>
              <a:gs pos="100000">
                <a:srgbClr val="4F81BD">
                  <a:tint val="15000"/>
                  <a:satMod val="350000"/>
                </a:srgbClr>
              </a:gs>
            </a:gsLst>
            <a:lin ang="16200000" scaled="1"/>
          </a:gradFill>
          <a:ln w="9525" cap="flat" cmpd="sng" algn="ctr">
            <a:solidFill>
              <a:srgbClr val="4F81BD">
                <a:shade val="95000"/>
                <a:satMod val="105000"/>
              </a:srgbClr>
            </a:solidFill>
            <a:prstDash val="solid"/>
          </a:ln>
          <a:effectLst>
            <a:outerShdw blurRad="40000" dist="20000" dir="5400000" rotWithShape="0">
              <a:srgbClr val="000000">
                <a:alpha val="38000"/>
              </a:srgbClr>
            </a:outerShdw>
          </a:effectLst>
        </p:spPr>
        <p:style>
          <a:lnRef idx="1">
            <a:schemeClr val="accent1"/>
          </a:lnRef>
          <a:fillRef idx="2">
            <a:schemeClr val="accent1"/>
          </a:fillRef>
          <a:effectRef idx="1">
            <a:schemeClr val="accent1"/>
          </a:effectRef>
          <a:fontRef idx="minor">
            <a:schemeClr val="dk1"/>
          </a:fontRef>
        </p:style>
        <p:txBody>
          <a:bodyPr vert="horz" wrap="square" lIns="91448" tIns="45724" rIns="91448" bIns="45724" rtlCol="0" anchor="ctr">
            <a:no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spcBef>
                <a:spcPct val="0"/>
              </a:spcBef>
              <a:defRPr/>
            </a:pPr>
            <a:r>
              <a:rPr lang="ja-JP" altLang="en-US" sz="2400" dirty="0">
                <a:solidFill>
                  <a:sysClr val="windowText" lastClr="000000"/>
                </a:solidFill>
                <a:latin typeface="ＤＨＰ特太ゴシック体" panose="020B0500000000000000" pitchFamily="50" charset="-128"/>
                <a:ea typeface="ＤＨＰ特太ゴシック体" panose="020B0500000000000000" pitchFamily="50" charset="-128"/>
              </a:rPr>
              <a:t>関係法令（障害者差別解消法・</a:t>
            </a:r>
            <a:r>
              <a:rPr lang="ja-JP" altLang="en-US" sz="2400" dirty="0" smtClean="0">
                <a:solidFill>
                  <a:sysClr val="windowText" lastClr="000000"/>
                </a:solidFill>
                <a:latin typeface="ＤＨＰ特太ゴシック体" panose="020B0500000000000000" pitchFamily="50" charset="-128"/>
                <a:ea typeface="ＤＨＰ特太ゴシック体" panose="020B0500000000000000" pitchFamily="50" charset="-128"/>
              </a:rPr>
              <a:t>基本方針）⑪</a:t>
            </a:r>
            <a:endParaRPr lang="ja-JP" altLang="en-US" sz="2400" dirty="0">
              <a:solidFill>
                <a:sysClr val="windowText" lastClr="000000"/>
              </a:solidFill>
              <a:latin typeface="ＤＨＰ特太ゴシック体" panose="020B0500000000000000" pitchFamily="50" charset="-128"/>
              <a:ea typeface="ＤＨＰ特太ゴシック体" panose="020B0500000000000000" pitchFamily="50" charset="-128"/>
            </a:endParaRPr>
          </a:p>
        </p:txBody>
      </p:sp>
      <p:sp>
        <p:nvSpPr>
          <p:cNvPr id="7" name="角丸四角形 6"/>
          <p:cNvSpPr/>
          <p:nvPr/>
        </p:nvSpPr>
        <p:spPr>
          <a:xfrm>
            <a:off x="413966" y="775150"/>
            <a:ext cx="6115734" cy="8568952"/>
          </a:xfrm>
          <a:prstGeom prst="roundRect">
            <a:avLst>
              <a:gd name="adj" fmla="val 5094"/>
            </a:avLst>
          </a:prstGeom>
          <a:noFill/>
          <a:ln w="12700">
            <a:noFill/>
          </a:ln>
        </p:spPr>
        <p:style>
          <a:lnRef idx="2">
            <a:schemeClr val="accent5"/>
          </a:lnRef>
          <a:fillRef idx="1">
            <a:schemeClr val="lt1"/>
          </a:fillRef>
          <a:effectRef idx="0">
            <a:schemeClr val="accent5"/>
          </a:effectRef>
          <a:fontRef idx="minor">
            <a:schemeClr val="dk1"/>
          </a:fontRef>
        </p:style>
        <p:txBody>
          <a:bodyPr lIns="91404" tIns="45701" rIns="91404" bIns="45701" rtlCol="0" anchor="t" anchorCtr="0"/>
          <a:lstStyle/>
          <a:p>
            <a:pPr lvl="0">
              <a:lnSpc>
                <a:spcPts val="1200"/>
              </a:lnSpc>
            </a:pP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３</a:t>
            </a: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啓発活動</a:t>
            </a:r>
          </a:p>
          <a:p>
            <a:pPr lvl="0">
              <a:lnSpc>
                <a:spcPts val="1200"/>
              </a:lnSpc>
            </a:pP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障害者</a:t>
            </a: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差別については、国民一人ひとりの障害に関する知識・理解の不足、意識の偏り</a:t>
            </a: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に</a:t>
            </a:r>
            <a:endParaRPr lang="en-US" altLang="ja-JP"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endParaRPr>
          </a:p>
          <a:p>
            <a:pPr lvl="0">
              <a:lnSpc>
                <a:spcPts val="1200"/>
              </a:lnSpc>
            </a:pP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a:t>
            </a: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起因</a:t>
            </a: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する面が大きいと考えられることから、内閣府を中心に、関係行政機関と連携して、</a:t>
            </a: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各</a:t>
            </a:r>
            <a:endParaRPr lang="en-US" altLang="ja-JP"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endParaRPr>
          </a:p>
          <a:p>
            <a:pPr lvl="0">
              <a:lnSpc>
                <a:spcPts val="1200"/>
              </a:lnSpc>
            </a:pP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a:t>
            </a: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種</a:t>
            </a: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啓発活動に積極的に取り組み、国民各層の障害に関する理解を促進するものとする</a:t>
            </a: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a:t>
            </a:r>
            <a:endParaRPr lang="en-US" altLang="ja-JP"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endParaRPr>
          </a:p>
          <a:p>
            <a:pPr lvl="0">
              <a:lnSpc>
                <a:spcPts val="1200"/>
              </a:lnSpc>
            </a:pPr>
            <a:endParaRPr lang="en-US" altLang="ja-JP"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endParaRPr>
          </a:p>
          <a:p>
            <a:pPr lvl="0">
              <a:lnSpc>
                <a:spcPts val="1200"/>
              </a:lnSpc>
            </a:pP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a:t>
            </a: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a:t>
            </a: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１）行政機関等における職員に対する研修</a:t>
            </a:r>
          </a:p>
          <a:p>
            <a:pPr lvl="0">
              <a:lnSpc>
                <a:spcPts val="1200"/>
              </a:lnSpc>
            </a:pP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行政</a:t>
            </a: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機関等においては、所属する職員一人ひとりが障害者に対して適切に対応し、また</a:t>
            </a: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a:t>
            </a:r>
            <a:endParaRPr lang="en-US" altLang="ja-JP"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endParaRPr>
          </a:p>
          <a:p>
            <a:pPr lvl="0">
              <a:lnSpc>
                <a:spcPts val="1200"/>
              </a:lnSpc>
            </a:pP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a:t>
            </a: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障害者</a:t>
            </a: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及びその家族その他の関係者からの相談等に的確に対応するため、法の趣旨の周知</a:t>
            </a: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徹</a:t>
            </a:r>
            <a:endParaRPr lang="en-US" altLang="ja-JP"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endParaRPr>
          </a:p>
          <a:p>
            <a:pPr lvl="0">
              <a:lnSpc>
                <a:spcPts val="1200"/>
              </a:lnSpc>
            </a:pP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a:t>
            </a: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底</a:t>
            </a: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、障害者から話を聞く機会を設けるなどの各種研修等を実施することにより、職員の</a:t>
            </a: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障害</a:t>
            </a:r>
            <a:endParaRPr lang="en-US" altLang="ja-JP"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endParaRPr>
          </a:p>
          <a:p>
            <a:pPr lvl="0">
              <a:lnSpc>
                <a:spcPts val="1200"/>
              </a:lnSpc>
            </a:pP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a:t>
            </a: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に</a:t>
            </a: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関する理解の促進を図るものとする。</a:t>
            </a:r>
          </a:p>
          <a:p>
            <a:pPr lvl="0">
              <a:lnSpc>
                <a:spcPts val="1200"/>
              </a:lnSpc>
            </a:pPr>
            <a:endParaRPr lang="en-US" altLang="ja-JP"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endParaRPr>
          </a:p>
          <a:p>
            <a:pPr lvl="0">
              <a:lnSpc>
                <a:spcPts val="1200"/>
              </a:lnSpc>
            </a:pP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a:t>
            </a: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２）事業者における研修</a:t>
            </a:r>
          </a:p>
          <a:p>
            <a:pPr lvl="0">
              <a:lnSpc>
                <a:spcPts val="1200"/>
              </a:lnSpc>
            </a:pP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事</a:t>
            </a: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業者においては、障害者に対して適切に対応し、また、障害者及びその家族その他の</a:t>
            </a: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関</a:t>
            </a:r>
            <a:endParaRPr lang="en-US" altLang="ja-JP"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endParaRPr>
          </a:p>
          <a:p>
            <a:pPr lvl="0">
              <a:lnSpc>
                <a:spcPts val="1200"/>
              </a:lnSpc>
            </a:pP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a:t>
            </a: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係者</a:t>
            </a: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からの相談等に的確に対応するため、研修等を通じて、法の趣旨の普及を図るとともに</a:t>
            </a: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a:t>
            </a:r>
            <a:endParaRPr lang="en-US" altLang="ja-JP"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endParaRPr>
          </a:p>
          <a:p>
            <a:pPr lvl="0">
              <a:lnSpc>
                <a:spcPts val="1200"/>
              </a:lnSpc>
            </a:pP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a:t>
            </a: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障害</a:t>
            </a: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に関する理解の促進に努めるものとする。</a:t>
            </a:r>
          </a:p>
          <a:p>
            <a:pPr lvl="0">
              <a:lnSpc>
                <a:spcPts val="1200"/>
              </a:lnSpc>
            </a:pPr>
            <a:endParaRPr lang="en-US" altLang="ja-JP"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endParaRPr>
          </a:p>
          <a:p>
            <a:pPr lvl="0">
              <a:lnSpc>
                <a:spcPts val="1200"/>
              </a:lnSpc>
            </a:pP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a:t>
            </a: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a:t>
            </a: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３）地域住民等に対する啓発活動</a:t>
            </a:r>
          </a:p>
          <a:p>
            <a:pPr lvl="0">
              <a:lnSpc>
                <a:spcPts val="1200"/>
              </a:lnSpc>
            </a:pP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ア</a:t>
            </a: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障害者差別が、本人のみならず、その家族等にも深い影響を及ぼすことを、国民一人</a:t>
            </a:r>
            <a:r>
              <a:rPr lang="ja-JP" altLang="en-US" sz="1050" dirty="0" err="1"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ひ</a:t>
            </a:r>
            <a:endParaRPr lang="en-US" altLang="ja-JP"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endParaRPr>
          </a:p>
          <a:p>
            <a:pPr lvl="0">
              <a:lnSpc>
                <a:spcPts val="1200"/>
              </a:lnSpc>
            </a:pP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a:t>
            </a: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とり</a:t>
            </a: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が認識するとともに、法の趣旨について理解を深めることが不可欠であり、また、</a:t>
            </a: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障</a:t>
            </a:r>
            <a:endParaRPr lang="en-US" altLang="ja-JP"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endParaRPr>
          </a:p>
          <a:p>
            <a:pPr lvl="0">
              <a:lnSpc>
                <a:spcPts val="1200"/>
              </a:lnSpc>
            </a:pP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a:t>
            </a: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害者</a:t>
            </a: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からの働きかけによる建設的対話を通じた相互理解が促進されるよう、障害者も含め</a:t>
            </a: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a:t>
            </a:r>
            <a:endParaRPr lang="en-US" altLang="ja-JP"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endParaRPr>
          </a:p>
          <a:p>
            <a:pPr lvl="0">
              <a:lnSpc>
                <a:spcPts val="1200"/>
              </a:lnSpc>
            </a:pP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a:t>
            </a: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広く</a:t>
            </a: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周知・啓発を行うことが重要である。</a:t>
            </a:r>
          </a:p>
          <a:p>
            <a:pPr lvl="0">
              <a:lnSpc>
                <a:spcPts val="1200"/>
              </a:lnSpc>
            </a:pP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内閣府</a:t>
            </a: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を中心に、関係省庁、地方公共団体、事業者、障害者団体、マスメディア等の</a:t>
            </a: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多</a:t>
            </a:r>
            <a:endParaRPr lang="en-US" altLang="ja-JP"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endParaRPr>
          </a:p>
          <a:p>
            <a:pPr lvl="0">
              <a:lnSpc>
                <a:spcPts val="1200"/>
              </a:lnSpc>
            </a:pP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a:t>
            </a: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様</a:t>
            </a: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な主体との連携により、インターネットを活用した情報提供、ポスターの掲示、</a:t>
            </a: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パンフ</a:t>
            </a:r>
            <a:endParaRPr lang="en-US" altLang="ja-JP"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endParaRPr>
          </a:p>
          <a:p>
            <a:pPr lvl="0">
              <a:lnSpc>
                <a:spcPts val="1200"/>
              </a:lnSpc>
            </a:pP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a:t>
            </a: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レット</a:t>
            </a: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の作成・配布、法の説明会やシンポジウム等の開催など、多様な媒体を用いた</a:t>
            </a: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周</a:t>
            </a:r>
            <a:endParaRPr lang="en-US" altLang="ja-JP"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endParaRPr>
          </a:p>
          <a:p>
            <a:pPr lvl="0">
              <a:lnSpc>
                <a:spcPts val="1200"/>
              </a:lnSpc>
            </a:pP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a:t>
            </a: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知</a:t>
            </a: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・啓発活動に積極的に取り組む。</a:t>
            </a:r>
          </a:p>
          <a:p>
            <a:pPr lvl="0">
              <a:lnSpc>
                <a:spcPts val="1200"/>
              </a:lnSpc>
            </a:pP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イ</a:t>
            </a: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障害のある児童生徒が、その年齢及び能力に応じ、可能な限り障害のない児童生徒と</a:t>
            </a: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共</a:t>
            </a:r>
            <a:endParaRPr lang="en-US" altLang="ja-JP"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endParaRPr>
          </a:p>
          <a:p>
            <a:pPr lvl="0">
              <a:lnSpc>
                <a:spcPts val="1200"/>
              </a:lnSpc>
            </a:pP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a:t>
            </a: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に</a:t>
            </a: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、その特性を踏まえた十分な教育を受けることのできるインクルーシブ教育システム</a:t>
            </a: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を</a:t>
            </a:r>
            <a:endParaRPr lang="en-US" altLang="ja-JP"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endParaRPr>
          </a:p>
          <a:p>
            <a:pPr lvl="0">
              <a:lnSpc>
                <a:spcPts val="1200"/>
              </a:lnSpc>
            </a:pP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a:t>
            </a: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推進</a:t>
            </a: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しつつ、家庭や学校を始めとする社会のあらゆる機会を活用し、子供の頃から年齢</a:t>
            </a: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を</a:t>
            </a:r>
            <a:endParaRPr lang="en-US" altLang="ja-JP"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endParaRPr>
          </a:p>
          <a:p>
            <a:pPr lvl="0">
              <a:lnSpc>
                <a:spcPts val="1200"/>
              </a:lnSpc>
            </a:pP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a:t>
            </a: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問わず</a:t>
            </a: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障害に関する知識・理解を深め、全ての障害者が、障害者でない者と等しく、</a:t>
            </a: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基本</a:t>
            </a:r>
            <a:endParaRPr lang="en-US" altLang="ja-JP"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endParaRPr>
          </a:p>
          <a:p>
            <a:pPr lvl="0">
              <a:lnSpc>
                <a:spcPts val="1200"/>
              </a:lnSpc>
            </a:pP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a:t>
            </a: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的</a:t>
            </a: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人権を享有する個人であることを認識し、障害の有無にかかわらず共に助け合い・</a:t>
            </a: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学び</a:t>
            </a:r>
            <a:endParaRPr lang="en-US" altLang="ja-JP"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endParaRPr>
          </a:p>
          <a:p>
            <a:pPr lvl="0">
              <a:lnSpc>
                <a:spcPts val="1200"/>
              </a:lnSpc>
            </a:pP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a:t>
            </a: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合う</a:t>
            </a: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精神を涵養する。障害のない児童生徒の保護者に対する働きかけも重要である。</a:t>
            </a:r>
          </a:p>
          <a:p>
            <a:pPr lvl="0">
              <a:lnSpc>
                <a:spcPts val="1200"/>
              </a:lnSpc>
            </a:pP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ウ</a:t>
            </a: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国は、グループホーム等を含む、障害者関連施設の認可等に際して、周辺住民の同意</a:t>
            </a: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を</a:t>
            </a:r>
            <a:endParaRPr lang="en-US" altLang="ja-JP"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endParaRPr>
          </a:p>
          <a:p>
            <a:pPr lvl="0">
              <a:lnSpc>
                <a:spcPts val="1200"/>
              </a:lnSpc>
            </a:pP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a:t>
            </a: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求める</a:t>
            </a: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必要がないことを十分に周知するとともに、地方公共団体においては、当該認可</a:t>
            </a: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等</a:t>
            </a:r>
            <a:endParaRPr lang="en-US" altLang="ja-JP"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endParaRPr>
          </a:p>
          <a:p>
            <a:pPr lvl="0">
              <a:lnSpc>
                <a:spcPts val="1200"/>
              </a:lnSpc>
            </a:pP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a:t>
            </a: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に</a:t>
            </a: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際して、周辺住民の同意を求める必要がないことに留意しつつ、住民の理解を得る</a:t>
            </a: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ため</a:t>
            </a:r>
            <a:endParaRPr lang="en-US" altLang="ja-JP"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endParaRPr>
          </a:p>
          <a:p>
            <a:pPr lvl="0">
              <a:lnSpc>
                <a:spcPts val="1200"/>
              </a:lnSpc>
            </a:pP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a:t>
            </a: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に</a:t>
            </a: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積極的な啓発活動を行うことが望ましい。</a:t>
            </a:r>
          </a:p>
          <a:p>
            <a:pPr lvl="0">
              <a:lnSpc>
                <a:spcPts val="1200"/>
              </a:lnSpc>
            </a:pPr>
            <a:endParaRPr lang="en-US" altLang="ja-JP"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endParaRPr>
          </a:p>
          <a:p>
            <a:pPr lvl="0">
              <a:lnSpc>
                <a:spcPts val="1200"/>
              </a:lnSpc>
            </a:pP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４</a:t>
            </a: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障害者差別解消支援地域協議会</a:t>
            </a:r>
          </a:p>
          <a:p>
            <a:pPr lvl="0">
              <a:lnSpc>
                <a:spcPts val="1200"/>
              </a:lnSpc>
            </a:pP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a:t>
            </a: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１）趣旨</a:t>
            </a:r>
          </a:p>
          <a:p>
            <a:pPr lvl="0">
              <a:lnSpc>
                <a:spcPts val="1200"/>
              </a:lnSpc>
            </a:pP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障害者</a:t>
            </a: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差別の解消を効果的に推進するには、障害者にとって身近な地域において、</a:t>
            </a: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主体的</a:t>
            </a:r>
            <a:endParaRPr lang="en-US" altLang="ja-JP"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endParaRPr>
          </a:p>
          <a:p>
            <a:pPr lvl="0">
              <a:lnSpc>
                <a:spcPts val="1200"/>
              </a:lnSpc>
            </a:pP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a:t>
            </a: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な</a:t>
            </a: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取組がなされることが重要である。地域において日常生活、社会生活を営む障害者の</a:t>
            </a: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活動</a:t>
            </a:r>
            <a:endParaRPr lang="en-US" altLang="ja-JP"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endParaRPr>
          </a:p>
          <a:p>
            <a:pPr lvl="0">
              <a:lnSpc>
                <a:spcPts val="1200"/>
              </a:lnSpc>
            </a:pP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a:t>
            </a: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は</a:t>
            </a: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広範多岐にわたり、相談等を行うに当たっては、どの機関がどのような権限を有して</a:t>
            </a: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いる</a:t>
            </a:r>
            <a:endParaRPr lang="en-US" altLang="ja-JP"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endParaRPr>
          </a:p>
          <a:p>
            <a:pPr lvl="0">
              <a:lnSpc>
                <a:spcPts val="1200"/>
              </a:lnSpc>
            </a:pP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a:t>
            </a: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a:t>
            </a:r>
            <a:r>
              <a:rPr lang="ja-JP" altLang="en-US" sz="1050" dirty="0" err="1"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かは</a:t>
            </a: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必ずしも明らかではない場合があり、また、相談等を受ける機関においても、相談</a:t>
            </a: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内容</a:t>
            </a:r>
            <a:endParaRPr lang="en-US" altLang="ja-JP"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endParaRPr>
          </a:p>
          <a:p>
            <a:pPr lvl="0">
              <a:lnSpc>
                <a:spcPts val="1200"/>
              </a:lnSpc>
            </a:pP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a:t>
            </a: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に</a:t>
            </a: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よっては当該機関だけでは対応できない場合がある。このため、地域における様々な</a:t>
            </a: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関係</a:t>
            </a:r>
            <a:endParaRPr lang="en-US" altLang="ja-JP"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endParaRPr>
          </a:p>
          <a:p>
            <a:pPr lvl="0">
              <a:lnSpc>
                <a:spcPts val="1200"/>
              </a:lnSpc>
            </a:pP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a:t>
            </a: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機関</a:t>
            </a: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が、相談事例等に係る情報の共有・協議を通じて、各自の役割に応じた事案解決の</a:t>
            </a: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ため</a:t>
            </a:r>
            <a:endParaRPr lang="en-US" altLang="ja-JP"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endParaRPr>
          </a:p>
          <a:p>
            <a:pPr lvl="0">
              <a:lnSpc>
                <a:spcPts val="1200"/>
              </a:lnSpc>
            </a:pP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a:t>
            </a: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の</a:t>
            </a: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取組や類似事案の発生防止の取組など、地域の実情に応じた差別の解消のための取組を</a:t>
            </a: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主</a:t>
            </a:r>
            <a:endParaRPr lang="en-US" altLang="ja-JP"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endParaRPr>
          </a:p>
          <a:p>
            <a:pPr lvl="0">
              <a:lnSpc>
                <a:spcPts val="1200"/>
              </a:lnSpc>
            </a:pP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a:t>
            </a: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体的</a:t>
            </a: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に行うネットワークとして、障害者差別解消支援地域協議会（以下「協議会」</a:t>
            </a: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とい</a:t>
            </a:r>
            <a:endParaRPr lang="en-US" altLang="ja-JP"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endParaRPr>
          </a:p>
          <a:p>
            <a:pPr lvl="0">
              <a:lnSpc>
                <a:spcPts val="1200"/>
              </a:lnSpc>
            </a:pP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a:t>
            </a: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う</a:t>
            </a: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。）を組織することができることとされている。協議会については、障害者及びその</a:t>
            </a: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家族</a:t>
            </a:r>
            <a:endParaRPr lang="en-US" altLang="ja-JP"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endParaRPr>
          </a:p>
          <a:p>
            <a:pPr lvl="0">
              <a:lnSpc>
                <a:spcPts val="1200"/>
              </a:lnSpc>
            </a:pP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a:t>
            </a: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の</a:t>
            </a: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参画について配慮するとともに、性別・年齢、障害種別を考慮して組織することが</a:t>
            </a: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望まし</a:t>
            </a:r>
            <a:endParaRPr lang="en-US" altLang="ja-JP"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endParaRPr>
          </a:p>
          <a:p>
            <a:pPr lvl="0">
              <a:lnSpc>
                <a:spcPts val="1200"/>
              </a:lnSpc>
            </a:pP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a:t>
            </a: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い</a:t>
            </a: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。内閣府においては、法施行後における協議会の設置状況等について公表するものとする。</a:t>
            </a:r>
          </a:p>
          <a:p>
            <a:pPr lvl="0">
              <a:lnSpc>
                <a:spcPts val="1200"/>
              </a:lnSpc>
            </a:pPr>
            <a:endParaRPr lang="en-US" altLang="ja-JP"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endParaRPr>
          </a:p>
          <a:p>
            <a:pPr lvl="0">
              <a:lnSpc>
                <a:spcPts val="1200"/>
              </a:lnSpc>
            </a:pP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a:t>
            </a: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a:t>
            </a: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２）期待される役割</a:t>
            </a:r>
          </a:p>
          <a:p>
            <a:pPr lvl="0">
              <a:lnSpc>
                <a:spcPts val="1200"/>
              </a:lnSpc>
            </a:pP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協</a:t>
            </a: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議会に期待される役割としては、関係機関から提供された相談事例等について、適切</a:t>
            </a: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な</a:t>
            </a:r>
            <a:endParaRPr lang="en-US" altLang="ja-JP"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endParaRPr>
          </a:p>
          <a:p>
            <a:pPr lvl="0">
              <a:lnSpc>
                <a:spcPts val="1200"/>
              </a:lnSpc>
            </a:pP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a:t>
            </a: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相談</a:t>
            </a: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窓口を有する機関の紹介、具体的事案の対応例の共有・協議、協議会の構成機関等に</a:t>
            </a:r>
            <a:r>
              <a:rPr lang="ja-JP" altLang="en-US" sz="1050" dirty="0" err="1"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お</a:t>
            </a:r>
            <a:endParaRPr lang="en-US" altLang="ja-JP"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endParaRPr>
          </a:p>
          <a:p>
            <a:pPr lvl="0">
              <a:lnSpc>
                <a:spcPts val="1200"/>
              </a:lnSpc>
            </a:pP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a:t>
            </a: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ける</a:t>
            </a: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調停、斡旋等の様々な取組による紛争解決、複数の機関で紛争解決等に対応すること</a:t>
            </a: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へ</a:t>
            </a:r>
            <a:endParaRPr lang="en-US" altLang="ja-JP"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endParaRPr>
          </a:p>
          <a:p>
            <a:pPr lvl="0">
              <a:lnSpc>
                <a:spcPts val="1200"/>
              </a:lnSpc>
            </a:pP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a:t>
            </a: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の</a:t>
            </a: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後押し等が考えられる</a:t>
            </a: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a:t>
            </a:r>
            <a:endPar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endParaRPr>
          </a:p>
        </p:txBody>
      </p:sp>
      <p:sp>
        <p:nvSpPr>
          <p:cNvPr id="5" name="スライド番号プレースホルダー 1"/>
          <p:cNvSpPr>
            <a:spLocks noGrp="1"/>
          </p:cNvSpPr>
          <p:nvPr>
            <p:ph type="sldNum" sz="quarter" idx="11"/>
          </p:nvPr>
        </p:nvSpPr>
        <p:spPr>
          <a:xfrm>
            <a:off x="0" y="9529939"/>
            <a:ext cx="6732588" cy="376061"/>
          </a:xfrm>
        </p:spPr>
        <p:txBody>
          <a:bodyPr/>
          <a:lstStyle/>
          <a:p>
            <a:pPr algn="ctr">
              <a:defRPr/>
            </a:pPr>
            <a:fld id="{0973A2A5-7B1F-44C8-8C12-BB5C84638F68}" type="slidenum">
              <a:rPr lang="en-US" altLang="ja-JP" sz="1200" smtClean="0">
                <a:solidFill>
                  <a:srgbClr val="000000"/>
                </a:solidFill>
                <a:latin typeface="ＭＳ ゴシック" panose="020B0609070205080204" pitchFamily="49" charset="-128"/>
                <a:ea typeface="ＭＳ ゴシック" panose="020B0609070205080204" pitchFamily="49" charset="-128"/>
              </a:rPr>
              <a:pPr algn="ctr">
                <a:defRPr/>
              </a:pPr>
              <a:t>21</a:t>
            </a:fld>
            <a:endParaRPr lang="en-US" altLang="ja-JP" sz="1200" dirty="0">
              <a:solidFill>
                <a:srgbClr val="000000"/>
              </a:solidFill>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299583371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txBox="1">
            <a:spLocks/>
          </p:cNvSpPr>
          <p:nvPr/>
        </p:nvSpPr>
        <p:spPr>
          <a:xfrm>
            <a:off x="39666" y="43114"/>
            <a:ext cx="6588000" cy="540000"/>
          </a:xfrm>
          <a:prstGeom prst="rect">
            <a:avLst/>
          </a:prstGeom>
          <a:gradFill rotWithShape="1">
            <a:gsLst>
              <a:gs pos="0">
                <a:srgbClr val="4F81BD">
                  <a:tint val="50000"/>
                  <a:satMod val="300000"/>
                </a:srgbClr>
              </a:gs>
              <a:gs pos="35000">
                <a:srgbClr val="4F81BD">
                  <a:tint val="37000"/>
                  <a:satMod val="300000"/>
                </a:srgbClr>
              </a:gs>
              <a:gs pos="100000">
                <a:srgbClr val="4F81BD">
                  <a:tint val="15000"/>
                  <a:satMod val="350000"/>
                </a:srgbClr>
              </a:gs>
            </a:gsLst>
            <a:lin ang="16200000" scaled="1"/>
          </a:gradFill>
          <a:ln w="9525" cap="flat" cmpd="sng" algn="ctr">
            <a:solidFill>
              <a:srgbClr val="4F81BD">
                <a:shade val="95000"/>
                <a:satMod val="105000"/>
              </a:srgbClr>
            </a:solidFill>
            <a:prstDash val="solid"/>
          </a:ln>
          <a:effectLst>
            <a:outerShdw blurRad="40000" dist="20000" dir="5400000" rotWithShape="0">
              <a:srgbClr val="000000">
                <a:alpha val="38000"/>
              </a:srgbClr>
            </a:outerShdw>
          </a:effectLst>
        </p:spPr>
        <p:style>
          <a:lnRef idx="1">
            <a:schemeClr val="accent1"/>
          </a:lnRef>
          <a:fillRef idx="2">
            <a:schemeClr val="accent1"/>
          </a:fillRef>
          <a:effectRef idx="1">
            <a:schemeClr val="accent1"/>
          </a:effectRef>
          <a:fontRef idx="minor">
            <a:schemeClr val="dk1"/>
          </a:fontRef>
        </p:style>
        <p:txBody>
          <a:bodyPr vert="horz" wrap="square" lIns="91448" tIns="45724" rIns="91448" bIns="45724" rtlCol="0" anchor="ctr">
            <a:no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spcBef>
                <a:spcPct val="0"/>
              </a:spcBef>
              <a:defRPr/>
            </a:pPr>
            <a:r>
              <a:rPr lang="ja-JP" altLang="en-US" sz="2400" dirty="0">
                <a:solidFill>
                  <a:sysClr val="windowText" lastClr="000000"/>
                </a:solidFill>
                <a:latin typeface="ＤＨＰ特太ゴシック体" panose="020B0500000000000000" pitchFamily="50" charset="-128"/>
                <a:ea typeface="ＤＨＰ特太ゴシック体" panose="020B0500000000000000" pitchFamily="50" charset="-128"/>
              </a:rPr>
              <a:t>関係法令（障害者差別解消法・</a:t>
            </a:r>
            <a:r>
              <a:rPr lang="ja-JP" altLang="en-US" sz="2400" dirty="0" smtClean="0">
                <a:solidFill>
                  <a:sysClr val="windowText" lastClr="000000"/>
                </a:solidFill>
                <a:latin typeface="ＤＨＰ特太ゴシック体" panose="020B0500000000000000" pitchFamily="50" charset="-128"/>
                <a:ea typeface="ＤＨＰ特太ゴシック体" panose="020B0500000000000000" pitchFamily="50" charset="-128"/>
              </a:rPr>
              <a:t>基本方針）⑫</a:t>
            </a:r>
            <a:endParaRPr lang="ja-JP" altLang="en-US" sz="2400" dirty="0">
              <a:solidFill>
                <a:sysClr val="windowText" lastClr="000000"/>
              </a:solidFill>
              <a:latin typeface="ＤＨＰ特太ゴシック体" panose="020B0500000000000000" pitchFamily="50" charset="-128"/>
              <a:ea typeface="ＤＨＰ特太ゴシック体" panose="020B0500000000000000" pitchFamily="50" charset="-128"/>
            </a:endParaRPr>
          </a:p>
        </p:txBody>
      </p:sp>
      <p:sp>
        <p:nvSpPr>
          <p:cNvPr id="7" name="角丸四角形 6"/>
          <p:cNvSpPr/>
          <p:nvPr/>
        </p:nvSpPr>
        <p:spPr>
          <a:xfrm>
            <a:off x="413966" y="734206"/>
            <a:ext cx="6115734" cy="5040560"/>
          </a:xfrm>
          <a:prstGeom prst="roundRect">
            <a:avLst>
              <a:gd name="adj" fmla="val 5094"/>
            </a:avLst>
          </a:prstGeom>
          <a:noFill/>
          <a:ln w="12700">
            <a:noFill/>
          </a:ln>
        </p:spPr>
        <p:style>
          <a:lnRef idx="2">
            <a:schemeClr val="accent5"/>
          </a:lnRef>
          <a:fillRef idx="1">
            <a:schemeClr val="lt1"/>
          </a:fillRef>
          <a:effectRef idx="0">
            <a:schemeClr val="accent5"/>
          </a:effectRef>
          <a:fontRef idx="minor">
            <a:schemeClr val="dk1"/>
          </a:fontRef>
        </p:style>
        <p:txBody>
          <a:bodyPr lIns="91404" tIns="45701" rIns="91404" bIns="45701" rtlCol="0" anchor="t" anchorCtr="0"/>
          <a:lstStyle/>
          <a:p>
            <a:pPr lvl="0">
              <a:lnSpc>
                <a:spcPts val="1200"/>
              </a:lnSpc>
            </a:pP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なお</a:t>
            </a: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、都道府県において組織される協議会においては、紛争解決等に向けた取組について</a:t>
            </a: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a:t>
            </a:r>
            <a:endParaRPr lang="en-US" altLang="ja-JP"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endParaRPr>
          </a:p>
          <a:p>
            <a:pPr lvl="0">
              <a:lnSpc>
                <a:spcPts val="1200"/>
              </a:lnSpc>
            </a:pP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a:t>
            </a: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市町村</a:t>
            </a: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において組織される協議会を補完・支援する役割が期待される。また、関係機関に</a:t>
            </a:r>
            <a:r>
              <a:rPr lang="ja-JP" altLang="en-US" sz="1050" dirty="0" err="1"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お</a:t>
            </a:r>
            <a:endParaRPr lang="en-US" altLang="ja-JP"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endParaRPr>
          </a:p>
          <a:p>
            <a:pPr lvl="0">
              <a:lnSpc>
                <a:spcPts val="1200"/>
              </a:lnSpc>
            </a:pP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a:t>
            </a: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いて</a:t>
            </a: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紛争解決に至った事例、合理的配慮の具体例、相談事案から合理的配慮に係る環境の</a:t>
            </a: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整</a:t>
            </a:r>
            <a:endParaRPr lang="en-US" altLang="ja-JP"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endParaRPr>
          </a:p>
          <a:p>
            <a:pPr lvl="0">
              <a:lnSpc>
                <a:spcPts val="1200"/>
              </a:lnSpc>
            </a:pP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a:t>
            </a: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備</a:t>
            </a: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を行うに至った事例などの共有・分析を通じて、構成機関等における業務改善、事案の</a:t>
            </a: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発</a:t>
            </a:r>
            <a:endParaRPr lang="en-US" altLang="ja-JP"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endParaRPr>
          </a:p>
          <a:p>
            <a:pPr lvl="0">
              <a:lnSpc>
                <a:spcPts val="1200"/>
              </a:lnSpc>
            </a:pP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a:t>
            </a: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生</a:t>
            </a: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防止のための取組、周知・啓発活動に係る協議等を行うことが期待される</a:t>
            </a: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a:t>
            </a:r>
            <a:endParaRPr lang="en-US" altLang="ja-JP"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endParaRPr>
          </a:p>
          <a:p>
            <a:pPr lvl="0">
              <a:lnSpc>
                <a:spcPts val="1200"/>
              </a:lnSpc>
            </a:pPr>
            <a:endParaRPr lang="en-US" altLang="ja-JP"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endParaRPr>
          </a:p>
          <a:p>
            <a:pPr lvl="0">
              <a:lnSpc>
                <a:spcPts val="1200"/>
              </a:lnSpc>
            </a:pP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５</a:t>
            </a: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差別の解消に係る施策の推進に関する重要事項</a:t>
            </a:r>
          </a:p>
          <a:p>
            <a:pPr lvl="0">
              <a:lnSpc>
                <a:spcPts val="1200"/>
              </a:lnSpc>
            </a:pP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a:t>
            </a: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１）情報の収集、整理及び提供</a:t>
            </a:r>
          </a:p>
          <a:p>
            <a:pPr lvl="0">
              <a:lnSpc>
                <a:spcPts val="1200"/>
              </a:lnSpc>
            </a:pP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本法</a:t>
            </a: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を効果的に運用していくため、内閣府においては、行政機関等による協力や協議会</a:t>
            </a: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と</a:t>
            </a:r>
            <a:endParaRPr lang="en-US" altLang="ja-JP"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endParaRPr>
          </a:p>
          <a:p>
            <a:pPr lvl="0">
              <a:lnSpc>
                <a:spcPts val="1200"/>
              </a:lnSpc>
            </a:pP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a:t>
            </a: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の</a:t>
            </a: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連携などにより、個人情報の保護等に配慮しつつ、国内における具体例や裁判例等を</a:t>
            </a: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収</a:t>
            </a:r>
            <a:endParaRPr lang="en-US" altLang="ja-JP"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endParaRPr>
          </a:p>
          <a:p>
            <a:pPr lvl="0">
              <a:lnSpc>
                <a:spcPts val="1200"/>
              </a:lnSpc>
            </a:pP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a:t>
            </a: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集</a:t>
            </a: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・整理するものとする。あわせて、海外の法制度や差別解消のための取組に係る調査</a:t>
            </a: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研究</a:t>
            </a:r>
            <a:endParaRPr lang="en-US" altLang="ja-JP"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endParaRPr>
          </a:p>
          <a:p>
            <a:pPr lvl="0">
              <a:lnSpc>
                <a:spcPts val="1200"/>
              </a:lnSpc>
            </a:pP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a:t>
            </a: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等</a:t>
            </a: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を通じ、権利条約に基づき設置された、障害者の権利に関する委員会を始めとする</a:t>
            </a: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国際的</a:t>
            </a:r>
            <a:endParaRPr lang="en-US" altLang="ja-JP"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endParaRPr>
          </a:p>
          <a:p>
            <a:pPr lvl="0">
              <a:lnSpc>
                <a:spcPts val="1200"/>
              </a:lnSpc>
            </a:pP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a:t>
            </a: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な</a:t>
            </a: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動向や情報の集積を図るものとする。これらの成果については、障害者白書や内閣府</a:t>
            </a: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ホー</a:t>
            </a:r>
            <a:endParaRPr lang="en-US" altLang="ja-JP"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endParaRPr>
          </a:p>
          <a:p>
            <a:pPr lvl="0">
              <a:lnSpc>
                <a:spcPts val="1200"/>
              </a:lnSpc>
            </a:pP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a:t>
            </a: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ムページ</a:t>
            </a: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等を通じて、広く国民に提供するものとする。</a:t>
            </a:r>
          </a:p>
          <a:p>
            <a:pPr lvl="0">
              <a:lnSpc>
                <a:spcPts val="1200"/>
              </a:lnSpc>
            </a:pPr>
            <a:endParaRPr lang="en-US" altLang="ja-JP"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endParaRPr>
          </a:p>
          <a:p>
            <a:pPr lvl="0">
              <a:lnSpc>
                <a:spcPts val="1200"/>
              </a:lnSpc>
            </a:pP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a:t>
            </a: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a:t>
            </a: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２）基本方針、対応要領、対応指針の見直し等</a:t>
            </a:r>
          </a:p>
          <a:p>
            <a:pPr lvl="0">
              <a:lnSpc>
                <a:spcPts val="1200"/>
              </a:lnSpc>
            </a:pP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a:t>
            </a: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a:t>
            </a: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技術</a:t>
            </a: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の進展、社会情勢の変化等は、特に、合理的配慮について、その内容、程度等に大</a:t>
            </a: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き</a:t>
            </a:r>
            <a:endParaRPr lang="en-US" altLang="ja-JP"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endParaRPr>
          </a:p>
          <a:p>
            <a:pPr lvl="0">
              <a:lnSpc>
                <a:spcPts val="1200"/>
              </a:lnSpc>
            </a:pP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a:t>
            </a: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な</a:t>
            </a: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進展をもたらし、また、実施に伴う負担を軽減し得るものであり、法の施行後においては</a:t>
            </a: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a:t>
            </a:r>
            <a:endParaRPr lang="en-US" altLang="ja-JP"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endParaRPr>
          </a:p>
          <a:p>
            <a:pPr lvl="0">
              <a:lnSpc>
                <a:spcPts val="1200"/>
              </a:lnSpc>
            </a:pP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a:t>
            </a: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こう</a:t>
            </a: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した動向や、不当な差別的取扱い及び合理的配慮の具体例の集積等を踏まえるとともに</a:t>
            </a: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a:t>
            </a:r>
            <a:endParaRPr lang="en-US" altLang="ja-JP"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endParaRPr>
          </a:p>
          <a:p>
            <a:pPr lvl="0">
              <a:lnSpc>
                <a:spcPts val="1200"/>
              </a:lnSpc>
            </a:pP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a:t>
            </a: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国際的</a:t>
            </a: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な動向も勘案しつつ、必要に応じて、基本方針、対応要領及び対応指針を見直し、</a:t>
            </a: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適</a:t>
            </a:r>
            <a:endParaRPr lang="en-US" altLang="ja-JP"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endParaRPr>
          </a:p>
          <a:p>
            <a:pPr lvl="0">
              <a:lnSpc>
                <a:spcPts val="1200"/>
              </a:lnSpc>
            </a:pP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a:t>
            </a: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時</a:t>
            </a: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、充実を図るものとする。</a:t>
            </a:r>
          </a:p>
          <a:p>
            <a:pPr lvl="0">
              <a:lnSpc>
                <a:spcPts val="1200"/>
              </a:lnSpc>
            </a:pP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法</a:t>
            </a: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の施行後３年を経過した時点における法の施行状況に係る検討の際には、障害者</a:t>
            </a: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政策委</a:t>
            </a:r>
            <a:endParaRPr lang="en-US" altLang="ja-JP"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endParaRPr>
          </a:p>
          <a:p>
            <a:pPr lvl="0">
              <a:lnSpc>
                <a:spcPts val="1200"/>
              </a:lnSpc>
            </a:pP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a:t>
            </a: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員会</a:t>
            </a: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における障害者差別の解消も含めた障害者基本計画の実施状況に係る監視の結果も</a:t>
            </a:r>
            <a:r>
              <a:rPr lang="ja-JP" altLang="en-US" sz="1050" dirty="0" err="1">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踏</a:t>
            </a:r>
            <a:r>
              <a:rPr lang="ja-JP" altLang="en-US" sz="1050" dirty="0" err="1"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ま</a:t>
            </a: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a:t>
            </a:r>
            <a:endParaRPr lang="en-US" altLang="ja-JP"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endParaRPr>
          </a:p>
          <a:p>
            <a:pPr lvl="0">
              <a:lnSpc>
                <a:spcPts val="1200"/>
              </a:lnSpc>
            </a:pP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a:t>
            </a: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えて</a:t>
            </a: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、基本方針についても併せて所要の検討を行うものとする。基本方針の見直しに当</a:t>
            </a:r>
            <a:r>
              <a:rPr lang="ja-JP" altLang="en-US" sz="1050" dirty="0" err="1"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たっ</a:t>
            </a:r>
            <a:endParaRPr lang="en-US" altLang="ja-JP"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endParaRPr>
          </a:p>
          <a:p>
            <a:pPr lvl="0">
              <a:lnSpc>
                <a:spcPts val="1200"/>
              </a:lnSpc>
            </a:pP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a:t>
            </a: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ては</a:t>
            </a: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、あらかじめ、障害者その他の関係者の意見を反映させるために必要な措置を講ずる</a:t>
            </a: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と</a:t>
            </a:r>
            <a:endParaRPr lang="en-US" altLang="ja-JP"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endParaRPr>
          </a:p>
          <a:p>
            <a:pPr lvl="0">
              <a:lnSpc>
                <a:spcPts val="1200"/>
              </a:lnSpc>
            </a:pP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a:t>
            </a: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とも</a:t>
            </a: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に、障害者政策委員会の意見を聴かなければならない。対応要領、対応指針の見直し</a:t>
            </a: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に</a:t>
            </a:r>
            <a:endParaRPr lang="en-US" altLang="ja-JP"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endParaRPr>
          </a:p>
          <a:p>
            <a:pPr lvl="0">
              <a:lnSpc>
                <a:spcPts val="1200"/>
              </a:lnSpc>
            </a:pP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a:t>
            </a: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当たって</a:t>
            </a: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も、障害者その他の関係者の意見を反映させるために必要な措置を講じなければ</a:t>
            </a: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な</a:t>
            </a:r>
            <a:endParaRPr lang="en-US" altLang="ja-JP"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endParaRPr>
          </a:p>
          <a:p>
            <a:pPr lvl="0">
              <a:lnSpc>
                <a:spcPts val="1200"/>
              </a:lnSpc>
            </a:pP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a:t>
            </a: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ら</a:t>
            </a: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ない。</a:t>
            </a:r>
          </a:p>
          <a:p>
            <a:pPr lvl="0">
              <a:lnSpc>
                <a:spcPts val="1200"/>
              </a:lnSpc>
            </a:pP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なお</a:t>
            </a: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、各種の国家資格の取得等において障害者に不利が生じないよう、いわゆる欠格</a:t>
            </a: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条項</a:t>
            </a:r>
            <a:endParaRPr lang="en-US" altLang="ja-JP"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endParaRPr>
          </a:p>
          <a:p>
            <a:pPr lvl="0">
              <a:lnSpc>
                <a:spcPts val="1200"/>
              </a:lnSpc>
            </a:pP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a:t>
            </a: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について</a:t>
            </a: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、各制度の趣旨や、技術の進展、社会情勢の変化等を踏まえ、適宜、必要な</a:t>
            </a: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見直し</a:t>
            </a:r>
            <a:endParaRPr lang="en-US" altLang="ja-JP"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endParaRPr>
          </a:p>
          <a:p>
            <a:pPr lvl="0">
              <a:lnSpc>
                <a:spcPts val="1200"/>
              </a:lnSpc>
            </a:pP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a:t>
            </a:r>
            <a:r>
              <a:rPr lang="ja-JP" altLang="en-US"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　を</a:t>
            </a:r>
            <a:r>
              <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検討するものとする。</a:t>
            </a:r>
          </a:p>
          <a:p>
            <a:pPr lvl="0">
              <a:lnSpc>
                <a:spcPts val="1200"/>
              </a:lnSpc>
            </a:pPr>
            <a:endPar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endParaRPr>
          </a:p>
          <a:p>
            <a:pPr lvl="0">
              <a:lnSpc>
                <a:spcPts val="1200"/>
              </a:lnSpc>
            </a:pPr>
            <a:endParaRPr lang="en-US" altLang="ja-JP" sz="1050" dirty="0" smtClean="0">
              <a:solidFill>
                <a:prstClr val="black"/>
              </a:solidFill>
              <a:latin typeface="ＭＳ 明朝" panose="02020609040205080304" pitchFamily="17" charset="-128"/>
              <a:ea typeface="ＭＳ 明朝" panose="02020609040205080304" pitchFamily="17" charset="-128"/>
              <a:cs typeface="メイリオ" panose="020B0604030504040204" pitchFamily="50" charset="-128"/>
            </a:endParaRPr>
          </a:p>
          <a:p>
            <a:pPr lvl="0">
              <a:lnSpc>
                <a:spcPts val="1200"/>
              </a:lnSpc>
            </a:pPr>
            <a:endPar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endParaRPr>
          </a:p>
          <a:p>
            <a:pPr lvl="0">
              <a:lnSpc>
                <a:spcPts val="1200"/>
              </a:lnSpc>
            </a:pPr>
            <a:endParaRPr lang="ja-JP" altLang="en-US" sz="1050"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endParaRPr>
          </a:p>
        </p:txBody>
      </p:sp>
      <p:sp>
        <p:nvSpPr>
          <p:cNvPr id="5" name="スライド番号プレースホルダー 1"/>
          <p:cNvSpPr>
            <a:spLocks noGrp="1"/>
          </p:cNvSpPr>
          <p:nvPr>
            <p:ph type="sldNum" sz="quarter" idx="11"/>
          </p:nvPr>
        </p:nvSpPr>
        <p:spPr>
          <a:xfrm>
            <a:off x="0" y="9529939"/>
            <a:ext cx="6732588" cy="376061"/>
          </a:xfrm>
        </p:spPr>
        <p:txBody>
          <a:bodyPr/>
          <a:lstStyle/>
          <a:p>
            <a:pPr algn="ctr">
              <a:defRPr/>
            </a:pPr>
            <a:fld id="{0973A2A5-7B1F-44C8-8C12-BB5C84638F68}" type="slidenum">
              <a:rPr lang="en-US" altLang="ja-JP" sz="1200" smtClean="0">
                <a:solidFill>
                  <a:srgbClr val="000000"/>
                </a:solidFill>
                <a:latin typeface="ＭＳ ゴシック" panose="020B0609070205080204" pitchFamily="49" charset="-128"/>
                <a:ea typeface="ＭＳ ゴシック" panose="020B0609070205080204" pitchFamily="49" charset="-128"/>
              </a:rPr>
              <a:pPr algn="ctr">
                <a:defRPr/>
              </a:pPr>
              <a:t>22</a:t>
            </a:fld>
            <a:endParaRPr lang="en-US" altLang="ja-JP" sz="1200" dirty="0">
              <a:solidFill>
                <a:srgbClr val="000000"/>
              </a:solidFill>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280521898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オブジェクト 2"/>
          <p:cNvGraphicFramePr>
            <a:graphicFrameLocks noChangeAspect="1"/>
          </p:cNvGraphicFramePr>
          <p:nvPr>
            <p:extLst>
              <p:ext uri="{D42A27DB-BD31-4B8C-83A1-F6EECF244321}">
                <p14:modId xmlns:p14="http://schemas.microsoft.com/office/powerpoint/2010/main" val="3733083144"/>
              </p:ext>
            </p:extLst>
          </p:nvPr>
        </p:nvGraphicFramePr>
        <p:xfrm>
          <a:off x="0" y="0"/>
          <a:ext cx="6894686" cy="9705528"/>
        </p:xfrm>
        <a:graphic>
          <a:graphicData uri="http://schemas.openxmlformats.org/presentationml/2006/ole">
            <mc:AlternateContent xmlns:mc="http://schemas.openxmlformats.org/markup-compatibility/2006">
              <mc:Choice xmlns:v="urn:schemas-microsoft-com:vml" Requires="v">
                <p:oleObj spid="_x0000_s2222" name="文書" r:id="rId3" imgW="6794128" imgH="9689822" progId="Word.Document.12">
                  <p:embed/>
                </p:oleObj>
              </mc:Choice>
              <mc:Fallback>
                <p:oleObj name="文書" r:id="rId3" imgW="6794128" imgH="9689822" progId="Word.Document.12">
                  <p:embed/>
                  <p:pic>
                    <p:nvPicPr>
                      <p:cNvPr id="0" name=""/>
                      <p:cNvPicPr/>
                      <p:nvPr/>
                    </p:nvPicPr>
                    <p:blipFill>
                      <a:blip r:embed="rId4"/>
                      <a:stretch>
                        <a:fillRect/>
                      </a:stretch>
                    </p:blipFill>
                    <p:spPr>
                      <a:xfrm>
                        <a:off x="0" y="0"/>
                        <a:ext cx="6894686" cy="9705528"/>
                      </a:xfrm>
                      <a:prstGeom prst="rect">
                        <a:avLst/>
                      </a:prstGeom>
                    </p:spPr>
                  </p:pic>
                </p:oleObj>
              </mc:Fallback>
            </mc:AlternateContent>
          </a:graphicData>
        </a:graphic>
      </p:graphicFrame>
      <p:sp>
        <p:nvSpPr>
          <p:cNvPr id="4" name="スライド番号プレースホルダー 1"/>
          <p:cNvSpPr>
            <a:spLocks noGrp="1"/>
          </p:cNvSpPr>
          <p:nvPr>
            <p:ph type="sldNum" sz="quarter" idx="11"/>
          </p:nvPr>
        </p:nvSpPr>
        <p:spPr>
          <a:xfrm>
            <a:off x="0" y="9529939"/>
            <a:ext cx="6732588" cy="376061"/>
          </a:xfrm>
        </p:spPr>
        <p:txBody>
          <a:bodyPr/>
          <a:lstStyle/>
          <a:p>
            <a:pPr algn="ctr">
              <a:defRPr/>
            </a:pPr>
            <a:fld id="{0973A2A5-7B1F-44C8-8C12-BB5C84638F68}" type="slidenum">
              <a:rPr lang="en-US" altLang="ja-JP" sz="1200" smtClean="0">
                <a:solidFill>
                  <a:srgbClr val="000000"/>
                </a:solidFill>
                <a:latin typeface="ＭＳ ゴシック" panose="020B0609070205080204" pitchFamily="49" charset="-128"/>
                <a:ea typeface="ＭＳ ゴシック" panose="020B0609070205080204" pitchFamily="49" charset="-128"/>
              </a:rPr>
              <a:pPr algn="ctr">
                <a:defRPr/>
              </a:pPr>
              <a:t>3</a:t>
            </a:fld>
            <a:endParaRPr lang="en-US" altLang="ja-JP" sz="1200" dirty="0">
              <a:solidFill>
                <a:srgbClr val="000000"/>
              </a:solidFill>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10105297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txBox="1">
            <a:spLocks/>
          </p:cNvSpPr>
          <p:nvPr/>
        </p:nvSpPr>
        <p:spPr>
          <a:xfrm>
            <a:off x="80426" y="43115"/>
            <a:ext cx="6588000" cy="540000"/>
          </a:xfrm>
          <a:prstGeom prst="rect">
            <a:avLst/>
          </a:prstGeom>
          <a:gradFill rotWithShape="1">
            <a:gsLst>
              <a:gs pos="0">
                <a:srgbClr val="4F81BD">
                  <a:tint val="50000"/>
                  <a:satMod val="300000"/>
                </a:srgbClr>
              </a:gs>
              <a:gs pos="35000">
                <a:srgbClr val="4F81BD">
                  <a:tint val="37000"/>
                  <a:satMod val="300000"/>
                </a:srgbClr>
              </a:gs>
              <a:gs pos="100000">
                <a:srgbClr val="4F81BD">
                  <a:tint val="15000"/>
                  <a:satMod val="350000"/>
                </a:srgbClr>
              </a:gs>
            </a:gsLst>
            <a:lin ang="16200000" scaled="1"/>
          </a:gradFill>
          <a:ln w="9525" cap="flat" cmpd="sng" algn="ctr">
            <a:solidFill>
              <a:srgbClr val="4F81BD">
                <a:shade val="95000"/>
                <a:satMod val="105000"/>
              </a:srgbClr>
            </a:solidFill>
            <a:prstDash val="solid"/>
          </a:ln>
          <a:effectLst>
            <a:outerShdw blurRad="40000" dist="20000" dir="5400000" rotWithShape="0">
              <a:srgbClr val="000000">
                <a:alpha val="38000"/>
              </a:srgbClr>
            </a:outerShdw>
          </a:effectLst>
        </p:spPr>
        <p:style>
          <a:lnRef idx="1">
            <a:schemeClr val="accent1"/>
          </a:lnRef>
          <a:fillRef idx="2">
            <a:schemeClr val="accent1"/>
          </a:fillRef>
          <a:effectRef idx="1">
            <a:schemeClr val="accent1"/>
          </a:effectRef>
          <a:fontRef idx="minor">
            <a:schemeClr val="dk1"/>
          </a:fontRef>
        </p:style>
        <p:txBody>
          <a:bodyPr vert="horz" wrap="square" lIns="91448" tIns="45724" rIns="91448" bIns="45724" rtlCol="0" anchor="ctr">
            <a:no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spcBef>
                <a:spcPct val="0"/>
              </a:spcBef>
              <a:defRPr/>
            </a:pPr>
            <a:r>
              <a:rPr lang="ja-JP" altLang="en-US" sz="2400" dirty="0" smtClean="0">
                <a:solidFill>
                  <a:sysClr val="windowText" lastClr="000000"/>
                </a:solidFill>
                <a:latin typeface="ＤＨＰ特太ゴシック体" panose="020B0500000000000000" pitchFamily="50" charset="-128"/>
                <a:ea typeface="ＤＨＰ特太ゴシック体" panose="020B0500000000000000" pitchFamily="50" charset="-128"/>
              </a:rPr>
              <a:t>障害者差別解消法・基本方針のポイント ①</a:t>
            </a:r>
            <a:endParaRPr lang="ja-JP" altLang="en-US" sz="2400" dirty="0">
              <a:solidFill>
                <a:sysClr val="windowText" lastClr="000000"/>
              </a:solidFill>
              <a:latin typeface="ＤＨＰ特太ゴシック体" panose="020B0500000000000000" pitchFamily="50" charset="-128"/>
              <a:ea typeface="ＤＨＰ特太ゴシック体" panose="020B0500000000000000" pitchFamily="50" charset="-128"/>
            </a:endParaRPr>
          </a:p>
        </p:txBody>
      </p:sp>
      <p:sp>
        <p:nvSpPr>
          <p:cNvPr id="6" name="角丸四角形 5"/>
          <p:cNvSpPr/>
          <p:nvPr/>
        </p:nvSpPr>
        <p:spPr>
          <a:xfrm>
            <a:off x="194483" y="867730"/>
            <a:ext cx="6471667" cy="642840"/>
          </a:xfrm>
          <a:prstGeom prst="round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2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１　「障害者」は、いわゆる障害者手帳をもって</a:t>
            </a:r>
            <a:endParaRPr lang="en-US" altLang="ja-JP" sz="22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22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22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いる人に限られない</a:t>
            </a:r>
            <a:endParaRPr lang="ja-JP" altLang="en-US" sz="22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8" name="角丸四角形 17"/>
          <p:cNvSpPr/>
          <p:nvPr/>
        </p:nvSpPr>
        <p:spPr>
          <a:xfrm>
            <a:off x="557982" y="1522427"/>
            <a:ext cx="5832648" cy="2880320"/>
          </a:xfrm>
          <a:prstGeom prst="roundRect">
            <a:avLst>
              <a:gd name="adj" fmla="val 5094"/>
            </a:avLst>
          </a:prstGeom>
          <a:noFill/>
          <a:ln w="12700">
            <a:noFill/>
          </a:ln>
        </p:spPr>
        <p:style>
          <a:lnRef idx="2">
            <a:schemeClr val="accent5"/>
          </a:lnRef>
          <a:fillRef idx="1">
            <a:schemeClr val="lt1"/>
          </a:fillRef>
          <a:effectRef idx="0">
            <a:schemeClr val="accent5"/>
          </a:effectRef>
          <a:fontRef idx="minor">
            <a:schemeClr val="dk1"/>
          </a:fontRef>
        </p:style>
        <p:txBody>
          <a:bodyPr lIns="91404" tIns="45701" rIns="91404" bIns="45701" rtlCol="0" anchor="t" anchorCtr="0"/>
          <a:lstStyle/>
          <a:p>
            <a:pPr>
              <a:lnSpc>
                <a:spcPts val="2400"/>
              </a:lnSpc>
            </a:pPr>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600" dirty="0" smtClean="0">
                <a:latin typeface="メイリオ" panose="020B0604030504040204" pitchFamily="50" charset="-128"/>
                <a:ea typeface="メイリオ" panose="020B0604030504040204" pitchFamily="50" charset="-128"/>
                <a:cs typeface="メイリオ" panose="020B0604030504040204" pitchFamily="50" charset="-128"/>
              </a:rPr>
              <a:t>法</a:t>
            </a:r>
            <a:r>
              <a:rPr lang="ja-JP" altLang="ja-JP" sz="1600" dirty="0" smtClean="0">
                <a:latin typeface="メイリオ" panose="020B0604030504040204" pitchFamily="50" charset="-128"/>
                <a:ea typeface="メイリオ" panose="020B0604030504040204" pitchFamily="50" charset="-128"/>
                <a:cs typeface="メイリオ" panose="020B0604030504040204" pitchFamily="50" charset="-128"/>
              </a:rPr>
              <a:t>の</a:t>
            </a:r>
            <a:r>
              <a:rPr lang="ja-JP" altLang="ja-JP" sz="1600" dirty="0">
                <a:latin typeface="メイリオ" panose="020B0604030504040204" pitchFamily="50" charset="-128"/>
                <a:ea typeface="メイリオ" panose="020B0604030504040204" pitchFamily="50" charset="-128"/>
                <a:cs typeface="メイリオ" panose="020B0604030504040204" pitchFamily="50" charset="-128"/>
              </a:rPr>
              <a:t>対象となる障害者は、いわゆる「社会</a:t>
            </a:r>
            <a:r>
              <a:rPr lang="ja-JP" altLang="ja-JP" sz="1600" dirty="0" smtClean="0">
                <a:latin typeface="メイリオ" panose="020B0604030504040204" pitchFamily="50" charset="-128"/>
                <a:ea typeface="メイリオ" panose="020B0604030504040204" pitchFamily="50" charset="-128"/>
                <a:cs typeface="メイリオ" panose="020B0604030504040204" pitchFamily="50" charset="-128"/>
              </a:rPr>
              <a:t>モデル</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ja-JP" sz="1600" dirty="0" smtClean="0">
                <a:latin typeface="メイリオ" panose="020B0604030504040204" pitchFamily="50" charset="-128"/>
                <a:ea typeface="メイリオ" panose="020B0604030504040204" pitchFamily="50" charset="-128"/>
                <a:cs typeface="メイリオ" panose="020B0604030504040204" pitchFamily="50" charset="-128"/>
              </a:rPr>
              <a:t>※</a:t>
            </a:r>
            <a:r>
              <a:rPr lang="ja-JP" altLang="ja-JP" sz="1600" dirty="0">
                <a:latin typeface="メイリオ" panose="020B0604030504040204" pitchFamily="50" charset="-128"/>
                <a:ea typeface="メイリオ" panose="020B0604030504040204" pitchFamily="50" charset="-128"/>
                <a:cs typeface="メイリオ" panose="020B0604030504040204" pitchFamily="50" charset="-128"/>
              </a:rPr>
              <a:t>）」の考え方を踏まえた障害者基本法に規定する「障害者」と同じです</a:t>
            </a:r>
            <a:r>
              <a:rPr lang="ja-JP" altLang="ja-JP" sz="1600" dirty="0" smtClean="0">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1600" dirty="0" smtClean="0">
              <a:latin typeface="メイリオ" panose="020B0604030504040204" pitchFamily="50" charset="-128"/>
              <a:ea typeface="メイリオ" panose="020B0604030504040204" pitchFamily="50" charset="-128"/>
              <a:cs typeface="メイリオ" panose="020B0604030504040204" pitchFamily="50" charset="-128"/>
            </a:endParaRPr>
          </a:p>
          <a:p>
            <a:pPr>
              <a:lnSpc>
                <a:spcPts val="2400"/>
              </a:lnSpc>
            </a:pP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ja-JP" sz="1600" dirty="0" smtClean="0">
                <a:latin typeface="メイリオ" panose="020B0604030504040204" pitchFamily="50" charset="-128"/>
                <a:ea typeface="メイリオ" panose="020B0604030504040204" pitchFamily="50" charset="-128"/>
                <a:cs typeface="メイリオ" panose="020B0604030504040204" pitchFamily="50" charset="-128"/>
              </a:rPr>
              <a:t>つまり</a:t>
            </a:r>
            <a:r>
              <a:rPr lang="ja-JP" altLang="ja-JP" sz="1600" dirty="0">
                <a:latin typeface="メイリオ" panose="020B0604030504040204" pitchFamily="50" charset="-128"/>
                <a:ea typeface="メイリオ" panose="020B0604030504040204" pitchFamily="50" charset="-128"/>
                <a:cs typeface="メイリオ" panose="020B0604030504040204" pitchFamily="50" charset="-128"/>
              </a:rPr>
              <a:t>、「身体障害、知的障害、精神障害（発達障害を含む。）その他の心身の機能の障害がある者であって、障害及び社会的障壁により継続的に日常生活又は社会生活に相当な制限を受ける状態にあるもの」が対象となります</a:t>
            </a:r>
            <a:r>
              <a:rPr lang="ja-JP" altLang="ja-JP" sz="1600" dirty="0" smtClean="0">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1600" dirty="0" smtClean="0">
              <a:latin typeface="メイリオ" panose="020B0604030504040204" pitchFamily="50" charset="-128"/>
              <a:ea typeface="メイリオ" panose="020B0604030504040204" pitchFamily="50" charset="-128"/>
              <a:cs typeface="メイリオ" panose="020B0604030504040204" pitchFamily="50" charset="-128"/>
            </a:endParaRPr>
          </a:p>
          <a:p>
            <a:pPr>
              <a:lnSpc>
                <a:spcPts val="2400"/>
              </a:lnSpc>
            </a:pP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ja-JP" sz="1600" dirty="0" smtClean="0">
                <a:latin typeface="メイリオ" panose="020B0604030504040204" pitchFamily="50" charset="-128"/>
                <a:ea typeface="メイリオ" panose="020B0604030504040204" pitchFamily="50" charset="-128"/>
                <a:cs typeface="メイリオ" panose="020B0604030504040204" pitchFamily="50" charset="-128"/>
              </a:rPr>
              <a:t>したがって</a:t>
            </a:r>
            <a:r>
              <a:rPr lang="ja-JP" altLang="ja-JP" sz="1600" dirty="0">
                <a:latin typeface="メイリオ" panose="020B0604030504040204" pitchFamily="50" charset="-128"/>
                <a:ea typeface="メイリオ" panose="020B0604030504040204" pitchFamily="50" charset="-128"/>
                <a:cs typeface="メイリオ" panose="020B0604030504040204" pitchFamily="50" charset="-128"/>
              </a:rPr>
              <a:t>、いわゆる障害者手帳をもっている人に限られません。</a:t>
            </a:r>
            <a:endParaRPr lang="en-US" altLang="ja-JP" sz="16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1" name="角丸四角形 10"/>
          <p:cNvSpPr/>
          <p:nvPr/>
        </p:nvSpPr>
        <p:spPr>
          <a:xfrm>
            <a:off x="145135" y="6361602"/>
            <a:ext cx="6522868" cy="462497"/>
          </a:xfrm>
          <a:prstGeom prst="round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2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２　すべての分野の事業者が対象</a:t>
            </a:r>
            <a:endParaRPr lang="ja-JP" altLang="en-US" sz="22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2" name="角丸四角形 11"/>
          <p:cNvSpPr/>
          <p:nvPr/>
        </p:nvSpPr>
        <p:spPr>
          <a:xfrm>
            <a:off x="557982" y="6827497"/>
            <a:ext cx="5832648" cy="2448272"/>
          </a:xfrm>
          <a:prstGeom prst="roundRect">
            <a:avLst>
              <a:gd name="adj" fmla="val 5094"/>
            </a:avLst>
          </a:prstGeom>
          <a:noFill/>
          <a:ln w="12700">
            <a:noFill/>
          </a:ln>
        </p:spPr>
        <p:style>
          <a:lnRef idx="2">
            <a:schemeClr val="accent5"/>
          </a:lnRef>
          <a:fillRef idx="1">
            <a:schemeClr val="lt1"/>
          </a:fillRef>
          <a:effectRef idx="0">
            <a:schemeClr val="accent5"/>
          </a:effectRef>
          <a:fontRef idx="minor">
            <a:schemeClr val="dk1"/>
          </a:fontRef>
        </p:style>
        <p:txBody>
          <a:bodyPr lIns="91404" tIns="45701" rIns="91404" bIns="45701" rtlCol="0" anchor="t" anchorCtr="0"/>
          <a:lstStyle/>
          <a:p>
            <a:pPr>
              <a:lnSpc>
                <a:spcPts val="2400"/>
              </a:lnSpc>
            </a:pPr>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600" dirty="0" smtClean="0">
                <a:latin typeface="メイリオ" panose="020B0604030504040204" pitchFamily="50" charset="-128"/>
                <a:ea typeface="メイリオ" panose="020B0604030504040204" pitchFamily="50" charset="-128"/>
                <a:cs typeface="メイリオ" panose="020B0604030504040204" pitchFamily="50" charset="-128"/>
              </a:rPr>
              <a:t>法の</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対象となる事業者は、分野を問わず、</a:t>
            </a:r>
            <a:r>
              <a:rPr lang="ja-JP" altLang="en-US" sz="1600" dirty="0" smtClean="0">
                <a:latin typeface="メイリオ" panose="020B0604030504040204" pitchFamily="50" charset="-128"/>
                <a:ea typeface="メイリオ" panose="020B0604030504040204" pitchFamily="50" charset="-128"/>
                <a:cs typeface="メイリオ" panose="020B0604030504040204" pitchFamily="50" charset="-128"/>
              </a:rPr>
              <a:t>商業その他</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の事業を行う者です</a:t>
            </a:r>
            <a:r>
              <a:rPr lang="ja-JP" altLang="en-US" sz="1600" dirty="0" smtClean="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地方公共団体の</a:t>
            </a:r>
            <a:r>
              <a:rPr lang="ja-JP" altLang="en-US" sz="1600" dirty="0" smtClean="0">
                <a:latin typeface="メイリオ" panose="020B0604030504040204" pitchFamily="50" charset="-128"/>
                <a:ea typeface="メイリオ" panose="020B0604030504040204" pitchFamily="50" charset="-128"/>
                <a:cs typeface="メイリオ" panose="020B0604030504040204" pitchFamily="50" charset="-128"/>
              </a:rPr>
              <a:t>経営する</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企業及び公営企業型地方独立</a:t>
            </a:r>
            <a:r>
              <a:rPr lang="ja-JP" altLang="en-US" sz="1600" dirty="0" smtClean="0">
                <a:latin typeface="メイリオ" panose="020B0604030504040204" pitchFamily="50" charset="-128"/>
                <a:ea typeface="メイリオ" panose="020B0604030504040204" pitchFamily="50" charset="-128"/>
                <a:cs typeface="メイリオ" panose="020B0604030504040204" pitchFamily="50" charset="-128"/>
              </a:rPr>
              <a:t>行政</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法人は</a:t>
            </a:r>
            <a:r>
              <a:rPr lang="ja-JP" altLang="en-US" sz="1600" dirty="0" smtClean="0">
                <a:latin typeface="メイリオ" panose="020B0604030504040204" pitchFamily="50" charset="-128"/>
                <a:ea typeface="メイリオ" panose="020B0604030504040204" pitchFamily="50" charset="-128"/>
                <a:cs typeface="メイリオ" panose="020B0604030504040204" pitchFamily="50" charset="-128"/>
              </a:rPr>
              <a:t>、事</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業者となります。</a:t>
            </a:r>
            <a:r>
              <a:rPr lang="ja-JP" altLang="en-US" sz="1600" dirty="0" smtClean="0">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1600" dirty="0" smtClean="0">
              <a:latin typeface="メイリオ" panose="020B0604030504040204" pitchFamily="50" charset="-128"/>
              <a:ea typeface="メイリオ" panose="020B0604030504040204" pitchFamily="50" charset="-128"/>
              <a:cs typeface="メイリオ" panose="020B0604030504040204" pitchFamily="50" charset="-128"/>
            </a:endParaRPr>
          </a:p>
          <a:p>
            <a:pPr>
              <a:lnSpc>
                <a:spcPts val="2400"/>
              </a:lnSpc>
            </a:pP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600" dirty="0" smtClean="0">
                <a:latin typeface="メイリオ" panose="020B0604030504040204" pitchFamily="50" charset="-128"/>
                <a:ea typeface="メイリオ" panose="020B0604030504040204" pitchFamily="50" charset="-128"/>
                <a:cs typeface="メイリオ" panose="020B0604030504040204" pitchFamily="50" charset="-128"/>
              </a:rPr>
              <a:t>個</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人事業者やボランティア</a:t>
            </a:r>
            <a:r>
              <a:rPr lang="ja-JP" altLang="en-US" sz="1600" dirty="0" smtClean="0">
                <a:latin typeface="メイリオ" panose="020B0604030504040204" pitchFamily="50" charset="-128"/>
                <a:ea typeface="メイリオ" panose="020B0604030504040204" pitchFamily="50" charset="-128"/>
                <a:cs typeface="メイリオ" panose="020B0604030504040204" pitchFamily="50" charset="-128"/>
              </a:rPr>
              <a:t>などの</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対価を得ない無報酬の事業を行う者、非営利</a:t>
            </a:r>
            <a:r>
              <a:rPr lang="ja-JP" altLang="en-US" sz="1600" dirty="0" smtClean="0">
                <a:latin typeface="メイリオ" panose="020B0604030504040204" pitchFamily="50" charset="-128"/>
                <a:ea typeface="メイリオ" panose="020B0604030504040204" pitchFamily="50" charset="-128"/>
                <a:cs typeface="メイリオ" panose="020B0604030504040204" pitchFamily="50" charset="-128"/>
              </a:rPr>
              <a:t>事業</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を行う社会福祉法人や特定非営利活動法人</a:t>
            </a:r>
            <a:r>
              <a:rPr lang="ja-JP" altLang="en-US" sz="1600" dirty="0" smtClean="0">
                <a:latin typeface="メイリオ" panose="020B0604030504040204" pitchFamily="50" charset="-128"/>
                <a:ea typeface="メイリオ" panose="020B0604030504040204" pitchFamily="50" charset="-128"/>
                <a:cs typeface="メイリオ" panose="020B0604030504040204" pitchFamily="50" charset="-128"/>
              </a:rPr>
              <a:t>なども</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、同種の行為を反復継続する意思をもって</a:t>
            </a:r>
            <a:r>
              <a:rPr lang="ja-JP" altLang="en-US" sz="1600" dirty="0" smtClean="0">
                <a:latin typeface="メイリオ" panose="020B0604030504040204" pitchFamily="50" charset="-128"/>
                <a:ea typeface="メイリオ" panose="020B0604030504040204" pitchFamily="50" charset="-128"/>
                <a:cs typeface="メイリオ" panose="020B0604030504040204" pitchFamily="50" charset="-128"/>
              </a:rPr>
              <a:t>行っている</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場合は事業者として扱われます。</a:t>
            </a:r>
          </a:p>
          <a:p>
            <a:r>
              <a:rPr lang="ja-JP" altLang="en-US" dirty="0">
                <a:latin typeface="メイリオ" panose="020B0604030504040204" pitchFamily="50" charset="-128"/>
                <a:ea typeface="メイリオ" panose="020B0604030504040204" pitchFamily="50" charset="-128"/>
                <a:cs typeface="メイリオ" panose="020B0604030504040204" pitchFamily="50" charset="-128"/>
              </a:rPr>
              <a:t>　</a:t>
            </a:r>
            <a:endParaRPr lang="en-US" altLang="ja-JP"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8" name="角丸四角形 7"/>
          <p:cNvSpPr/>
          <p:nvPr/>
        </p:nvSpPr>
        <p:spPr>
          <a:xfrm>
            <a:off x="665993" y="4592960"/>
            <a:ext cx="5616625" cy="1165438"/>
          </a:xfrm>
          <a:prstGeom prst="roundRect">
            <a:avLst>
              <a:gd name="adj" fmla="val 5094"/>
            </a:avLst>
          </a:prstGeom>
          <a:solidFill>
            <a:srgbClr val="FFFF00"/>
          </a:solidFill>
          <a:ln w="12700">
            <a:solidFill>
              <a:schemeClr val="tx1"/>
            </a:solidFill>
            <a:prstDash val="sysDash"/>
          </a:ln>
        </p:spPr>
        <p:style>
          <a:lnRef idx="2">
            <a:schemeClr val="accent5"/>
          </a:lnRef>
          <a:fillRef idx="1">
            <a:schemeClr val="lt1"/>
          </a:fillRef>
          <a:effectRef idx="0">
            <a:schemeClr val="accent5"/>
          </a:effectRef>
          <a:fontRef idx="minor">
            <a:schemeClr val="dk1"/>
          </a:fontRef>
        </p:style>
        <p:txBody>
          <a:bodyPr lIns="91404" tIns="45701" rIns="91404" bIns="45701" rtlCol="0" anchor="t" anchorCtr="0"/>
          <a:lstStyle/>
          <a:p>
            <a:r>
              <a:rPr lang="en-US" altLang="ja-JP" sz="1600" u="sng" dirty="0" smtClean="0">
                <a:latin typeface="ＭＳ ゴシック" panose="020B0609070205080204" pitchFamily="49" charset="-128"/>
                <a:ea typeface="ＭＳ ゴシック" panose="020B0609070205080204" pitchFamily="49" charset="-128"/>
              </a:rPr>
              <a:t>※</a:t>
            </a:r>
            <a:r>
              <a:rPr lang="ja-JP" altLang="en-US" sz="1600" u="sng" dirty="0">
                <a:latin typeface="ＭＳ ゴシック" panose="020B0609070205080204" pitchFamily="49" charset="-128"/>
                <a:ea typeface="ＭＳ ゴシック" panose="020B0609070205080204" pitchFamily="49" charset="-128"/>
              </a:rPr>
              <a:t>社会</a:t>
            </a:r>
            <a:r>
              <a:rPr lang="ja-JP" altLang="en-US" sz="1600" u="sng" dirty="0" smtClean="0">
                <a:latin typeface="ＭＳ ゴシック" panose="020B0609070205080204" pitchFamily="49" charset="-128"/>
                <a:ea typeface="ＭＳ ゴシック" panose="020B0609070205080204" pitchFamily="49" charset="-128"/>
              </a:rPr>
              <a:t>モデルとは</a:t>
            </a:r>
            <a:endParaRPr lang="en-US" altLang="ja-JP" sz="1600" u="sng" dirty="0" smtClean="0">
              <a:latin typeface="ＭＳ ゴシック" panose="020B0609070205080204" pitchFamily="49" charset="-128"/>
              <a:ea typeface="ＭＳ ゴシック" panose="020B0609070205080204" pitchFamily="49" charset="-128"/>
            </a:endParaRPr>
          </a:p>
          <a:p>
            <a:r>
              <a:rPr lang="ja-JP" altLang="en-US" sz="1600" dirty="0">
                <a:latin typeface="ＭＳ ゴシック" panose="020B0609070205080204" pitchFamily="49" charset="-128"/>
                <a:ea typeface="ＭＳ ゴシック" panose="020B0609070205080204" pitchFamily="49" charset="-128"/>
              </a:rPr>
              <a:t>　</a:t>
            </a:r>
            <a:r>
              <a:rPr lang="ja-JP" altLang="en-US" sz="1600" dirty="0" smtClean="0">
                <a:latin typeface="ＭＳ ゴシック" panose="020B0609070205080204" pitchFamily="49" charset="-128"/>
                <a:ea typeface="ＭＳ ゴシック" panose="020B0609070205080204" pitchFamily="49" charset="-128"/>
              </a:rPr>
              <a:t>障害者</a:t>
            </a:r>
            <a:r>
              <a:rPr lang="ja-JP" altLang="en-US" sz="1600" dirty="0">
                <a:latin typeface="ＭＳ ゴシック" panose="020B0609070205080204" pitchFamily="49" charset="-128"/>
                <a:ea typeface="ＭＳ ゴシック" panose="020B0609070205080204" pitchFamily="49" charset="-128"/>
              </a:rPr>
              <a:t>が日常・社会生活で受ける制限は、心身の機能の障害のみ</a:t>
            </a:r>
            <a:r>
              <a:rPr lang="ja-JP" altLang="en-US" sz="1600" dirty="0" smtClean="0">
                <a:latin typeface="ＭＳ ゴシック" panose="020B0609070205080204" pitchFamily="49" charset="-128"/>
                <a:ea typeface="ＭＳ ゴシック" panose="020B0609070205080204" pitchFamily="49" charset="-128"/>
              </a:rPr>
              <a:t>ならず</a:t>
            </a:r>
            <a:r>
              <a:rPr lang="ja-JP" altLang="en-US" sz="1600" dirty="0">
                <a:latin typeface="ＭＳ ゴシック" panose="020B0609070205080204" pitchFamily="49" charset="-128"/>
                <a:ea typeface="ＭＳ ゴシック" panose="020B0609070205080204" pitchFamily="49" charset="-128"/>
              </a:rPr>
              <a:t>、社会における様々な障壁と相対することによって生ずるものと</a:t>
            </a:r>
            <a:r>
              <a:rPr lang="ja-JP" altLang="en-US" sz="1600" dirty="0" smtClean="0">
                <a:latin typeface="ＭＳ ゴシック" panose="020B0609070205080204" pitchFamily="49" charset="-128"/>
                <a:ea typeface="ＭＳ ゴシック" panose="020B0609070205080204" pitchFamily="49" charset="-128"/>
              </a:rPr>
              <a:t>いう考え方。</a:t>
            </a:r>
            <a:endParaRPr lang="en-US" altLang="ja-JP" sz="1600" dirty="0">
              <a:solidFill>
                <a:prstClr val="black"/>
              </a:solidFill>
              <a:latin typeface="ＭＳ ゴシック" panose="020B0609070205080204" pitchFamily="49" charset="-128"/>
              <a:ea typeface="ＭＳ ゴシック" panose="020B0609070205080204" pitchFamily="49" charset="-128"/>
              <a:cs typeface="メイリオ" panose="020B0604030504040204" pitchFamily="50" charset="-128"/>
            </a:endParaRPr>
          </a:p>
        </p:txBody>
      </p:sp>
      <p:sp>
        <p:nvSpPr>
          <p:cNvPr id="9" name="スライド番号プレースホルダー 1"/>
          <p:cNvSpPr>
            <a:spLocks noGrp="1"/>
          </p:cNvSpPr>
          <p:nvPr>
            <p:ph type="sldNum" sz="quarter" idx="11"/>
          </p:nvPr>
        </p:nvSpPr>
        <p:spPr>
          <a:xfrm>
            <a:off x="0" y="9529939"/>
            <a:ext cx="6732588" cy="376061"/>
          </a:xfrm>
        </p:spPr>
        <p:txBody>
          <a:bodyPr/>
          <a:lstStyle/>
          <a:p>
            <a:pPr algn="ctr">
              <a:defRPr/>
            </a:pPr>
            <a:fld id="{0973A2A5-7B1F-44C8-8C12-BB5C84638F68}" type="slidenum">
              <a:rPr lang="en-US" altLang="ja-JP" sz="1200" smtClean="0">
                <a:solidFill>
                  <a:srgbClr val="000000"/>
                </a:solidFill>
                <a:latin typeface="ＭＳ ゴシック" panose="020B0609070205080204" pitchFamily="49" charset="-128"/>
                <a:ea typeface="ＭＳ ゴシック" panose="020B0609070205080204" pitchFamily="49" charset="-128"/>
              </a:rPr>
              <a:pPr algn="ctr">
                <a:defRPr/>
              </a:pPr>
              <a:t>4</a:t>
            </a:fld>
            <a:endParaRPr lang="en-US" altLang="ja-JP" sz="1200" dirty="0">
              <a:solidFill>
                <a:srgbClr val="000000"/>
              </a:solidFill>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129659574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txBox="1">
            <a:spLocks/>
          </p:cNvSpPr>
          <p:nvPr/>
        </p:nvSpPr>
        <p:spPr>
          <a:xfrm>
            <a:off x="39666" y="43114"/>
            <a:ext cx="6588000" cy="540000"/>
          </a:xfrm>
          <a:prstGeom prst="rect">
            <a:avLst/>
          </a:prstGeom>
          <a:gradFill rotWithShape="1">
            <a:gsLst>
              <a:gs pos="0">
                <a:srgbClr val="4F81BD">
                  <a:tint val="50000"/>
                  <a:satMod val="300000"/>
                </a:srgbClr>
              </a:gs>
              <a:gs pos="35000">
                <a:srgbClr val="4F81BD">
                  <a:tint val="37000"/>
                  <a:satMod val="300000"/>
                </a:srgbClr>
              </a:gs>
              <a:gs pos="100000">
                <a:srgbClr val="4F81BD">
                  <a:tint val="15000"/>
                  <a:satMod val="350000"/>
                </a:srgbClr>
              </a:gs>
            </a:gsLst>
            <a:lin ang="16200000" scaled="1"/>
          </a:gradFill>
          <a:ln w="9525" cap="flat" cmpd="sng" algn="ctr">
            <a:solidFill>
              <a:srgbClr val="4F81BD">
                <a:shade val="95000"/>
                <a:satMod val="105000"/>
              </a:srgbClr>
            </a:solidFill>
            <a:prstDash val="solid"/>
          </a:ln>
          <a:effectLst>
            <a:outerShdw blurRad="40000" dist="20000" dir="5400000" rotWithShape="0">
              <a:srgbClr val="000000">
                <a:alpha val="38000"/>
              </a:srgbClr>
            </a:outerShdw>
          </a:effectLst>
        </p:spPr>
        <p:style>
          <a:lnRef idx="1">
            <a:schemeClr val="accent1"/>
          </a:lnRef>
          <a:fillRef idx="2">
            <a:schemeClr val="accent1"/>
          </a:fillRef>
          <a:effectRef idx="1">
            <a:schemeClr val="accent1"/>
          </a:effectRef>
          <a:fontRef idx="minor">
            <a:schemeClr val="dk1"/>
          </a:fontRef>
        </p:style>
        <p:txBody>
          <a:bodyPr vert="horz" wrap="square" lIns="91448" tIns="45724" rIns="91448" bIns="45724" rtlCol="0" anchor="ctr">
            <a:no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spcBef>
                <a:spcPct val="0"/>
              </a:spcBef>
              <a:defRPr/>
            </a:pPr>
            <a:r>
              <a:rPr lang="ja-JP" altLang="en-US" sz="2400" dirty="0" smtClean="0">
                <a:solidFill>
                  <a:sysClr val="windowText" lastClr="000000"/>
                </a:solidFill>
                <a:latin typeface="ＤＨＰ特太ゴシック体" panose="020B0500000000000000" pitchFamily="50" charset="-128"/>
                <a:ea typeface="ＤＨＰ特太ゴシック体" panose="020B0500000000000000" pitchFamily="50" charset="-128"/>
              </a:rPr>
              <a:t>障害者差別解消法・基本方針のポイント ②</a:t>
            </a:r>
            <a:endParaRPr lang="ja-JP" altLang="en-US" sz="2400" dirty="0">
              <a:solidFill>
                <a:sysClr val="windowText" lastClr="000000"/>
              </a:solidFill>
              <a:latin typeface="ＤＨＰ特太ゴシック体" panose="020B0500000000000000" pitchFamily="50" charset="-128"/>
              <a:ea typeface="ＤＨＰ特太ゴシック体" panose="020B0500000000000000" pitchFamily="50" charset="-128"/>
            </a:endParaRPr>
          </a:p>
        </p:txBody>
      </p:sp>
      <p:sp>
        <p:nvSpPr>
          <p:cNvPr id="6" name="角丸四角形 5"/>
          <p:cNvSpPr/>
          <p:nvPr/>
        </p:nvSpPr>
        <p:spPr>
          <a:xfrm>
            <a:off x="217694" y="991694"/>
            <a:ext cx="6434232" cy="462497"/>
          </a:xfrm>
          <a:prstGeom prst="round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2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３　「</a:t>
            </a:r>
            <a:r>
              <a:rPr lang="ja-JP" altLang="en-US" sz="22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不当</a:t>
            </a:r>
            <a:r>
              <a:rPr lang="ja-JP" altLang="en-US" sz="22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な差別的取扱い」の考え方</a:t>
            </a:r>
            <a:endParaRPr lang="ja-JP" altLang="en-US" sz="22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8" name="角丸四角形 17"/>
          <p:cNvSpPr/>
          <p:nvPr/>
        </p:nvSpPr>
        <p:spPr>
          <a:xfrm>
            <a:off x="450128" y="1454191"/>
            <a:ext cx="6054790" cy="2418689"/>
          </a:xfrm>
          <a:prstGeom prst="roundRect">
            <a:avLst>
              <a:gd name="adj" fmla="val 5094"/>
            </a:avLst>
          </a:prstGeom>
          <a:noFill/>
          <a:ln w="12700">
            <a:noFill/>
          </a:ln>
        </p:spPr>
        <p:style>
          <a:lnRef idx="2">
            <a:schemeClr val="accent5"/>
          </a:lnRef>
          <a:fillRef idx="1">
            <a:schemeClr val="lt1"/>
          </a:fillRef>
          <a:effectRef idx="0">
            <a:schemeClr val="accent5"/>
          </a:effectRef>
          <a:fontRef idx="minor">
            <a:schemeClr val="dk1"/>
          </a:fontRef>
        </p:style>
        <p:txBody>
          <a:bodyPr lIns="91404" tIns="45701" rIns="91404" bIns="45701" rtlCol="0" anchor="t" anchorCtr="0"/>
          <a:lstStyle/>
          <a:p>
            <a:pPr>
              <a:lnSpc>
                <a:spcPts val="2400"/>
              </a:lnSpc>
              <a:spcAft>
                <a:spcPts val="600"/>
              </a:spcAft>
            </a:pPr>
            <a:r>
              <a:rPr lang="ja-JP" altLang="en-US" sz="20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6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障害者</a:t>
            </a:r>
            <a:r>
              <a:rPr lang="ja-JP" altLang="en-US" sz="16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に対して、正当な理由なく、障害を理由</a:t>
            </a:r>
            <a:r>
              <a:rPr lang="ja-JP" altLang="en-US" sz="16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として、財</a:t>
            </a:r>
            <a:r>
              <a:rPr lang="ja-JP" altLang="en-US" sz="16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・サービスや各種機会の提供を拒否する</a:t>
            </a:r>
            <a:r>
              <a:rPr lang="ja-JP" altLang="en-US" sz="16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こと、提供</a:t>
            </a:r>
            <a:r>
              <a:rPr lang="ja-JP" altLang="en-US" sz="16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に当たって場所や時間帯</a:t>
            </a:r>
            <a:r>
              <a:rPr lang="ja-JP" altLang="en-US" sz="16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などを</a:t>
            </a:r>
            <a:r>
              <a:rPr lang="ja-JP" altLang="en-US" sz="16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制限する</a:t>
            </a:r>
            <a:r>
              <a:rPr lang="ja-JP" altLang="en-US" sz="16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こと、障害者でない</a:t>
            </a:r>
            <a:r>
              <a:rPr lang="ja-JP" altLang="en-US" sz="16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者に対しては付けない条件を</a:t>
            </a:r>
            <a:r>
              <a:rPr lang="ja-JP" altLang="en-US" sz="16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付ける</a:t>
            </a:r>
            <a:r>
              <a:rPr lang="ja-JP" altLang="en-US" sz="16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ことなどにより、障害者の権利利益を侵害する</a:t>
            </a:r>
            <a:r>
              <a:rPr lang="ja-JP" altLang="en-US" sz="16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ことは</a:t>
            </a:r>
            <a:r>
              <a:rPr lang="ja-JP" altLang="en-US" sz="16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、不当な差別的取扱いとして禁止されます。</a:t>
            </a:r>
          </a:p>
          <a:p>
            <a:pPr>
              <a:lnSpc>
                <a:spcPts val="2400"/>
              </a:lnSpc>
              <a:spcAft>
                <a:spcPts val="600"/>
              </a:spcAft>
            </a:pPr>
            <a:r>
              <a:rPr lang="ja-JP" altLang="en-US" sz="16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なお</a:t>
            </a:r>
            <a:r>
              <a:rPr lang="ja-JP" altLang="en-US" sz="16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、障害者割引の適用や各種手当の給付など</a:t>
            </a:r>
            <a:r>
              <a:rPr lang="ja-JP" altLang="en-US" sz="16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、障害者</a:t>
            </a:r>
            <a:r>
              <a:rPr lang="ja-JP" altLang="en-US" sz="16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に対する必要な特別の措置は、不当な</a:t>
            </a:r>
            <a:r>
              <a:rPr lang="ja-JP" altLang="en-US" sz="16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差別的</a:t>
            </a:r>
            <a:r>
              <a:rPr lang="ja-JP" altLang="en-US" sz="16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取扱いとはなりません</a:t>
            </a:r>
            <a:r>
              <a:rPr lang="ja-JP" altLang="en-US" sz="16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16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1" name="角丸四角形 10"/>
          <p:cNvSpPr/>
          <p:nvPr/>
        </p:nvSpPr>
        <p:spPr>
          <a:xfrm>
            <a:off x="217694" y="4332823"/>
            <a:ext cx="6412469" cy="462497"/>
          </a:xfrm>
          <a:prstGeom prst="round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2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４　 </a:t>
            </a:r>
            <a:r>
              <a:rPr lang="ja-JP" altLang="en-US" sz="22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「正当な理由」があると判断した</a:t>
            </a:r>
            <a:r>
              <a:rPr lang="ja-JP" altLang="en-US" sz="22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場合</a:t>
            </a:r>
            <a:endParaRPr lang="ja-JP" altLang="en-US" sz="22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2" name="角丸四角形 11"/>
          <p:cNvSpPr/>
          <p:nvPr/>
        </p:nvSpPr>
        <p:spPr>
          <a:xfrm>
            <a:off x="407415" y="4793294"/>
            <a:ext cx="6140217" cy="4192153"/>
          </a:xfrm>
          <a:prstGeom prst="roundRect">
            <a:avLst>
              <a:gd name="adj" fmla="val 5094"/>
            </a:avLst>
          </a:prstGeom>
          <a:noFill/>
          <a:ln w="12700">
            <a:noFill/>
          </a:ln>
        </p:spPr>
        <p:style>
          <a:lnRef idx="2">
            <a:schemeClr val="accent5"/>
          </a:lnRef>
          <a:fillRef idx="1">
            <a:schemeClr val="lt1"/>
          </a:fillRef>
          <a:effectRef idx="0">
            <a:schemeClr val="accent5"/>
          </a:effectRef>
          <a:fontRef idx="minor">
            <a:schemeClr val="dk1"/>
          </a:fontRef>
        </p:style>
        <p:txBody>
          <a:bodyPr lIns="91404" tIns="45701" rIns="91404" bIns="45701" rtlCol="0" anchor="t" anchorCtr="0"/>
          <a:lstStyle/>
          <a:p>
            <a:pPr>
              <a:lnSpc>
                <a:spcPts val="2400"/>
              </a:lnSpc>
              <a:spcAft>
                <a:spcPts val="600"/>
              </a:spcAft>
            </a:pPr>
            <a:r>
              <a:rPr lang="ja-JP" altLang="en-US" sz="16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正当な理由となるのは、障害を理由として、財・</a:t>
            </a:r>
            <a:r>
              <a:rPr lang="ja-JP" altLang="en-US" sz="16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サービス</a:t>
            </a:r>
            <a:r>
              <a:rPr lang="ja-JP" altLang="en-US" sz="16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や各種機会の提供を拒否するなどの</a:t>
            </a:r>
            <a:r>
              <a:rPr lang="ja-JP" altLang="en-US" sz="16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取扱いが、客観的</a:t>
            </a:r>
            <a:r>
              <a:rPr lang="ja-JP" altLang="en-US" sz="16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に見て正当な目的の下に行われた</a:t>
            </a:r>
            <a:r>
              <a:rPr lang="ja-JP" altLang="en-US" sz="16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もので</a:t>
            </a:r>
            <a:r>
              <a:rPr lang="ja-JP" altLang="en-US" sz="16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あり</a:t>
            </a:r>
            <a:r>
              <a:rPr lang="ja-JP" altLang="en-US" sz="16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、その</a:t>
            </a:r>
            <a:r>
              <a:rPr lang="ja-JP" altLang="en-US" sz="16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目的に照らしてやむを得ないと</a:t>
            </a:r>
            <a:r>
              <a:rPr lang="ja-JP" altLang="en-US" sz="16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言える場合</a:t>
            </a:r>
            <a:r>
              <a:rPr lang="ja-JP" altLang="en-US" sz="16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です</a:t>
            </a:r>
            <a:r>
              <a:rPr lang="ja-JP" altLang="en-US" sz="16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16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nSpc>
                <a:spcPts val="2400"/>
              </a:lnSpc>
              <a:spcAft>
                <a:spcPts val="600"/>
              </a:spcAft>
            </a:pPr>
            <a:r>
              <a:rPr lang="ja-JP" altLang="en-US" sz="16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6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正当</a:t>
            </a:r>
            <a:r>
              <a:rPr lang="ja-JP" altLang="en-US" sz="16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な理由に当たるか否かについては</a:t>
            </a:r>
            <a:r>
              <a:rPr lang="ja-JP" altLang="en-US" sz="16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、個別</a:t>
            </a:r>
            <a:r>
              <a:rPr lang="ja-JP" altLang="en-US" sz="16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の事案ごとに、障害者、事業者、第三者の</a:t>
            </a:r>
            <a:r>
              <a:rPr lang="ja-JP" altLang="en-US" sz="16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権利</a:t>
            </a:r>
            <a:r>
              <a:rPr lang="ja-JP" altLang="en-US" sz="16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利益（例：安全の確保、財産の保全、事業の</a:t>
            </a:r>
            <a:r>
              <a:rPr lang="ja-JP" altLang="en-US" sz="16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目的</a:t>
            </a:r>
            <a:r>
              <a:rPr lang="ja-JP" altLang="en-US" sz="16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・内容・機能の維持、損害発生の防止等）及び</a:t>
            </a:r>
            <a:r>
              <a:rPr lang="ja-JP" altLang="en-US" sz="16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行政</a:t>
            </a:r>
            <a:r>
              <a:rPr lang="ja-JP" altLang="en-US" sz="16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機関等の事務・事業の目的・内容・機能の維持</a:t>
            </a:r>
            <a:r>
              <a:rPr lang="ja-JP" altLang="en-US" sz="16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等の</a:t>
            </a:r>
            <a:r>
              <a:rPr lang="ja-JP" altLang="en-US" sz="16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観点に鑑み、具体的場面や状況に応じて</a:t>
            </a:r>
            <a:r>
              <a:rPr lang="ja-JP" altLang="en-US" sz="16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総合的</a:t>
            </a:r>
            <a:r>
              <a:rPr lang="ja-JP" altLang="en-US" sz="16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・客観的に判断することが必要です</a:t>
            </a:r>
            <a:r>
              <a:rPr lang="ja-JP" altLang="en-US" sz="16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16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nSpc>
                <a:spcPts val="2400"/>
              </a:lnSpc>
              <a:spcAft>
                <a:spcPts val="600"/>
              </a:spcAft>
            </a:pPr>
            <a:r>
              <a:rPr lang="ja-JP" altLang="en-US" sz="16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6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正当</a:t>
            </a:r>
            <a:r>
              <a:rPr lang="ja-JP" altLang="en-US" sz="16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な</a:t>
            </a:r>
            <a:r>
              <a:rPr lang="ja-JP" altLang="en-US" sz="16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理由が</a:t>
            </a:r>
            <a:r>
              <a:rPr lang="ja-JP" altLang="en-US" sz="16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あると判断した場合は、障害者にその理由を</a:t>
            </a:r>
            <a:r>
              <a:rPr lang="ja-JP" altLang="en-US" sz="16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説明する</a:t>
            </a:r>
            <a:r>
              <a:rPr lang="ja-JP" altLang="en-US" sz="16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とともに、理解を得るように心がけてください</a:t>
            </a:r>
            <a:r>
              <a:rPr lang="ja-JP" altLang="en-US" sz="16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16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8" name="スライド番号プレースホルダー 1"/>
          <p:cNvSpPr>
            <a:spLocks noGrp="1"/>
          </p:cNvSpPr>
          <p:nvPr>
            <p:ph type="sldNum" sz="quarter" idx="11"/>
          </p:nvPr>
        </p:nvSpPr>
        <p:spPr>
          <a:xfrm>
            <a:off x="0" y="9529939"/>
            <a:ext cx="6732588" cy="376061"/>
          </a:xfrm>
        </p:spPr>
        <p:txBody>
          <a:bodyPr/>
          <a:lstStyle/>
          <a:p>
            <a:pPr algn="ctr">
              <a:defRPr/>
            </a:pPr>
            <a:fld id="{0973A2A5-7B1F-44C8-8C12-BB5C84638F68}" type="slidenum">
              <a:rPr lang="en-US" altLang="ja-JP" sz="1200" smtClean="0">
                <a:solidFill>
                  <a:srgbClr val="000000"/>
                </a:solidFill>
                <a:latin typeface="ＭＳ ゴシック" panose="020B0609070205080204" pitchFamily="49" charset="-128"/>
                <a:ea typeface="ＭＳ ゴシック" panose="020B0609070205080204" pitchFamily="49" charset="-128"/>
              </a:rPr>
              <a:pPr algn="ctr">
                <a:defRPr/>
              </a:pPr>
              <a:t>5</a:t>
            </a:fld>
            <a:endParaRPr lang="en-US" altLang="ja-JP" sz="1200" dirty="0">
              <a:solidFill>
                <a:srgbClr val="000000"/>
              </a:solidFill>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201072037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txBox="1">
            <a:spLocks/>
          </p:cNvSpPr>
          <p:nvPr/>
        </p:nvSpPr>
        <p:spPr>
          <a:xfrm>
            <a:off x="130192" y="43114"/>
            <a:ext cx="6497474" cy="540000"/>
          </a:xfrm>
          <a:prstGeom prst="rect">
            <a:avLst/>
          </a:prstGeom>
          <a:gradFill rotWithShape="1">
            <a:gsLst>
              <a:gs pos="0">
                <a:srgbClr val="4F81BD">
                  <a:tint val="50000"/>
                  <a:satMod val="300000"/>
                </a:srgbClr>
              </a:gs>
              <a:gs pos="35000">
                <a:srgbClr val="4F81BD">
                  <a:tint val="37000"/>
                  <a:satMod val="300000"/>
                </a:srgbClr>
              </a:gs>
              <a:gs pos="100000">
                <a:srgbClr val="4F81BD">
                  <a:tint val="15000"/>
                  <a:satMod val="350000"/>
                </a:srgbClr>
              </a:gs>
            </a:gsLst>
            <a:lin ang="16200000" scaled="1"/>
          </a:gradFill>
          <a:ln w="9525" cap="flat" cmpd="sng" algn="ctr">
            <a:solidFill>
              <a:srgbClr val="4F81BD">
                <a:shade val="95000"/>
                <a:satMod val="105000"/>
              </a:srgbClr>
            </a:solidFill>
            <a:prstDash val="solid"/>
          </a:ln>
          <a:effectLst>
            <a:outerShdw blurRad="40000" dist="20000" dir="5400000" rotWithShape="0">
              <a:srgbClr val="000000">
                <a:alpha val="38000"/>
              </a:srgbClr>
            </a:outerShdw>
          </a:effectLst>
        </p:spPr>
        <p:style>
          <a:lnRef idx="1">
            <a:schemeClr val="accent1"/>
          </a:lnRef>
          <a:fillRef idx="2">
            <a:schemeClr val="accent1"/>
          </a:fillRef>
          <a:effectRef idx="1">
            <a:schemeClr val="accent1"/>
          </a:effectRef>
          <a:fontRef idx="minor">
            <a:schemeClr val="dk1"/>
          </a:fontRef>
        </p:style>
        <p:txBody>
          <a:bodyPr vert="horz" wrap="square" lIns="91448" tIns="45724" rIns="91448" bIns="45724" rtlCol="0" anchor="ctr">
            <a:no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spcBef>
                <a:spcPct val="0"/>
              </a:spcBef>
              <a:defRPr/>
            </a:pPr>
            <a:r>
              <a:rPr lang="ja-JP" altLang="en-US" sz="2400" dirty="0" smtClean="0">
                <a:solidFill>
                  <a:sysClr val="windowText" lastClr="000000"/>
                </a:solidFill>
                <a:latin typeface="ＤＨＰ特太ゴシック体" panose="020B0500000000000000" pitchFamily="50" charset="-128"/>
                <a:ea typeface="ＤＨＰ特太ゴシック体" panose="020B0500000000000000" pitchFamily="50" charset="-128"/>
              </a:rPr>
              <a:t>障害者差別解消法・基本方針のポイント ③</a:t>
            </a:r>
            <a:endParaRPr lang="ja-JP" altLang="en-US" sz="2400" dirty="0">
              <a:solidFill>
                <a:sysClr val="windowText" lastClr="000000"/>
              </a:solidFill>
              <a:latin typeface="ＤＨＰ特太ゴシック体" panose="020B0500000000000000" pitchFamily="50" charset="-128"/>
              <a:ea typeface="ＤＨＰ特太ゴシック体" panose="020B0500000000000000" pitchFamily="50" charset="-128"/>
            </a:endParaRPr>
          </a:p>
        </p:txBody>
      </p:sp>
      <p:sp>
        <p:nvSpPr>
          <p:cNvPr id="6" name="角丸四角形 5"/>
          <p:cNvSpPr/>
          <p:nvPr/>
        </p:nvSpPr>
        <p:spPr>
          <a:xfrm>
            <a:off x="130192" y="776536"/>
            <a:ext cx="6518718" cy="462497"/>
          </a:xfrm>
          <a:prstGeom prst="round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2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５　「合理的配慮」の考え方</a:t>
            </a:r>
            <a:endParaRPr lang="ja-JP" altLang="en-US" sz="22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8" name="角丸四角形 17"/>
          <p:cNvSpPr/>
          <p:nvPr/>
        </p:nvSpPr>
        <p:spPr>
          <a:xfrm>
            <a:off x="485974" y="1136577"/>
            <a:ext cx="5904656" cy="2880319"/>
          </a:xfrm>
          <a:prstGeom prst="roundRect">
            <a:avLst>
              <a:gd name="adj" fmla="val 5094"/>
            </a:avLst>
          </a:prstGeom>
          <a:noFill/>
          <a:ln w="12700">
            <a:noFill/>
          </a:ln>
        </p:spPr>
        <p:style>
          <a:lnRef idx="2">
            <a:schemeClr val="accent5"/>
          </a:lnRef>
          <a:fillRef idx="1">
            <a:schemeClr val="lt1"/>
          </a:fillRef>
          <a:effectRef idx="0">
            <a:schemeClr val="accent5"/>
          </a:effectRef>
          <a:fontRef idx="minor">
            <a:schemeClr val="dk1"/>
          </a:fontRef>
        </p:style>
        <p:txBody>
          <a:bodyPr lIns="91404" tIns="45701" rIns="91404" bIns="45701" rtlCol="0" anchor="t" anchorCtr="0"/>
          <a:lstStyle/>
          <a:p>
            <a:pPr>
              <a:lnSpc>
                <a:spcPts val="2400"/>
              </a:lnSpc>
            </a:pPr>
            <a:r>
              <a:rPr lang="ja-JP" altLang="en-US" sz="20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6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個々の場面において、障害者から社会的</a:t>
            </a:r>
            <a:r>
              <a:rPr lang="ja-JP" altLang="en-US" sz="16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障壁の</a:t>
            </a:r>
            <a:r>
              <a:rPr lang="ja-JP" altLang="en-US" sz="16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除去を必要としている旨の意思の表明（</a:t>
            </a:r>
            <a:r>
              <a:rPr lang="en-US" altLang="ja-JP" sz="16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6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）が</a:t>
            </a:r>
            <a:r>
              <a:rPr lang="ja-JP" altLang="en-US" sz="16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あった</a:t>
            </a:r>
            <a:r>
              <a:rPr lang="ja-JP" altLang="en-US" sz="16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場合に、実施に伴う負担が過重でないときは、</a:t>
            </a:r>
            <a:r>
              <a:rPr lang="ja-JP" altLang="en-US" sz="16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障害者</a:t>
            </a:r>
            <a:r>
              <a:rPr lang="ja-JP" altLang="en-US" sz="16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の権利利益を侵害することとならないよう、</a:t>
            </a:r>
            <a:r>
              <a:rPr lang="ja-JP" altLang="en-US" sz="16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合理的</a:t>
            </a:r>
            <a:r>
              <a:rPr lang="ja-JP" altLang="en-US" sz="16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配慮を提供することとされています</a:t>
            </a:r>
            <a:r>
              <a:rPr lang="ja-JP" altLang="en-US" sz="16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16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nSpc>
                <a:spcPts val="2400"/>
              </a:lnSpc>
            </a:pPr>
            <a:r>
              <a:rPr lang="ja-JP" altLang="en-US" sz="16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6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合理的配慮は、行政</a:t>
            </a:r>
            <a:r>
              <a:rPr lang="ja-JP" altLang="en-US" sz="16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機関</a:t>
            </a:r>
            <a:r>
              <a:rPr lang="ja-JP" altLang="en-US" sz="16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等に</a:t>
            </a:r>
            <a:r>
              <a:rPr lang="ja-JP" altLang="en-US" sz="16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おいては、率先して取り組む主体と</a:t>
            </a:r>
            <a:r>
              <a:rPr lang="ja-JP" altLang="en-US" sz="16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しての法的義務です</a:t>
            </a:r>
            <a:r>
              <a:rPr lang="ja-JP" altLang="en-US" sz="16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が、事業者については、障害者との関係が</a:t>
            </a:r>
            <a:r>
              <a:rPr lang="ja-JP" altLang="en-US" sz="16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分野</a:t>
            </a:r>
            <a:r>
              <a:rPr lang="ja-JP" altLang="en-US" sz="16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ごとに様々であることから努力義務とされて</a:t>
            </a:r>
            <a:r>
              <a:rPr lang="ja-JP" altLang="en-US" sz="16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います。</a:t>
            </a:r>
            <a:endParaRPr lang="en-US" altLang="ja-JP" sz="16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2" name="角丸四角形 11"/>
          <p:cNvSpPr/>
          <p:nvPr/>
        </p:nvSpPr>
        <p:spPr>
          <a:xfrm>
            <a:off x="485974" y="6033120"/>
            <a:ext cx="5904656" cy="3456384"/>
          </a:xfrm>
          <a:prstGeom prst="roundRect">
            <a:avLst>
              <a:gd name="adj" fmla="val 5094"/>
            </a:avLst>
          </a:prstGeom>
          <a:noFill/>
          <a:ln w="12700">
            <a:noFill/>
          </a:ln>
        </p:spPr>
        <p:style>
          <a:lnRef idx="2">
            <a:schemeClr val="accent5"/>
          </a:lnRef>
          <a:fillRef idx="1">
            <a:schemeClr val="lt1"/>
          </a:fillRef>
          <a:effectRef idx="0">
            <a:schemeClr val="accent5"/>
          </a:effectRef>
          <a:fontRef idx="minor">
            <a:schemeClr val="dk1"/>
          </a:fontRef>
        </p:style>
        <p:txBody>
          <a:bodyPr lIns="91404" tIns="45701" rIns="91404" bIns="45701" rtlCol="0" anchor="t" anchorCtr="0"/>
          <a:lstStyle/>
          <a:p>
            <a:pPr>
              <a:lnSpc>
                <a:spcPts val="2400"/>
              </a:lnSpc>
            </a:pPr>
            <a:r>
              <a:rPr lang="ja-JP" altLang="en-US" sz="16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6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合理的</a:t>
            </a:r>
            <a:r>
              <a:rPr lang="ja-JP" altLang="en-US" sz="16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配慮は、障害の特性や求められる</a:t>
            </a:r>
            <a:r>
              <a:rPr lang="ja-JP" altLang="en-US" sz="16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場面に</a:t>
            </a:r>
            <a:r>
              <a:rPr lang="ja-JP" altLang="en-US" sz="16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応じて異なり、さらに、その内容は技術の進展、社会情勢の変化等に応じて変わり得るものです</a:t>
            </a:r>
            <a:r>
              <a:rPr lang="ja-JP" altLang="en-US" sz="16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16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nSpc>
                <a:spcPts val="2400"/>
              </a:lnSpc>
            </a:pPr>
            <a:r>
              <a:rPr lang="ja-JP" altLang="en-US" sz="16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6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基本</a:t>
            </a:r>
            <a:r>
              <a:rPr lang="ja-JP" altLang="en-US" sz="16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方針では、現時点における具体例として</a:t>
            </a:r>
            <a:r>
              <a:rPr lang="ja-JP" altLang="en-US" sz="16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16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nSpc>
                <a:spcPts val="2400"/>
              </a:lnSpc>
            </a:pPr>
            <a:r>
              <a:rPr lang="ja-JP" altLang="en-US" sz="16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 物理的環境</a:t>
            </a:r>
            <a:r>
              <a:rPr lang="ja-JP" altLang="en-US" sz="16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への配慮（例：車椅子利用者のために</a:t>
            </a:r>
            <a:r>
              <a:rPr lang="ja-JP" altLang="en-US" sz="16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段　　</a:t>
            </a:r>
            <a:endParaRPr lang="en-US" altLang="ja-JP" sz="16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nSpc>
                <a:spcPts val="2400"/>
              </a:lnSpc>
            </a:pPr>
            <a:r>
              <a:rPr lang="ja-JP" altLang="en-US" sz="16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6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差に携帯</a:t>
            </a:r>
            <a:r>
              <a:rPr lang="ja-JP" altLang="en-US" sz="16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スロープを渡す</a:t>
            </a:r>
            <a:r>
              <a:rPr lang="ja-JP" altLang="en-US" sz="16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16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nSpc>
                <a:spcPts val="2400"/>
              </a:lnSpc>
            </a:pPr>
            <a:r>
              <a:rPr lang="ja-JP" altLang="en-US" sz="16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 意思</a:t>
            </a:r>
            <a:r>
              <a:rPr lang="ja-JP" altLang="en-US" sz="16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疎通の</a:t>
            </a:r>
            <a:r>
              <a:rPr lang="ja-JP" altLang="en-US" sz="16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配慮（</a:t>
            </a:r>
            <a:r>
              <a:rPr lang="ja-JP" altLang="en-US" sz="16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例：筆談</a:t>
            </a:r>
            <a:r>
              <a:rPr lang="ja-JP" altLang="en-US" sz="16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、読み上げ</a:t>
            </a:r>
            <a:r>
              <a:rPr lang="ja-JP" altLang="en-US" sz="16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、手話など</a:t>
            </a:r>
            <a:r>
              <a:rPr lang="ja-JP" altLang="en-US" sz="16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に</a:t>
            </a:r>
            <a:endParaRPr lang="en-US" altLang="ja-JP" sz="16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nSpc>
                <a:spcPts val="2400"/>
              </a:lnSpc>
            </a:pPr>
            <a:r>
              <a:rPr lang="ja-JP" altLang="en-US" sz="16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6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よる</a:t>
            </a:r>
            <a:r>
              <a:rPr lang="ja-JP" altLang="en-US" sz="16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コミュニケーション</a:t>
            </a:r>
            <a:r>
              <a:rPr lang="ja-JP" altLang="en-US" sz="16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16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nSpc>
                <a:spcPts val="2400"/>
              </a:lnSpc>
            </a:pPr>
            <a:r>
              <a:rPr lang="ja-JP" altLang="en-US" sz="16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6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ルール</a:t>
            </a:r>
            <a:r>
              <a:rPr lang="ja-JP" altLang="en-US" sz="16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・慣行の柔軟な変更（例：障害の特性に</a:t>
            </a:r>
            <a:r>
              <a:rPr lang="ja-JP" altLang="en-US" sz="16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応じ</a:t>
            </a:r>
            <a:endParaRPr lang="en-US" altLang="ja-JP" sz="16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nSpc>
                <a:spcPts val="2400"/>
              </a:lnSpc>
            </a:pPr>
            <a:r>
              <a:rPr lang="ja-JP" altLang="en-US" sz="16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6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600" dirty="0" err="1"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た</a:t>
            </a:r>
            <a:r>
              <a:rPr lang="ja-JP" altLang="en-US" sz="16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休憩</a:t>
            </a:r>
            <a:r>
              <a:rPr lang="ja-JP" altLang="en-US" sz="16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時間の調整</a:t>
            </a:r>
            <a:r>
              <a:rPr lang="ja-JP" altLang="en-US" sz="16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16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nSpc>
                <a:spcPts val="2400"/>
              </a:lnSpc>
            </a:pPr>
            <a:r>
              <a:rPr lang="ja-JP" altLang="en-US" sz="16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の</a:t>
            </a:r>
            <a:r>
              <a:rPr lang="ja-JP" altLang="en-US" sz="16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３類型に整理しています。</a:t>
            </a:r>
            <a:endParaRPr lang="en-US" altLang="ja-JP" sz="16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 name="角丸四角形 6"/>
          <p:cNvSpPr/>
          <p:nvPr/>
        </p:nvSpPr>
        <p:spPr>
          <a:xfrm>
            <a:off x="557981" y="4016896"/>
            <a:ext cx="5760641" cy="1915576"/>
          </a:xfrm>
          <a:prstGeom prst="roundRect">
            <a:avLst>
              <a:gd name="adj" fmla="val 5094"/>
            </a:avLst>
          </a:prstGeom>
          <a:solidFill>
            <a:srgbClr val="FFFF00"/>
          </a:solidFill>
          <a:ln w="12700">
            <a:solidFill>
              <a:schemeClr val="tx1"/>
            </a:solidFill>
            <a:prstDash val="sysDash"/>
          </a:ln>
        </p:spPr>
        <p:style>
          <a:lnRef idx="2">
            <a:schemeClr val="accent5"/>
          </a:lnRef>
          <a:fillRef idx="1">
            <a:schemeClr val="lt1"/>
          </a:fillRef>
          <a:effectRef idx="0">
            <a:schemeClr val="accent5"/>
          </a:effectRef>
          <a:fontRef idx="minor">
            <a:schemeClr val="dk1"/>
          </a:fontRef>
        </p:style>
        <p:txBody>
          <a:bodyPr lIns="91404" tIns="45701" rIns="91404" bIns="45701" rtlCol="0" anchor="t" anchorCtr="0"/>
          <a:lstStyle/>
          <a:p>
            <a:r>
              <a:rPr lang="en-US" altLang="ja-JP" sz="1600" u="sng" dirty="0" smtClean="0">
                <a:latin typeface="ＭＳ ゴシック" panose="020B0609070205080204" pitchFamily="49" charset="-128"/>
                <a:ea typeface="ＭＳ ゴシック" panose="020B0609070205080204" pitchFamily="49" charset="-128"/>
              </a:rPr>
              <a:t>※</a:t>
            </a:r>
            <a:r>
              <a:rPr lang="ja-JP" altLang="en-US" sz="1600" u="sng" dirty="0" smtClean="0">
                <a:latin typeface="ＭＳ ゴシック" panose="020B0609070205080204" pitchFamily="49" charset="-128"/>
                <a:ea typeface="ＭＳ ゴシック" panose="020B0609070205080204" pitchFamily="49" charset="-128"/>
              </a:rPr>
              <a:t>意思の表明とは</a:t>
            </a:r>
            <a:endParaRPr lang="en-US" altLang="ja-JP" sz="1600" u="sng" dirty="0" smtClean="0">
              <a:latin typeface="ＭＳ ゴシック" panose="020B0609070205080204" pitchFamily="49" charset="-128"/>
              <a:ea typeface="ＭＳ ゴシック" panose="020B0609070205080204" pitchFamily="49" charset="-128"/>
            </a:endParaRPr>
          </a:p>
          <a:p>
            <a:r>
              <a:rPr lang="ja-JP" altLang="en-US" sz="1600" dirty="0" smtClean="0">
                <a:latin typeface="ＭＳ ゴシック" panose="020B0609070205080204" pitchFamily="49" charset="-128"/>
                <a:ea typeface="ＭＳ ゴシック" panose="020B0609070205080204" pitchFamily="49" charset="-128"/>
              </a:rPr>
              <a:t>　意思</a:t>
            </a:r>
            <a:r>
              <a:rPr lang="ja-JP" altLang="en-US" sz="1600" dirty="0">
                <a:latin typeface="ＭＳ ゴシック" panose="020B0609070205080204" pitchFamily="49" charset="-128"/>
                <a:ea typeface="ＭＳ ゴシック" panose="020B0609070205080204" pitchFamily="49" charset="-128"/>
              </a:rPr>
              <a:t>の表明に当たっては、言語（手話を含む。）のほか、</a:t>
            </a:r>
            <a:r>
              <a:rPr lang="ja-JP" altLang="en-US" sz="1600" dirty="0" smtClean="0">
                <a:latin typeface="ＭＳ ゴシック" panose="020B0609070205080204" pitchFamily="49" charset="-128"/>
                <a:ea typeface="ＭＳ ゴシック" panose="020B0609070205080204" pitchFamily="49" charset="-128"/>
              </a:rPr>
              <a:t>点字</a:t>
            </a:r>
            <a:r>
              <a:rPr lang="ja-JP" altLang="en-US" sz="1600" dirty="0">
                <a:latin typeface="ＭＳ ゴシック" panose="020B0609070205080204" pitchFamily="49" charset="-128"/>
                <a:ea typeface="ＭＳ ゴシック" panose="020B0609070205080204" pitchFamily="49" charset="-128"/>
              </a:rPr>
              <a:t>、拡大文字、筆談、実物の提示や身振りサイン等による</a:t>
            </a:r>
            <a:r>
              <a:rPr lang="ja-JP" altLang="en-US" sz="1600" dirty="0" smtClean="0">
                <a:latin typeface="ＭＳ ゴシック" panose="020B0609070205080204" pitchFamily="49" charset="-128"/>
                <a:ea typeface="ＭＳ ゴシック" panose="020B0609070205080204" pitchFamily="49" charset="-128"/>
              </a:rPr>
              <a:t>合図</a:t>
            </a:r>
            <a:r>
              <a:rPr lang="ja-JP" altLang="en-US" sz="1600" dirty="0">
                <a:latin typeface="ＭＳ ゴシック" panose="020B0609070205080204" pitchFamily="49" charset="-128"/>
                <a:ea typeface="ＭＳ ゴシック" panose="020B0609070205080204" pitchFamily="49" charset="-128"/>
              </a:rPr>
              <a:t>、触覚による意思伝達などの必要な手段（通訳を介する</a:t>
            </a:r>
            <a:r>
              <a:rPr lang="ja-JP" altLang="en-US" sz="1600" dirty="0" smtClean="0">
                <a:latin typeface="ＭＳ ゴシック" panose="020B0609070205080204" pitchFamily="49" charset="-128"/>
                <a:ea typeface="ＭＳ ゴシック" panose="020B0609070205080204" pitchFamily="49" charset="-128"/>
              </a:rPr>
              <a:t>もの</a:t>
            </a:r>
            <a:r>
              <a:rPr lang="ja-JP" altLang="en-US" sz="1600" dirty="0">
                <a:latin typeface="ＭＳ ゴシック" panose="020B0609070205080204" pitchFamily="49" charset="-128"/>
                <a:ea typeface="ＭＳ ゴシック" panose="020B0609070205080204" pitchFamily="49" charset="-128"/>
              </a:rPr>
              <a:t>を含む。）により伝えられる。（障害者の家族、支援者・</a:t>
            </a:r>
            <a:r>
              <a:rPr lang="ja-JP" altLang="en-US" sz="1600" dirty="0" smtClean="0">
                <a:latin typeface="ＭＳ ゴシック" panose="020B0609070205080204" pitchFamily="49" charset="-128"/>
                <a:ea typeface="ＭＳ ゴシック" panose="020B0609070205080204" pitchFamily="49" charset="-128"/>
              </a:rPr>
              <a:t>介助者</a:t>
            </a:r>
            <a:r>
              <a:rPr lang="ja-JP" altLang="en-US" sz="1600" dirty="0">
                <a:latin typeface="ＭＳ ゴシック" panose="020B0609070205080204" pitchFamily="49" charset="-128"/>
                <a:ea typeface="ＭＳ ゴシック" panose="020B0609070205080204" pitchFamily="49" charset="-128"/>
              </a:rPr>
              <a:t>、法定代理人等、コミュニケーションを支援する者が</a:t>
            </a:r>
            <a:r>
              <a:rPr lang="ja-JP" altLang="en-US" sz="1600" dirty="0" smtClean="0">
                <a:latin typeface="ＭＳ ゴシック" panose="020B0609070205080204" pitchFamily="49" charset="-128"/>
                <a:ea typeface="ＭＳ ゴシック" panose="020B0609070205080204" pitchFamily="49" charset="-128"/>
              </a:rPr>
              <a:t>本人を</a:t>
            </a:r>
            <a:r>
              <a:rPr lang="ja-JP" altLang="en-US" sz="1600" dirty="0">
                <a:latin typeface="ＭＳ ゴシック" panose="020B0609070205080204" pitchFamily="49" charset="-128"/>
                <a:ea typeface="ＭＳ ゴシック" panose="020B0609070205080204" pitchFamily="49" charset="-128"/>
              </a:rPr>
              <a:t>補佐して行う意思の表明も含む。）</a:t>
            </a:r>
            <a:endParaRPr lang="en-US" altLang="ja-JP" sz="1600" dirty="0">
              <a:solidFill>
                <a:prstClr val="black"/>
              </a:solidFill>
              <a:latin typeface="ＭＳ ゴシック" panose="020B0609070205080204" pitchFamily="49" charset="-128"/>
              <a:ea typeface="ＭＳ ゴシック" panose="020B0609070205080204" pitchFamily="49" charset="-128"/>
              <a:cs typeface="メイリオ" panose="020B0604030504040204" pitchFamily="50" charset="-128"/>
            </a:endParaRPr>
          </a:p>
        </p:txBody>
      </p:sp>
      <p:sp>
        <p:nvSpPr>
          <p:cNvPr id="8" name="スライド番号プレースホルダー 1"/>
          <p:cNvSpPr>
            <a:spLocks noGrp="1"/>
          </p:cNvSpPr>
          <p:nvPr>
            <p:ph type="sldNum" sz="quarter" idx="11"/>
          </p:nvPr>
        </p:nvSpPr>
        <p:spPr>
          <a:xfrm>
            <a:off x="0" y="9529939"/>
            <a:ext cx="6732588" cy="376061"/>
          </a:xfrm>
        </p:spPr>
        <p:txBody>
          <a:bodyPr/>
          <a:lstStyle/>
          <a:p>
            <a:pPr algn="ctr">
              <a:defRPr/>
            </a:pPr>
            <a:fld id="{0973A2A5-7B1F-44C8-8C12-BB5C84638F68}" type="slidenum">
              <a:rPr lang="en-US" altLang="ja-JP" sz="1200" smtClean="0">
                <a:solidFill>
                  <a:srgbClr val="000000"/>
                </a:solidFill>
                <a:latin typeface="ＭＳ ゴシック" panose="020B0609070205080204" pitchFamily="49" charset="-128"/>
                <a:ea typeface="ＭＳ ゴシック" panose="020B0609070205080204" pitchFamily="49" charset="-128"/>
              </a:rPr>
              <a:pPr algn="ctr">
                <a:defRPr/>
              </a:pPr>
              <a:t>6</a:t>
            </a:fld>
            <a:endParaRPr lang="en-US" altLang="ja-JP" sz="1200" dirty="0">
              <a:solidFill>
                <a:srgbClr val="000000"/>
              </a:solidFill>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411675924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txBox="1">
            <a:spLocks/>
          </p:cNvSpPr>
          <p:nvPr/>
        </p:nvSpPr>
        <p:spPr>
          <a:xfrm>
            <a:off x="39666" y="43114"/>
            <a:ext cx="6588000" cy="540000"/>
          </a:xfrm>
          <a:prstGeom prst="rect">
            <a:avLst/>
          </a:prstGeom>
          <a:gradFill rotWithShape="1">
            <a:gsLst>
              <a:gs pos="0">
                <a:srgbClr val="4F81BD">
                  <a:tint val="50000"/>
                  <a:satMod val="300000"/>
                </a:srgbClr>
              </a:gs>
              <a:gs pos="35000">
                <a:srgbClr val="4F81BD">
                  <a:tint val="37000"/>
                  <a:satMod val="300000"/>
                </a:srgbClr>
              </a:gs>
              <a:gs pos="100000">
                <a:srgbClr val="4F81BD">
                  <a:tint val="15000"/>
                  <a:satMod val="350000"/>
                </a:srgbClr>
              </a:gs>
            </a:gsLst>
            <a:lin ang="16200000" scaled="1"/>
          </a:gradFill>
          <a:ln w="9525" cap="flat" cmpd="sng" algn="ctr">
            <a:solidFill>
              <a:srgbClr val="4F81BD">
                <a:shade val="95000"/>
                <a:satMod val="105000"/>
              </a:srgbClr>
            </a:solidFill>
            <a:prstDash val="solid"/>
          </a:ln>
          <a:effectLst>
            <a:outerShdw blurRad="40000" dist="20000" dir="5400000" rotWithShape="0">
              <a:srgbClr val="000000">
                <a:alpha val="38000"/>
              </a:srgbClr>
            </a:outerShdw>
          </a:effectLst>
        </p:spPr>
        <p:style>
          <a:lnRef idx="1">
            <a:schemeClr val="accent1"/>
          </a:lnRef>
          <a:fillRef idx="2">
            <a:schemeClr val="accent1"/>
          </a:fillRef>
          <a:effectRef idx="1">
            <a:schemeClr val="accent1"/>
          </a:effectRef>
          <a:fontRef idx="minor">
            <a:schemeClr val="dk1"/>
          </a:fontRef>
        </p:style>
        <p:txBody>
          <a:bodyPr vert="horz" wrap="square" lIns="91448" tIns="45724" rIns="91448" bIns="45724" rtlCol="0" anchor="ctr">
            <a:no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spcBef>
                <a:spcPct val="0"/>
              </a:spcBef>
              <a:defRPr/>
            </a:pPr>
            <a:r>
              <a:rPr lang="ja-JP" altLang="en-US" sz="2400" dirty="0" smtClean="0">
                <a:solidFill>
                  <a:sysClr val="windowText" lastClr="000000"/>
                </a:solidFill>
                <a:latin typeface="ＤＨＰ特太ゴシック体" panose="020B0500000000000000" pitchFamily="50" charset="-128"/>
                <a:ea typeface="ＤＨＰ特太ゴシック体" panose="020B0500000000000000" pitchFamily="50" charset="-128"/>
              </a:rPr>
              <a:t>障害者差別解消法・基本方針のポイント ④</a:t>
            </a:r>
            <a:endParaRPr lang="ja-JP" altLang="en-US" sz="2400" dirty="0">
              <a:solidFill>
                <a:sysClr val="windowText" lastClr="000000"/>
              </a:solidFill>
              <a:latin typeface="ＤＨＰ特太ゴシック体" panose="020B0500000000000000" pitchFamily="50" charset="-128"/>
              <a:ea typeface="ＤＨＰ特太ゴシック体" panose="020B0500000000000000" pitchFamily="50" charset="-128"/>
            </a:endParaRPr>
          </a:p>
        </p:txBody>
      </p:sp>
      <p:sp>
        <p:nvSpPr>
          <p:cNvPr id="6" name="角丸四角形 5"/>
          <p:cNvSpPr/>
          <p:nvPr/>
        </p:nvSpPr>
        <p:spPr>
          <a:xfrm>
            <a:off x="220708" y="962111"/>
            <a:ext cx="6381000" cy="462497"/>
          </a:xfrm>
          <a:prstGeom prst="round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2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６　「</a:t>
            </a:r>
            <a:r>
              <a:rPr lang="ja-JP" altLang="en-US" sz="22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過重な負担」に当たると判断した</a:t>
            </a:r>
            <a:r>
              <a:rPr lang="ja-JP" altLang="en-US" sz="22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場合</a:t>
            </a:r>
            <a:endParaRPr lang="ja-JP" altLang="en-US" sz="22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8" name="角丸四角形 17"/>
          <p:cNvSpPr/>
          <p:nvPr/>
        </p:nvSpPr>
        <p:spPr>
          <a:xfrm>
            <a:off x="485974" y="1424608"/>
            <a:ext cx="6115734" cy="3384376"/>
          </a:xfrm>
          <a:prstGeom prst="roundRect">
            <a:avLst>
              <a:gd name="adj" fmla="val 5094"/>
            </a:avLst>
          </a:prstGeom>
          <a:noFill/>
          <a:ln w="12700">
            <a:noFill/>
          </a:ln>
        </p:spPr>
        <p:style>
          <a:lnRef idx="2">
            <a:schemeClr val="accent5"/>
          </a:lnRef>
          <a:fillRef idx="1">
            <a:schemeClr val="lt1"/>
          </a:fillRef>
          <a:effectRef idx="0">
            <a:schemeClr val="accent5"/>
          </a:effectRef>
          <a:fontRef idx="minor">
            <a:schemeClr val="dk1"/>
          </a:fontRef>
        </p:style>
        <p:txBody>
          <a:bodyPr lIns="91404" tIns="45701" rIns="91404" bIns="45701" rtlCol="0" anchor="t" anchorCtr="0"/>
          <a:lstStyle/>
          <a:p>
            <a:pPr>
              <a:lnSpc>
                <a:spcPts val="2400"/>
              </a:lnSpc>
            </a:pPr>
            <a:r>
              <a:rPr lang="ja-JP" altLang="en-US" sz="16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6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合理的配慮は、行政機関等及び事業者の事務・事業の目的・内容・機能に照らして、本来の業務に付随するものであること、障害者でない者との比較において同等の機会の提供を受けるためのものであること、事務・事業の目的・内容・機能の本質的な変更には及ばないことに留意してください</a:t>
            </a:r>
            <a:r>
              <a:rPr lang="ja-JP" altLang="en-US" sz="16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16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nSpc>
                <a:spcPts val="2400"/>
              </a:lnSpc>
            </a:pPr>
            <a:r>
              <a:rPr lang="ja-JP" altLang="en-US" sz="16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6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個々</a:t>
            </a:r>
            <a:r>
              <a:rPr lang="ja-JP" altLang="en-US" sz="16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の場面において、下記の考慮要素に照らし</a:t>
            </a:r>
            <a:r>
              <a:rPr lang="ja-JP" altLang="en-US" sz="16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、代替</a:t>
            </a:r>
            <a:r>
              <a:rPr lang="ja-JP" altLang="en-US" sz="16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措置の選択も含め、双方の建設的対話に</a:t>
            </a:r>
            <a:r>
              <a:rPr lang="ja-JP" altLang="en-US" sz="16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よる相互</a:t>
            </a:r>
            <a:r>
              <a:rPr lang="ja-JP" altLang="en-US" sz="16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理解を通じた柔軟な対応をお願いします</a:t>
            </a:r>
            <a:r>
              <a:rPr lang="ja-JP" altLang="en-US" sz="16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16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nSpc>
                <a:spcPts val="2400"/>
              </a:lnSpc>
            </a:pPr>
            <a:r>
              <a:rPr lang="ja-JP" altLang="en-US" sz="16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6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総合的</a:t>
            </a:r>
            <a:r>
              <a:rPr lang="ja-JP" altLang="en-US" sz="16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・客観的な考慮の結果、過重な負担に当たる</a:t>
            </a:r>
            <a:r>
              <a:rPr lang="ja-JP" altLang="en-US" sz="16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と判断</a:t>
            </a:r>
            <a:r>
              <a:rPr lang="ja-JP" altLang="en-US" sz="16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した場合は、障害者にその理由を説明すると</a:t>
            </a:r>
            <a:r>
              <a:rPr lang="ja-JP" altLang="en-US" sz="16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とも</a:t>
            </a:r>
            <a:r>
              <a:rPr lang="ja-JP" altLang="en-US" sz="16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に、理解を得るように心がけてください</a:t>
            </a:r>
            <a:r>
              <a:rPr lang="ja-JP" altLang="en-US" sz="16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16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2" name="角丸四角形 11"/>
          <p:cNvSpPr/>
          <p:nvPr/>
        </p:nvSpPr>
        <p:spPr>
          <a:xfrm>
            <a:off x="485974" y="5169024"/>
            <a:ext cx="5992985" cy="2808312"/>
          </a:xfrm>
          <a:prstGeom prst="roundRect">
            <a:avLst>
              <a:gd name="adj" fmla="val 5094"/>
            </a:avLst>
          </a:prstGeom>
          <a:noFill/>
          <a:ln w="12700">
            <a:noFill/>
          </a:ln>
        </p:spPr>
        <p:style>
          <a:lnRef idx="2">
            <a:schemeClr val="accent5"/>
          </a:lnRef>
          <a:fillRef idx="1">
            <a:schemeClr val="lt1"/>
          </a:fillRef>
          <a:effectRef idx="0">
            <a:schemeClr val="accent5"/>
          </a:effectRef>
          <a:fontRef idx="minor">
            <a:schemeClr val="dk1"/>
          </a:fontRef>
        </p:style>
        <p:txBody>
          <a:bodyPr lIns="91404" tIns="45701" rIns="91404" bIns="45701" rtlCol="0" anchor="t" anchorCtr="0"/>
          <a:lstStyle/>
          <a:p>
            <a:pPr>
              <a:lnSpc>
                <a:spcPts val="2400"/>
              </a:lnSpc>
            </a:pPr>
            <a:r>
              <a:rPr lang="ja-JP" altLang="en-US" sz="1600" dirty="0">
                <a:solidFill>
                  <a:prstClr val="black"/>
                </a:solidFill>
                <a:latin typeface="ＭＳ ゴシック" panose="020B0609070205080204" pitchFamily="49" charset="-128"/>
                <a:ea typeface="ＭＳ ゴシック" panose="020B0609070205080204" pitchFamily="49" charset="-128"/>
                <a:cs typeface="メイリオ" panose="020B0604030504040204" pitchFamily="50" charset="-128"/>
              </a:rPr>
              <a:t>（</a:t>
            </a:r>
            <a:r>
              <a:rPr lang="ja-JP" altLang="en-US" sz="1600" dirty="0" smtClean="0">
                <a:solidFill>
                  <a:prstClr val="black"/>
                </a:solidFill>
                <a:latin typeface="ＭＳ ゴシック" panose="020B0609070205080204" pitchFamily="49" charset="-128"/>
                <a:ea typeface="ＭＳ ゴシック" panose="020B0609070205080204" pitchFamily="49" charset="-128"/>
                <a:cs typeface="メイリオ" panose="020B0604030504040204" pitchFamily="50" charset="-128"/>
              </a:rPr>
              <a:t>過重</a:t>
            </a:r>
            <a:r>
              <a:rPr lang="ja-JP" altLang="en-US" sz="1600" dirty="0">
                <a:solidFill>
                  <a:prstClr val="black"/>
                </a:solidFill>
                <a:latin typeface="ＭＳ ゴシック" panose="020B0609070205080204" pitchFamily="49" charset="-128"/>
                <a:ea typeface="ＭＳ ゴシック" panose="020B0609070205080204" pitchFamily="49" charset="-128"/>
                <a:cs typeface="メイリオ" panose="020B0604030504040204" pitchFamily="50" charset="-128"/>
              </a:rPr>
              <a:t>な負担の考慮要素）</a:t>
            </a:r>
          </a:p>
          <a:p>
            <a:pPr>
              <a:lnSpc>
                <a:spcPts val="2400"/>
              </a:lnSpc>
            </a:pPr>
            <a:r>
              <a:rPr lang="ja-JP" altLang="en-US" sz="1600" dirty="0" smtClean="0">
                <a:solidFill>
                  <a:prstClr val="black"/>
                </a:solidFill>
                <a:latin typeface="ＭＳ ゴシック" panose="020B0609070205080204" pitchFamily="49" charset="-128"/>
                <a:ea typeface="ＭＳ ゴシック" panose="020B0609070205080204" pitchFamily="49" charset="-128"/>
                <a:cs typeface="メイリオ" panose="020B0604030504040204" pitchFamily="50" charset="-128"/>
              </a:rPr>
              <a:t>　✔</a:t>
            </a:r>
            <a:r>
              <a:rPr lang="ja-JP" altLang="en-US" sz="1600" dirty="0">
                <a:solidFill>
                  <a:prstClr val="black"/>
                </a:solidFill>
                <a:latin typeface="ＭＳ ゴシック" panose="020B0609070205080204" pitchFamily="49" charset="-128"/>
                <a:ea typeface="ＭＳ ゴシック" panose="020B0609070205080204" pitchFamily="49" charset="-128"/>
                <a:cs typeface="メイリオ" panose="020B0604030504040204" pitchFamily="50" charset="-128"/>
              </a:rPr>
              <a:t>事務・事業への影響の</a:t>
            </a:r>
            <a:r>
              <a:rPr lang="ja-JP" altLang="en-US" sz="1600" dirty="0" smtClean="0">
                <a:solidFill>
                  <a:prstClr val="black"/>
                </a:solidFill>
                <a:latin typeface="ＭＳ ゴシック" panose="020B0609070205080204" pitchFamily="49" charset="-128"/>
                <a:ea typeface="ＭＳ ゴシック" panose="020B0609070205080204" pitchFamily="49" charset="-128"/>
                <a:cs typeface="メイリオ" panose="020B0604030504040204" pitchFamily="50" charset="-128"/>
              </a:rPr>
              <a:t>程度</a:t>
            </a:r>
            <a:endParaRPr lang="en-US" altLang="ja-JP" sz="1600" dirty="0" smtClean="0">
              <a:solidFill>
                <a:prstClr val="black"/>
              </a:solidFill>
              <a:latin typeface="ＭＳ ゴシック" panose="020B0609070205080204" pitchFamily="49" charset="-128"/>
              <a:ea typeface="ＭＳ ゴシック" panose="020B0609070205080204" pitchFamily="49" charset="-128"/>
              <a:cs typeface="メイリオ" panose="020B0604030504040204" pitchFamily="50" charset="-128"/>
            </a:endParaRPr>
          </a:p>
          <a:p>
            <a:pPr>
              <a:lnSpc>
                <a:spcPts val="2400"/>
              </a:lnSpc>
            </a:pPr>
            <a:r>
              <a:rPr lang="ja-JP" altLang="en-US" sz="1600" dirty="0">
                <a:solidFill>
                  <a:prstClr val="black"/>
                </a:solidFill>
                <a:latin typeface="ＭＳ ゴシック" panose="020B0609070205080204" pitchFamily="49" charset="-128"/>
                <a:ea typeface="ＭＳ ゴシック" panose="020B0609070205080204" pitchFamily="49" charset="-128"/>
                <a:cs typeface="メイリオ" panose="020B0604030504040204" pitchFamily="50" charset="-128"/>
              </a:rPr>
              <a:t>　</a:t>
            </a:r>
            <a:r>
              <a:rPr lang="ja-JP" altLang="en-US" sz="1600" dirty="0" smtClean="0">
                <a:solidFill>
                  <a:prstClr val="black"/>
                </a:solidFill>
                <a:latin typeface="ＭＳ ゴシック" panose="020B0609070205080204" pitchFamily="49" charset="-128"/>
                <a:ea typeface="ＭＳ ゴシック" panose="020B0609070205080204" pitchFamily="49" charset="-128"/>
                <a:cs typeface="メイリオ" panose="020B0604030504040204" pitchFamily="50" charset="-128"/>
              </a:rPr>
              <a:t> （</a:t>
            </a:r>
            <a:r>
              <a:rPr lang="ja-JP" altLang="en-US" sz="1600" dirty="0">
                <a:solidFill>
                  <a:prstClr val="black"/>
                </a:solidFill>
                <a:latin typeface="ＭＳ ゴシック" panose="020B0609070205080204" pitchFamily="49" charset="-128"/>
                <a:ea typeface="ＭＳ ゴシック" panose="020B0609070205080204" pitchFamily="49" charset="-128"/>
                <a:cs typeface="メイリオ" panose="020B0604030504040204" pitchFamily="50" charset="-128"/>
              </a:rPr>
              <a:t>事務・事業の目的</a:t>
            </a:r>
            <a:r>
              <a:rPr lang="ja-JP" altLang="en-US" sz="1600" dirty="0" smtClean="0">
                <a:solidFill>
                  <a:prstClr val="black"/>
                </a:solidFill>
                <a:latin typeface="ＭＳ ゴシック" panose="020B0609070205080204" pitchFamily="49" charset="-128"/>
                <a:ea typeface="ＭＳ ゴシック" panose="020B0609070205080204" pitchFamily="49" charset="-128"/>
                <a:cs typeface="メイリオ" panose="020B0604030504040204" pitchFamily="50" charset="-128"/>
              </a:rPr>
              <a:t>・内容</a:t>
            </a:r>
            <a:r>
              <a:rPr lang="ja-JP" altLang="en-US" sz="1600" dirty="0">
                <a:solidFill>
                  <a:prstClr val="black"/>
                </a:solidFill>
                <a:latin typeface="ＭＳ ゴシック" panose="020B0609070205080204" pitchFamily="49" charset="-128"/>
                <a:ea typeface="ＭＳ ゴシック" panose="020B0609070205080204" pitchFamily="49" charset="-128"/>
                <a:cs typeface="メイリオ" panose="020B0604030504040204" pitchFamily="50" charset="-128"/>
              </a:rPr>
              <a:t>・機能を損なうか否か）</a:t>
            </a:r>
          </a:p>
          <a:p>
            <a:pPr>
              <a:lnSpc>
                <a:spcPts val="2400"/>
              </a:lnSpc>
            </a:pPr>
            <a:r>
              <a:rPr lang="ja-JP" altLang="en-US" sz="1600" dirty="0" smtClean="0">
                <a:solidFill>
                  <a:prstClr val="black"/>
                </a:solidFill>
                <a:latin typeface="ＭＳ ゴシック" panose="020B0609070205080204" pitchFamily="49" charset="-128"/>
                <a:ea typeface="ＭＳ ゴシック" panose="020B0609070205080204" pitchFamily="49" charset="-128"/>
                <a:cs typeface="メイリオ" panose="020B0604030504040204" pitchFamily="50" charset="-128"/>
              </a:rPr>
              <a:t>　✔</a:t>
            </a:r>
            <a:r>
              <a:rPr lang="ja-JP" altLang="en-US" sz="1600" dirty="0">
                <a:solidFill>
                  <a:prstClr val="black"/>
                </a:solidFill>
                <a:latin typeface="ＭＳ ゴシック" panose="020B0609070205080204" pitchFamily="49" charset="-128"/>
                <a:ea typeface="ＭＳ ゴシック" panose="020B0609070205080204" pitchFamily="49" charset="-128"/>
                <a:cs typeface="メイリオ" panose="020B0604030504040204" pitchFamily="50" charset="-128"/>
              </a:rPr>
              <a:t>実現可能性の</a:t>
            </a:r>
            <a:r>
              <a:rPr lang="ja-JP" altLang="en-US" sz="1600" dirty="0" smtClean="0">
                <a:solidFill>
                  <a:prstClr val="black"/>
                </a:solidFill>
                <a:latin typeface="ＭＳ ゴシック" panose="020B0609070205080204" pitchFamily="49" charset="-128"/>
                <a:ea typeface="ＭＳ ゴシック" panose="020B0609070205080204" pitchFamily="49" charset="-128"/>
                <a:cs typeface="メイリオ" panose="020B0604030504040204" pitchFamily="50" charset="-128"/>
              </a:rPr>
              <a:t>程度</a:t>
            </a:r>
            <a:endParaRPr lang="en-US" altLang="ja-JP" sz="1600" dirty="0" smtClean="0">
              <a:solidFill>
                <a:prstClr val="black"/>
              </a:solidFill>
              <a:latin typeface="ＭＳ ゴシック" panose="020B0609070205080204" pitchFamily="49" charset="-128"/>
              <a:ea typeface="ＭＳ ゴシック" panose="020B0609070205080204" pitchFamily="49" charset="-128"/>
              <a:cs typeface="メイリオ" panose="020B0604030504040204" pitchFamily="50" charset="-128"/>
            </a:endParaRPr>
          </a:p>
          <a:p>
            <a:pPr>
              <a:lnSpc>
                <a:spcPts val="2400"/>
              </a:lnSpc>
            </a:pPr>
            <a:r>
              <a:rPr lang="ja-JP" altLang="en-US" sz="1600" dirty="0">
                <a:solidFill>
                  <a:prstClr val="black"/>
                </a:solidFill>
                <a:latin typeface="ＭＳ ゴシック" panose="020B0609070205080204" pitchFamily="49" charset="-128"/>
                <a:ea typeface="ＭＳ ゴシック" panose="020B0609070205080204" pitchFamily="49" charset="-128"/>
                <a:cs typeface="メイリオ" panose="020B0604030504040204" pitchFamily="50" charset="-128"/>
              </a:rPr>
              <a:t>　</a:t>
            </a:r>
            <a:r>
              <a:rPr lang="ja-JP" altLang="en-US" sz="1600" dirty="0" smtClean="0">
                <a:solidFill>
                  <a:prstClr val="black"/>
                </a:solidFill>
                <a:latin typeface="ＭＳ ゴシック" panose="020B0609070205080204" pitchFamily="49" charset="-128"/>
                <a:ea typeface="ＭＳ ゴシック" panose="020B0609070205080204" pitchFamily="49" charset="-128"/>
                <a:cs typeface="メイリオ" panose="020B0604030504040204" pitchFamily="50" charset="-128"/>
              </a:rPr>
              <a:t> （</a:t>
            </a:r>
            <a:r>
              <a:rPr lang="ja-JP" altLang="en-US" sz="1600" dirty="0">
                <a:solidFill>
                  <a:prstClr val="black"/>
                </a:solidFill>
                <a:latin typeface="ＭＳ ゴシック" panose="020B0609070205080204" pitchFamily="49" charset="-128"/>
                <a:ea typeface="ＭＳ ゴシック" panose="020B0609070205080204" pitchFamily="49" charset="-128"/>
                <a:cs typeface="メイリオ" panose="020B0604030504040204" pitchFamily="50" charset="-128"/>
              </a:rPr>
              <a:t>物理的・技術的制約、人的</a:t>
            </a:r>
            <a:r>
              <a:rPr lang="ja-JP" altLang="en-US" sz="1600" dirty="0" smtClean="0">
                <a:solidFill>
                  <a:prstClr val="black"/>
                </a:solidFill>
                <a:latin typeface="ＭＳ ゴシック" panose="020B0609070205080204" pitchFamily="49" charset="-128"/>
                <a:ea typeface="ＭＳ ゴシック" panose="020B0609070205080204" pitchFamily="49" charset="-128"/>
                <a:cs typeface="メイリオ" panose="020B0604030504040204" pitchFamily="50" charset="-128"/>
              </a:rPr>
              <a:t>・体制上</a:t>
            </a:r>
            <a:r>
              <a:rPr lang="ja-JP" altLang="en-US" sz="1600" dirty="0">
                <a:solidFill>
                  <a:prstClr val="black"/>
                </a:solidFill>
                <a:latin typeface="ＭＳ ゴシック" panose="020B0609070205080204" pitchFamily="49" charset="-128"/>
                <a:ea typeface="ＭＳ ゴシック" panose="020B0609070205080204" pitchFamily="49" charset="-128"/>
                <a:cs typeface="メイリオ" panose="020B0604030504040204" pitchFamily="50" charset="-128"/>
              </a:rPr>
              <a:t>の制約）</a:t>
            </a:r>
          </a:p>
          <a:p>
            <a:pPr>
              <a:lnSpc>
                <a:spcPts val="2400"/>
              </a:lnSpc>
            </a:pPr>
            <a:r>
              <a:rPr lang="ja-JP" altLang="en-US" sz="1600" dirty="0" smtClean="0">
                <a:solidFill>
                  <a:prstClr val="black"/>
                </a:solidFill>
                <a:latin typeface="ＭＳ ゴシック" panose="020B0609070205080204" pitchFamily="49" charset="-128"/>
                <a:ea typeface="ＭＳ ゴシック" panose="020B0609070205080204" pitchFamily="49" charset="-128"/>
                <a:cs typeface="メイリオ" panose="020B0604030504040204" pitchFamily="50" charset="-128"/>
              </a:rPr>
              <a:t>　✔</a:t>
            </a:r>
            <a:r>
              <a:rPr lang="ja-JP" altLang="en-US" sz="1600" dirty="0">
                <a:solidFill>
                  <a:prstClr val="black"/>
                </a:solidFill>
                <a:latin typeface="ＭＳ ゴシック" panose="020B0609070205080204" pitchFamily="49" charset="-128"/>
                <a:ea typeface="ＭＳ ゴシック" panose="020B0609070205080204" pitchFamily="49" charset="-128"/>
                <a:cs typeface="メイリオ" panose="020B0604030504040204" pitchFamily="50" charset="-128"/>
              </a:rPr>
              <a:t>費用・負担の</a:t>
            </a:r>
            <a:r>
              <a:rPr lang="ja-JP" altLang="en-US" sz="1600" dirty="0" smtClean="0">
                <a:solidFill>
                  <a:prstClr val="black"/>
                </a:solidFill>
                <a:latin typeface="ＭＳ ゴシック" panose="020B0609070205080204" pitchFamily="49" charset="-128"/>
                <a:ea typeface="ＭＳ ゴシック" panose="020B0609070205080204" pitchFamily="49" charset="-128"/>
                <a:cs typeface="メイリオ" panose="020B0604030504040204" pitchFamily="50" charset="-128"/>
              </a:rPr>
              <a:t>程度</a:t>
            </a:r>
            <a:endParaRPr lang="en-US" altLang="ja-JP" sz="1600" dirty="0" smtClean="0">
              <a:solidFill>
                <a:prstClr val="black"/>
              </a:solidFill>
              <a:latin typeface="ＭＳ ゴシック" panose="020B0609070205080204" pitchFamily="49" charset="-128"/>
              <a:ea typeface="ＭＳ ゴシック" panose="020B0609070205080204" pitchFamily="49" charset="-128"/>
              <a:cs typeface="メイリオ" panose="020B0604030504040204" pitchFamily="50" charset="-128"/>
            </a:endParaRPr>
          </a:p>
          <a:p>
            <a:pPr>
              <a:lnSpc>
                <a:spcPts val="2400"/>
              </a:lnSpc>
            </a:pPr>
            <a:r>
              <a:rPr lang="ja-JP" altLang="en-US" sz="1600" dirty="0" smtClean="0">
                <a:solidFill>
                  <a:prstClr val="black"/>
                </a:solidFill>
                <a:latin typeface="ＭＳ ゴシック" panose="020B0609070205080204" pitchFamily="49" charset="-128"/>
                <a:ea typeface="ＭＳ ゴシック" panose="020B0609070205080204" pitchFamily="49" charset="-128"/>
                <a:cs typeface="メイリオ" panose="020B0604030504040204" pitchFamily="50" charset="-128"/>
              </a:rPr>
              <a:t>　✔事務・事業規模</a:t>
            </a:r>
            <a:endParaRPr lang="en-US" altLang="ja-JP" sz="1600" dirty="0">
              <a:solidFill>
                <a:prstClr val="black"/>
              </a:solidFill>
              <a:latin typeface="ＭＳ ゴシック" panose="020B0609070205080204" pitchFamily="49" charset="-128"/>
              <a:ea typeface="ＭＳ ゴシック" panose="020B0609070205080204" pitchFamily="49" charset="-128"/>
              <a:cs typeface="メイリオ" panose="020B0604030504040204" pitchFamily="50" charset="-128"/>
            </a:endParaRPr>
          </a:p>
          <a:p>
            <a:pPr>
              <a:lnSpc>
                <a:spcPts val="2400"/>
              </a:lnSpc>
            </a:pPr>
            <a:r>
              <a:rPr lang="ja-JP" altLang="en-US" sz="1600" dirty="0" smtClean="0">
                <a:solidFill>
                  <a:prstClr val="black"/>
                </a:solidFill>
                <a:latin typeface="ＭＳ ゴシック" panose="020B0609070205080204" pitchFamily="49" charset="-128"/>
                <a:ea typeface="ＭＳ ゴシック" panose="020B0609070205080204" pitchFamily="49" charset="-128"/>
                <a:cs typeface="メイリオ" panose="020B0604030504040204" pitchFamily="50" charset="-128"/>
              </a:rPr>
              <a:t>　✔財政・財務状況</a:t>
            </a:r>
            <a:endParaRPr lang="en-US" altLang="ja-JP" sz="1600" dirty="0">
              <a:solidFill>
                <a:prstClr val="black"/>
              </a:solidFill>
              <a:latin typeface="ＭＳ ゴシック" panose="020B0609070205080204" pitchFamily="49" charset="-128"/>
              <a:ea typeface="ＭＳ ゴシック" panose="020B0609070205080204" pitchFamily="49" charset="-128"/>
              <a:cs typeface="メイリオ" panose="020B0604030504040204" pitchFamily="50" charset="-128"/>
            </a:endParaRPr>
          </a:p>
          <a:p>
            <a:pPr>
              <a:lnSpc>
                <a:spcPts val="2400"/>
              </a:lnSpc>
            </a:pPr>
            <a:endParaRPr lang="en-US" altLang="ja-JP" sz="1600" dirty="0" smtClean="0">
              <a:solidFill>
                <a:prstClr val="black"/>
              </a:solidFill>
              <a:latin typeface="ＭＳ ゴシック" panose="020B0609070205080204" pitchFamily="49" charset="-128"/>
              <a:ea typeface="ＭＳ ゴシック" panose="020B0609070205080204" pitchFamily="49" charset="-128"/>
              <a:cs typeface="メイリオ" panose="020B0604030504040204" pitchFamily="50" charset="-128"/>
            </a:endParaRPr>
          </a:p>
          <a:p>
            <a:pPr>
              <a:lnSpc>
                <a:spcPts val="2400"/>
              </a:lnSpc>
            </a:pPr>
            <a:endParaRPr lang="ja-JP" altLang="en-US" sz="1600" dirty="0">
              <a:solidFill>
                <a:prstClr val="black"/>
              </a:solidFill>
              <a:latin typeface="ＭＳ ゴシック" panose="020B0609070205080204" pitchFamily="49" charset="-128"/>
              <a:ea typeface="ＭＳ ゴシック" panose="020B0609070205080204" pitchFamily="49" charset="-128"/>
              <a:cs typeface="メイリオ" panose="020B0604030504040204" pitchFamily="50" charset="-128"/>
            </a:endParaRPr>
          </a:p>
          <a:p>
            <a:r>
              <a:rPr lang="ja-JP" altLang="en-US" sz="1600" dirty="0" smtClean="0">
                <a:solidFill>
                  <a:prstClr val="black"/>
                </a:solidFill>
                <a:latin typeface="ＭＳ ゴシック" panose="020B0609070205080204" pitchFamily="49" charset="-128"/>
                <a:ea typeface="ＭＳ ゴシック" panose="020B0609070205080204" pitchFamily="49" charset="-128"/>
                <a:cs typeface="メイリオ" panose="020B0604030504040204" pitchFamily="50" charset="-128"/>
              </a:rPr>
              <a:t>　</a:t>
            </a:r>
            <a:endParaRPr lang="en-US" altLang="ja-JP" sz="1600" dirty="0">
              <a:solidFill>
                <a:prstClr val="black"/>
              </a:solidFill>
              <a:latin typeface="ＭＳ ゴシック" panose="020B0609070205080204" pitchFamily="49" charset="-128"/>
              <a:ea typeface="ＭＳ ゴシック" panose="020B0609070205080204" pitchFamily="49" charset="-128"/>
              <a:cs typeface="メイリオ" panose="020B0604030504040204" pitchFamily="50" charset="-128"/>
            </a:endParaRPr>
          </a:p>
        </p:txBody>
      </p:sp>
      <p:sp>
        <p:nvSpPr>
          <p:cNvPr id="7" name="スライド番号プレースホルダー 1"/>
          <p:cNvSpPr>
            <a:spLocks noGrp="1"/>
          </p:cNvSpPr>
          <p:nvPr>
            <p:ph type="sldNum" sz="quarter" idx="11"/>
          </p:nvPr>
        </p:nvSpPr>
        <p:spPr>
          <a:xfrm>
            <a:off x="0" y="9529939"/>
            <a:ext cx="6732588" cy="376061"/>
          </a:xfrm>
        </p:spPr>
        <p:txBody>
          <a:bodyPr/>
          <a:lstStyle/>
          <a:p>
            <a:pPr algn="ctr">
              <a:defRPr/>
            </a:pPr>
            <a:fld id="{0973A2A5-7B1F-44C8-8C12-BB5C84638F68}" type="slidenum">
              <a:rPr lang="en-US" altLang="ja-JP" sz="1200" smtClean="0">
                <a:solidFill>
                  <a:srgbClr val="000000"/>
                </a:solidFill>
                <a:latin typeface="ＭＳ ゴシック" panose="020B0609070205080204" pitchFamily="49" charset="-128"/>
                <a:ea typeface="ＭＳ ゴシック" panose="020B0609070205080204" pitchFamily="49" charset="-128"/>
              </a:rPr>
              <a:pPr algn="ctr">
                <a:defRPr/>
              </a:pPr>
              <a:t>7</a:t>
            </a:fld>
            <a:endParaRPr lang="en-US" altLang="ja-JP" sz="1200" dirty="0">
              <a:solidFill>
                <a:srgbClr val="000000"/>
              </a:solidFill>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313568445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txBox="1">
            <a:spLocks/>
          </p:cNvSpPr>
          <p:nvPr/>
        </p:nvSpPr>
        <p:spPr>
          <a:xfrm>
            <a:off x="39666" y="43114"/>
            <a:ext cx="6588000" cy="540000"/>
          </a:xfrm>
          <a:prstGeom prst="rect">
            <a:avLst/>
          </a:prstGeom>
          <a:gradFill rotWithShape="1">
            <a:gsLst>
              <a:gs pos="0">
                <a:srgbClr val="4F81BD">
                  <a:tint val="50000"/>
                  <a:satMod val="300000"/>
                </a:srgbClr>
              </a:gs>
              <a:gs pos="35000">
                <a:srgbClr val="4F81BD">
                  <a:tint val="37000"/>
                  <a:satMod val="300000"/>
                </a:srgbClr>
              </a:gs>
              <a:gs pos="100000">
                <a:srgbClr val="4F81BD">
                  <a:tint val="15000"/>
                  <a:satMod val="350000"/>
                </a:srgbClr>
              </a:gs>
            </a:gsLst>
            <a:lin ang="16200000" scaled="1"/>
          </a:gradFill>
          <a:ln w="9525" cap="flat" cmpd="sng" algn="ctr">
            <a:solidFill>
              <a:srgbClr val="4F81BD">
                <a:shade val="95000"/>
                <a:satMod val="105000"/>
              </a:srgbClr>
            </a:solidFill>
            <a:prstDash val="solid"/>
          </a:ln>
          <a:effectLst>
            <a:outerShdw blurRad="40000" dist="20000" dir="5400000" rotWithShape="0">
              <a:srgbClr val="000000">
                <a:alpha val="38000"/>
              </a:srgbClr>
            </a:outerShdw>
          </a:effectLst>
        </p:spPr>
        <p:style>
          <a:lnRef idx="1">
            <a:schemeClr val="accent1"/>
          </a:lnRef>
          <a:fillRef idx="2">
            <a:schemeClr val="accent1"/>
          </a:fillRef>
          <a:effectRef idx="1">
            <a:schemeClr val="accent1"/>
          </a:effectRef>
          <a:fontRef idx="minor">
            <a:schemeClr val="dk1"/>
          </a:fontRef>
        </p:style>
        <p:txBody>
          <a:bodyPr vert="horz" wrap="square" lIns="91448" tIns="45724" rIns="91448" bIns="45724" rtlCol="0" anchor="ctr">
            <a:no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spcBef>
                <a:spcPct val="0"/>
              </a:spcBef>
              <a:defRPr/>
            </a:pPr>
            <a:r>
              <a:rPr lang="ja-JP" altLang="en-US" sz="2400" dirty="0">
                <a:solidFill>
                  <a:sysClr val="windowText" lastClr="000000"/>
                </a:solidFill>
                <a:latin typeface="ＤＨＰ特太ゴシック体" panose="020B0500000000000000" pitchFamily="50" charset="-128"/>
                <a:ea typeface="ＤＨＰ特太ゴシック体" panose="020B0500000000000000" pitchFamily="50" charset="-128"/>
              </a:rPr>
              <a:t>事</a:t>
            </a:r>
            <a:r>
              <a:rPr lang="ja-JP" altLang="en-US" sz="2400" dirty="0" smtClean="0">
                <a:solidFill>
                  <a:sysClr val="windowText" lastClr="000000"/>
                </a:solidFill>
                <a:latin typeface="ＤＨＰ特太ゴシック体" panose="020B0500000000000000" pitchFamily="50" charset="-128"/>
                <a:ea typeface="ＤＨＰ特太ゴシック体" panose="020B0500000000000000" pitchFamily="50" charset="-128"/>
              </a:rPr>
              <a:t>業者のための対応指針①</a:t>
            </a:r>
            <a:endParaRPr lang="ja-JP" altLang="en-US" sz="2400" dirty="0">
              <a:solidFill>
                <a:sysClr val="windowText" lastClr="000000"/>
              </a:solidFill>
              <a:latin typeface="ＤＨＰ特太ゴシック体" panose="020B0500000000000000" pitchFamily="50" charset="-128"/>
              <a:ea typeface="ＤＨＰ特太ゴシック体" panose="020B0500000000000000" pitchFamily="50" charset="-128"/>
            </a:endParaRPr>
          </a:p>
        </p:txBody>
      </p:sp>
      <p:sp>
        <p:nvSpPr>
          <p:cNvPr id="18" name="角丸四角形 17"/>
          <p:cNvSpPr/>
          <p:nvPr/>
        </p:nvSpPr>
        <p:spPr>
          <a:xfrm>
            <a:off x="485974" y="776536"/>
            <a:ext cx="6115734" cy="8568952"/>
          </a:xfrm>
          <a:prstGeom prst="roundRect">
            <a:avLst>
              <a:gd name="adj" fmla="val 5094"/>
            </a:avLst>
          </a:prstGeom>
          <a:noFill/>
          <a:ln w="12700">
            <a:noFill/>
          </a:ln>
        </p:spPr>
        <p:style>
          <a:lnRef idx="2">
            <a:schemeClr val="accent5"/>
          </a:lnRef>
          <a:fillRef idx="1">
            <a:schemeClr val="lt1"/>
          </a:fillRef>
          <a:effectRef idx="0">
            <a:schemeClr val="accent5"/>
          </a:effectRef>
          <a:fontRef idx="minor">
            <a:schemeClr val="dk1"/>
          </a:fontRef>
        </p:style>
        <p:txBody>
          <a:bodyPr lIns="91404" tIns="45701" rIns="91404" bIns="45701" rtlCol="0" anchor="t" anchorCtr="0"/>
          <a:lstStyle/>
          <a:p>
            <a:pPr>
              <a:lnSpc>
                <a:spcPts val="2400"/>
              </a:lnSpc>
            </a:pPr>
            <a:r>
              <a:rPr lang="ja-JP" altLang="en-US" sz="16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主務</a:t>
            </a:r>
            <a:r>
              <a:rPr lang="ja-JP" altLang="en-US" sz="16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大臣は、障害を理由とする差別の解消の推進に関する基本方針に即して、不当な差別的取扱いの禁止及び合理的配慮の提供に関し、事業者が適切に対応するために必要な</a:t>
            </a:r>
            <a:r>
              <a:rPr lang="ja-JP" altLang="en-US" sz="16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指針（対応指針）を定める</a:t>
            </a:r>
            <a:r>
              <a:rPr lang="ja-JP" altLang="en-US" sz="16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ものとされています。</a:t>
            </a:r>
          </a:p>
          <a:p>
            <a:pPr algn="ctr">
              <a:lnSpc>
                <a:spcPts val="2400"/>
              </a:lnSpc>
            </a:pPr>
            <a:r>
              <a:rPr lang="ja-JP" altLang="en-US"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（関係府省庁が定めた対応指針は次のアドレスを</a:t>
            </a:r>
            <a:r>
              <a:rPr lang="ja-JP" altLang="en-US" sz="1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クリック）</a:t>
            </a:r>
            <a:endParaRPr lang="ja-JP" altLang="en-US"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nSpc>
                <a:spcPts val="1600"/>
              </a:lnSpc>
            </a:pPr>
            <a:endParaRPr lang="en-US" altLang="ja-JP" sz="105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nSpc>
                <a:spcPts val="1600"/>
              </a:lnSpc>
            </a:pPr>
            <a:r>
              <a:rPr lang="ja-JP" altLang="en-US" sz="105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05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内閣府</a:t>
            </a:r>
            <a:endParaRPr lang="ja-JP" altLang="en-US" sz="105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nSpc>
                <a:spcPts val="1600"/>
              </a:lnSpc>
            </a:pPr>
            <a:r>
              <a:rPr lang="ja-JP" altLang="en-US" sz="105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05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http</a:t>
            </a:r>
            <a:r>
              <a:rPr lang="en-US" altLang="ja-JP" sz="105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://www8.cao.go.jp/shougai/suishin/sabekai/pdf/taioshishin.pdf</a:t>
            </a:r>
          </a:p>
          <a:p>
            <a:pPr>
              <a:lnSpc>
                <a:spcPts val="1600"/>
              </a:lnSpc>
            </a:pPr>
            <a:r>
              <a:rPr lang="ja-JP" altLang="en-US" sz="105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国家</a:t>
            </a:r>
            <a:r>
              <a:rPr lang="ja-JP" altLang="en-US" sz="105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公安委員会</a:t>
            </a:r>
          </a:p>
          <a:p>
            <a:pPr>
              <a:lnSpc>
                <a:spcPts val="1600"/>
              </a:lnSpc>
            </a:pPr>
            <a:r>
              <a:rPr lang="ja-JP" altLang="en-US" sz="105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05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http</a:t>
            </a:r>
            <a:r>
              <a:rPr lang="en-US" altLang="ja-JP" sz="105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://www8.cao.go.jp/shougai/suishin/sabekai/pdf/taioshishin_npsc.pdf</a:t>
            </a:r>
          </a:p>
          <a:p>
            <a:pPr>
              <a:lnSpc>
                <a:spcPts val="1600"/>
              </a:lnSpc>
            </a:pPr>
            <a:r>
              <a:rPr lang="ja-JP" altLang="en-US" sz="105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金融庁</a:t>
            </a:r>
            <a:endParaRPr lang="ja-JP" altLang="en-US" sz="105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nSpc>
                <a:spcPts val="1600"/>
              </a:lnSpc>
            </a:pPr>
            <a:r>
              <a:rPr lang="ja-JP" altLang="en-US" sz="105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05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http</a:t>
            </a:r>
            <a:r>
              <a:rPr lang="en-US" altLang="ja-JP" sz="105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://www8.cao.go.jp/shougai/suishin/sabekai/pdf/taioshishin_fsa.pdf</a:t>
            </a:r>
          </a:p>
          <a:p>
            <a:pPr>
              <a:lnSpc>
                <a:spcPts val="1600"/>
              </a:lnSpc>
            </a:pPr>
            <a:r>
              <a:rPr lang="ja-JP" altLang="en-US" sz="105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消費者庁</a:t>
            </a:r>
            <a:endParaRPr lang="ja-JP" altLang="en-US" sz="105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nSpc>
                <a:spcPts val="1600"/>
              </a:lnSpc>
            </a:pPr>
            <a:r>
              <a:rPr lang="ja-JP" altLang="en-US" sz="105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05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http</a:t>
            </a:r>
            <a:r>
              <a:rPr lang="en-US" altLang="ja-JP" sz="105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://www8.cao.go.jp/shougai/suishin/sabekai/pdf/ts_caa.pdf</a:t>
            </a:r>
          </a:p>
          <a:p>
            <a:pPr>
              <a:lnSpc>
                <a:spcPts val="1600"/>
              </a:lnSpc>
            </a:pPr>
            <a:r>
              <a:rPr lang="ja-JP" altLang="en-US" sz="105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復興庁</a:t>
            </a:r>
            <a:endParaRPr lang="ja-JP" altLang="en-US" sz="105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nSpc>
                <a:spcPts val="1600"/>
              </a:lnSpc>
            </a:pPr>
            <a:r>
              <a:rPr lang="ja-JP" altLang="en-US" sz="105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05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http</a:t>
            </a:r>
            <a:r>
              <a:rPr lang="en-US" altLang="ja-JP" sz="105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://www8.cao.go.jp/shougai/suishin/sabekai/pdf/taioshishin_rec.pdf</a:t>
            </a:r>
          </a:p>
          <a:p>
            <a:pPr>
              <a:lnSpc>
                <a:spcPts val="1600"/>
              </a:lnSpc>
            </a:pPr>
            <a:r>
              <a:rPr lang="ja-JP" altLang="en-US" sz="105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総務省</a:t>
            </a:r>
            <a:endParaRPr lang="ja-JP" altLang="en-US" sz="105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nSpc>
                <a:spcPts val="1600"/>
              </a:lnSpc>
            </a:pPr>
            <a:r>
              <a:rPr lang="ja-JP" altLang="en-US" sz="105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05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http</a:t>
            </a:r>
            <a:r>
              <a:rPr lang="en-US" altLang="ja-JP" sz="105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://www8.cao.go.jp/shougai/suishin/sabekai/pdf/taioshishin_mic.pdf</a:t>
            </a:r>
          </a:p>
          <a:p>
            <a:pPr>
              <a:lnSpc>
                <a:spcPts val="1600"/>
              </a:lnSpc>
            </a:pPr>
            <a:r>
              <a:rPr lang="ja-JP" altLang="en-US" sz="105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法務省</a:t>
            </a:r>
            <a:endParaRPr lang="ja-JP" altLang="en-US" sz="105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nSpc>
                <a:spcPts val="1600"/>
              </a:lnSpc>
            </a:pPr>
            <a:r>
              <a:rPr lang="ja-JP" altLang="en-US" sz="105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05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債権管理回収業・認証紛争解決事業）</a:t>
            </a:r>
          </a:p>
          <a:p>
            <a:pPr>
              <a:lnSpc>
                <a:spcPts val="1600"/>
              </a:lnSpc>
            </a:pPr>
            <a:r>
              <a:rPr lang="ja-JP" altLang="en-US" sz="105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05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http</a:t>
            </a:r>
            <a:r>
              <a:rPr lang="en-US" altLang="ja-JP" sz="105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://www8.cao.go.jp/shougai/suishin/sabekai/pdf/taioshishin_moj1.pdf</a:t>
            </a:r>
          </a:p>
          <a:p>
            <a:pPr>
              <a:lnSpc>
                <a:spcPts val="1600"/>
              </a:lnSpc>
            </a:pPr>
            <a:r>
              <a:rPr lang="ja-JP" altLang="en-US" sz="105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05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公証人・司法書士・土地家屋調査士）</a:t>
            </a:r>
          </a:p>
          <a:p>
            <a:pPr>
              <a:lnSpc>
                <a:spcPts val="1600"/>
              </a:lnSpc>
            </a:pPr>
            <a:r>
              <a:rPr lang="ja-JP" altLang="en-US" sz="105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05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http</a:t>
            </a:r>
            <a:r>
              <a:rPr lang="en-US" altLang="ja-JP" sz="105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://www8.cao.go.jp/shougai/suishin/sabekai/pdf/taioshishin_moj2.pdf</a:t>
            </a:r>
          </a:p>
          <a:p>
            <a:pPr>
              <a:lnSpc>
                <a:spcPts val="1600"/>
              </a:lnSpc>
            </a:pPr>
            <a:r>
              <a:rPr lang="ja-JP" altLang="en-US" sz="105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05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更生保護事業）</a:t>
            </a:r>
          </a:p>
          <a:p>
            <a:pPr>
              <a:lnSpc>
                <a:spcPts val="1600"/>
              </a:lnSpc>
            </a:pPr>
            <a:r>
              <a:rPr lang="ja-JP" altLang="en-US" sz="105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05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http</a:t>
            </a:r>
            <a:r>
              <a:rPr lang="en-US" altLang="ja-JP" sz="105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://www8.cao.go.jp/shougai/suishin/sabekai/pdf/taioshishin_moj3.pdf</a:t>
            </a:r>
          </a:p>
          <a:p>
            <a:pPr>
              <a:lnSpc>
                <a:spcPts val="1600"/>
              </a:lnSpc>
            </a:pPr>
            <a:r>
              <a:rPr lang="ja-JP" altLang="en-US" sz="105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外務省</a:t>
            </a:r>
            <a:endParaRPr lang="ja-JP" altLang="en-US" sz="105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nSpc>
                <a:spcPts val="1600"/>
              </a:lnSpc>
            </a:pPr>
            <a:r>
              <a:rPr lang="ja-JP" altLang="en-US" sz="105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05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http</a:t>
            </a:r>
            <a:r>
              <a:rPr lang="en-US" altLang="ja-JP" sz="105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://www8.cao.go.jp/shougai/suishin/sabekai/pdf/taioshishin_mofa.pdf</a:t>
            </a:r>
          </a:p>
          <a:p>
            <a:pPr>
              <a:lnSpc>
                <a:spcPts val="1600"/>
              </a:lnSpc>
            </a:pPr>
            <a:r>
              <a:rPr lang="ja-JP" altLang="en-US" sz="105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財務省</a:t>
            </a:r>
            <a:endParaRPr lang="ja-JP" altLang="en-US" sz="105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nSpc>
                <a:spcPts val="1600"/>
              </a:lnSpc>
            </a:pPr>
            <a:r>
              <a:rPr lang="ja-JP" altLang="en-US" sz="105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05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http</a:t>
            </a:r>
            <a:r>
              <a:rPr lang="en-US" altLang="ja-JP" sz="105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://www8.cao.go.jp/shougai/suishin/sabekai/pdf/ts_mof.pdf</a:t>
            </a:r>
          </a:p>
          <a:p>
            <a:pPr>
              <a:lnSpc>
                <a:spcPts val="1600"/>
              </a:lnSpc>
            </a:pPr>
            <a:r>
              <a:rPr lang="ja-JP" altLang="en-US" sz="105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文部</a:t>
            </a:r>
            <a:r>
              <a:rPr lang="ja-JP" altLang="en-US" sz="105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科学省</a:t>
            </a:r>
          </a:p>
          <a:p>
            <a:pPr>
              <a:lnSpc>
                <a:spcPts val="1600"/>
              </a:lnSpc>
            </a:pPr>
            <a:r>
              <a:rPr lang="ja-JP" altLang="en-US" sz="105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05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http</a:t>
            </a:r>
            <a:r>
              <a:rPr lang="en-US" altLang="ja-JP" sz="105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05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www.mext.go.jp/a_menu/shotou/tokubetu/material/1364725.htm</a:t>
            </a:r>
          </a:p>
          <a:p>
            <a:pPr>
              <a:lnSpc>
                <a:spcPts val="1600"/>
              </a:lnSpc>
            </a:pPr>
            <a:r>
              <a:rPr lang="ja-JP" altLang="en-US" sz="105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厚生</a:t>
            </a:r>
            <a:r>
              <a:rPr lang="ja-JP" altLang="en-US" sz="105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労働省</a:t>
            </a:r>
          </a:p>
          <a:p>
            <a:pPr>
              <a:lnSpc>
                <a:spcPts val="1600"/>
              </a:lnSpc>
            </a:pPr>
            <a:r>
              <a:rPr lang="ja-JP" altLang="en-US" sz="105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（福祉事業者向けガイドライン）</a:t>
            </a:r>
          </a:p>
          <a:p>
            <a:pPr>
              <a:lnSpc>
                <a:spcPts val="1600"/>
              </a:lnSpc>
            </a:pPr>
            <a:r>
              <a:rPr lang="ja-JP" altLang="en-US" sz="105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05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http://www.mhlw.go.jp/seisakunitsuite/bunya/hukushi_kaigo/shougaishahukushi</a:t>
            </a:r>
          </a:p>
          <a:p>
            <a:pPr>
              <a:lnSpc>
                <a:spcPts val="1600"/>
              </a:lnSpc>
            </a:pPr>
            <a:r>
              <a:rPr lang="ja-JP" altLang="en-US" sz="105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05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050" dirty="0" err="1">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sabetsu_kaisho</a:t>
            </a:r>
            <a:r>
              <a:rPr lang="en-US" altLang="ja-JP" sz="105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/dl/fukushi_guideline.pdf</a:t>
            </a:r>
          </a:p>
          <a:p>
            <a:pPr>
              <a:lnSpc>
                <a:spcPts val="1600"/>
              </a:lnSpc>
            </a:pPr>
            <a:r>
              <a:rPr lang="ja-JP" altLang="en-US" sz="105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（医療関係事業者向けガイドライン）</a:t>
            </a:r>
          </a:p>
          <a:p>
            <a:pPr>
              <a:lnSpc>
                <a:spcPts val="1600"/>
              </a:lnSpc>
            </a:pPr>
            <a:r>
              <a:rPr lang="ja-JP" altLang="en-US" sz="105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05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http://www.mhlw.go.jp/seisakunitsuite/bunya/hukushi_kaigo/shougaishahukushi</a:t>
            </a:r>
          </a:p>
          <a:p>
            <a:pPr>
              <a:lnSpc>
                <a:spcPts val="1600"/>
              </a:lnSpc>
            </a:pPr>
            <a:r>
              <a:rPr lang="ja-JP" altLang="en-US" sz="105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05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050" dirty="0" err="1">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sabetsu_kaisho</a:t>
            </a:r>
            <a:r>
              <a:rPr lang="en-US" altLang="ja-JP" sz="105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/dl/iryou_guideline.pdf</a:t>
            </a:r>
          </a:p>
          <a:p>
            <a:pPr>
              <a:lnSpc>
                <a:spcPts val="1600"/>
              </a:lnSpc>
            </a:pPr>
            <a:endParaRPr lang="en-US" altLang="ja-JP" sz="105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 name="正方形/長方形 2"/>
          <p:cNvSpPr/>
          <p:nvPr/>
        </p:nvSpPr>
        <p:spPr>
          <a:xfrm>
            <a:off x="629990" y="2504728"/>
            <a:ext cx="5832648" cy="6696744"/>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スライド番号プレースホルダー 1"/>
          <p:cNvSpPr>
            <a:spLocks noGrp="1"/>
          </p:cNvSpPr>
          <p:nvPr>
            <p:ph type="sldNum" sz="quarter" idx="11"/>
          </p:nvPr>
        </p:nvSpPr>
        <p:spPr>
          <a:xfrm>
            <a:off x="0" y="9529939"/>
            <a:ext cx="6732588" cy="376061"/>
          </a:xfrm>
        </p:spPr>
        <p:txBody>
          <a:bodyPr/>
          <a:lstStyle/>
          <a:p>
            <a:pPr algn="ctr">
              <a:defRPr/>
            </a:pPr>
            <a:fld id="{0973A2A5-7B1F-44C8-8C12-BB5C84638F68}" type="slidenum">
              <a:rPr lang="en-US" altLang="ja-JP" sz="1200" smtClean="0">
                <a:solidFill>
                  <a:srgbClr val="000000"/>
                </a:solidFill>
                <a:latin typeface="ＭＳ ゴシック" panose="020B0609070205080204" pitchFamily="49" charset="-128"/>
                <a:ea typeface="ＭＳ ゴシック" panose="020B0609070205080204" pitchFamily="49" charset="-128"/>
              </a:rPr>
              <a:pPr algn="ctr">
                <a:defRPr/>
              </a:pPr>
              <a:t>8</a:t>
            </a:fld>
            <a:endParaRPr lang="en-US" altLang="ja-JP" sz="1200" dirty="0">
              <a:solidFill>
                <a:srgbClr val="000000"/>
              </a:solidFill>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107734310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txBox="1">
            <a:spLocks/>
          </p:cNvSpPr>
          <p:nvPr/>
        </p:nvSpPr>
        <p:spPr>
          <a:xfrm>
            <a:off x="39666" y="43114"/>
            <a:ext cx="6588000" cy="540000"/>
          </a:xfrm>
          <a:prstGeom prst="rect">
            <a:avLst/>
          </a:prstGeom>
          <a:gradFill rotWithShape="1">
            <a:gsLst>
              <a:gs pos="0">
                <a:srgbClr val="4F81BD">
                  <a:tint val="50000"/>
                  <a:satMod val="300000"/>
                </a:srgbClr>
              </a:gs>
              <a:gs pos="35000">
                <a:srgbClr val="4F81BD">
                  <a:tint val="37000"/>
                  <a:satMod val="300000"/>
                </a:srgbClr>
              </a:gs>
              <a:gs pos="100000">
                <a:srgbClr val="4F81BD">
                  <a:tint val="15000"/>
                  <a:satMod val="350000"/>
                </a:srgbClr>
              </a:gs>
            </a:gsLst>
            <a:lin ang="16200000" scaled="1"/>
          </a:gradFill>
          <a:ln w="9525" cap="flat" cmpd="sng" algn="ctr">
            <a:solidFill>
              <a:srgbClr val="4F81BD">
                <a:shade val="95000"/>
                <a:satMod val="105000"/>
              </a:srgbClr>
            </a:solidFill>
            <a:prstDash val="solid"/>
          </a:ln>
          <a:effectLst>
            <a:outerShdw blurRad="40000" dist="20000" dir="5400000" rotWithShape="0">
              <a:srgbClr val="000000">
                <a:alpha val="38000"/>
              </a:srgbClr>
            </a:outerShdw>
          </a:effectLst>
        </p:spPr>
        <p:style>
          <a:lnRef idx="1">
            <a:schemeClr val="accent1"/>
          </a:lnRef>
          <a:fillRef idx="2">
            <a:schemeClr val="accent1"/>
          </a:fillRef>
          <a:effectRef idx="1">
            <a:schemeClr val="accent1"/>
          </a:effectRef>
          <a:fontRef idx="minor">
            <a:schemeClr val="dk1"/>
          </a:fontRef>
        </p:style>
        <p:txBody>
          <a:bodyPr vert="horz" wrap="square" lIns="91448" tIns="45724" rIns="91448" bIns="45724" rtlCol="0" anchor="ctr">
            <a:no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spcBef>
                <a:spcPct val="0"/>
              </a:spcBef>
              <a:defRPr/>
            </a:pPr>
            <a:r>
              <a:rPr lang="ja-JP" altLang="en-US" sz="2400" dirty="0" smtClean="0">
                <a:solidFill>
                  <a:sysClr val="windowText" lastClr="000000"/>
                </a:solidFill>
                <a:latin typeface="ＤＨＰ特太ゴシック体" panose="020B0500000000000000" pitchFamily="50" charset="-128"/>
                <a:ea typeface="ＤＨＰ特太ゴシック体" panose="020B0500000000000000" pitchFamily="50" charset="-128"/>
              </a:rPr>
              <a:t>事業者のための対応指針②</a:t>
            </a:r>
            <a:endParaRPr lang="ja-JP" altLang="en-US" sz="2400" dirty="0">
              <a:solidFill>
                <a:sysClr val="windowText" lastClr="000000"/>
              </a:solidFill>
              <a:latin typeface="ＤＨＰ特太ゴシック体" panose="020B0500000000000000" pitchFamily="50" charset="-128"/>
              <a:ea typeface="ＤＨＰ特太ゴシック体" panose="020B0500000000000000" pitchFamily="50" charset="-128"/>
            </a:endParaRPr>
          </a:p>
        </p:txBody>
      </p:sp>
      <p:sp>
        <p:nvSpPr>
          <p:cNvPr id="18" name="角丸四角形 17"/>
          <p:cNvSpPr/>
          <p:nvPr/>
        </p:nvSpPr>
        <p:spPr>
          <a:xfrm>
            <a:off x="480150" y="848544"/>
            <a:ext cx="6115734" cy="4536504"/>
          </a:xfrm>
          <a:prstGeom prst="roundRect">
            <a:avLst>
              <a:gd name="adj" fmla="val 5094"/>
            </a:avLst>
          </a:prstGeom>
          <a:noFill/>
          <a:ln w="12700">
            <a:noFill/>
          </a:ln>
        </p:spPr>
        <p:style>
          <a:lnRef idx="2">
            <a:schemeClr val="accent5"/>
          </a:lnRef>
          <a:fillRef idx="1">
            <a:schemeClr val="lt1"/>
          </a:fillRef>
          <a:effectRef idx="0">
            <a:schemeClr val="accent5"/>
          </a:effectRef>
          <a:fontRef idx="minor">
            <a:schemeClr val="dk1"/>
          </a:fontRef>
        </p:style>
        <p:txBody>
          <a:bodyPr lIns="91404" tIns="45701" rIns="91404" bIns="45701" rtlCol="0" anchor="t" anchorCtr="0"/>
          <a:lstStyle/>
          <a:p>
            <a:pPr>
              <a:lnSpc>
                <a:spcPts val="1600"/>
              </a:lnSpc>
            </a:pPr>
            <a:r>
              <a:rPr lang="ja-JP" altLang="en-US" sz="105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05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衛生事業者向けガイドライン）</a:t>
            </a:r>
          </a:p>
          <a:p>
            <a:pPr>
              <a:lnSpc>
                <a:spcPts val="1600"/>
              </a:lnSpc>
            </a:pPr>
            <a:r>
              <a:rPr lang="ja-JP" altLang="en-US" sz="105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05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http</a:t>
            </a:r>
            <a:r>
              <a:rPr lang="en-US" altLang="ja-JP" sz="105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05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www.mhlw.go.jp/seisakunitsuite/bunya/hukushi_kaigo/shougaishahukushi</a:t>
            </a:r>
          </a:p>
          <a:p>
            <a:pPr>
              <a:lnSpc>
                <a:spcPts val="1600"/>
              </a:lnSpc>
            </a:pPr>
            <a:r>
              <a:rPr lang="ja-JP" altLang="en-US" sz="105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05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05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sabetsu_kaisho/dl/eisei_guideline.pdf</a:t>
            </a:r>
          </a:p>
          <a:p>
            <a:pPr>
              <a:lnSpc>
                <a:spcPts val="1600"/>
              </a:lnSpc>
            </a:pPr>
            <a:r>
              <a:rPr lang="ja-JP" altLang="en-US" sz="105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05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社会保険労務士の業務を行う事業者向けガイドライン）</a:t>
            </a:r>
          </a:p>
          <a:p>
            <a:pPr>
              <a:lnSpc>
                <a:spcPts val="1600"/>
              </a:lnSpc>
            </a:pPr>
            <a:r>
              <a:rPr lang="ja-JP" altLang="en-US" sz="105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05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http</a:t>
            </a:r>
            <a:r>
              <a:rPr lang="en-US" altLang="ja-JP" sz="105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05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www.mhlw.go.jp/seisakunitsuite/bunya/hukushi_kaigo/shougaishahukushi</a:t>
            </a:r>
          </a:p>
          <a:p>
            <a:pPr>
              <a:lnSpc>
                <a:spcPts val="1600"/>
              </a:lnSpc>
            </a:pPr>
            <a:r>
              <a:rPr lang="ja-JP" altLang="en-US" sz="105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05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05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sabetsu_kaisho/dl/sharoushi_guideline.pdf</a:t>
            </a:r>
          </a:p>
          <a:p>
            <a:pPr>
              <a:lnSpc>
                <a:spcPts val="1600"/>
              </a:lnSpc>
            </a:pPr>
            <a:r>
              <a:rPr lang="ja-JP" altLang="en-US" sz="105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農林</a:t>
            </a:r>
            <a:r>
              <a:rPr lang="ja-JP" altLang="en-US" sz="105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水産省</a:t>
            </a:r>
          </a:p>
          <a:p>
            <a:pPr>
              <a:lnSpc>
                <a:spcPts val="1600"/>
              </a:lnSpc>
            </a:pPr>
            <a:r>
              <a:rPr lang="ja-JP" altLang="en-US" sz="105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05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http</a:t>
            </a:r>
            <a:r>
              <a:rPr lang="en-US" altLang="ja-JP" sz="105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://www8.cao.go.jp/shougai/suishin/sabekai/pdf/taioshishin_maff.pdf</a:t>
            </a:r>
          </a:p>
          <a:p>
            <a:pPr>
              <a:lnSpc>
                <a:spcPts val="1600"/>
              </a:lnSpc>
            </a:pPr>
            <a:r>
              <a:rPr lang="ja-JP" altLang="en-US" sz="105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経済</a:t>
            </a:r>
            <a:r>
              <a:rPr lang="ja-JP" altLang="en-US" sz="105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産業省</a:t>
            </a:r>
          </a:p>
          <a:p>
            <a:pPr>
              <a:lnSpc>
                <a:spcPts val="1600"/>
              </a:lnSpc>
            </a:pPr>
            <a:r>
              <a:rPr lang="ja-JP" altLang="en-US" sz="105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05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http</a:t>
            </a:r>
            <a:r>
              <a:rPr lang="en-US" altLang="ja-JP" sz="105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://www8.cao.go.jp/shougai/suishin/sabekai/pdf/ts_meti.pdf</a:t>
            </a:r>
          </a:p>
          <a:p>
            <a:pPr>
              <a:lnSpc>
                <a:spcPts val="1600"/>
              </a:lnSpc>
            </a:pPr>
            <a:r>
              <a:rPr lang="ja-JP" altLang="en-US" sz="105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国土</a:t>
            </a:r>
            <a:r>
              <a:rPr lang="ja-JP" altLang="en-US" sz="105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交通省</a:t>
            </a:r>
          </a:p>
          <a:p>
            <a:pPr>
              <a:lnSpc>
                <a:spcPts val="1600"/>
              </a:lnSpc>
            </a:pPr>
            <a:r>
              <a:rPr lang="ja-JP" altLang="en-US" sz="105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05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http</a:t>
            </a:r>
            <a:r>
              <a:rPr lang="en-US" altLang="ja-JP" sz="105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://www.mlit.go.jp/common/001180785.pdf</a:t>
            </a:r>
          </a:p>
          <a:p>
            <a:pPr>
              <a:lnSpc>
                <a:spcPts val="1600"/>
              </a:lnSpc>
            </a:pPr>
            <a:r>
              <a:rPr lang="ja-JP" altLang="en-US" sz="105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環境省</a:t>
            </a:r>
            <a:endParaRPr lang="ja-JP" altLang="en-US" sz="105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nSpc>
                <a:spcPts val="1600"/>
              </a:lnSpc>
            </a:pPr>
            <a:r>
              <a:rPr lang="ja-JP" altLang="en-US" sz="105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05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http</a:t>
            </a:r>
            <a:r>
              <a:rPr lang="en-US" altLang="ja-JP" sz="105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://www8.cao.go.jp/shougai/suishin/sabekai/pdf/ts_env.pdf</a:t>
            </a:r>
          </a:p>
          <a:p>
            <a:pPr>
              <a:lnSpc>
                <a:spcPts val="1600"/>
              </a:lnSpc>
            </a:pPr>
            <a:endParaRPr lang="en-US" altLang="ja-JP" sz="16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 name="タイトル 1"/>
          <p:cNvSpPr txBox="1">
            <a:spLocks/>
          </p:cNvSpPr>
          <p:nvPr/>
        </p:nvSpPr>
        <p:spPr>
          <a:xfrm>
            <a:off x="92660" y="4880992"/>
            <a:ext cx="6588000" cy="805430"/>
          </a:xfrm>
          <a:prstGeom prst="rect">
            <a:avLst/>
          </a:prstGeom>
          <a:gradFill rotWithShape="1">
            <a:gsLst>
              <a:gs pos="0">
                <a:srgbClr val="4F81BD">
                  <a:tint val="50000"/>
                  <a:satMod val="300000"/>
                </a:srgbClr>
              </a:gs>
              <a:gs pos="35000">
                <a:srgbClr val="4F81BD">
                  <a:tint val="37000"/>
                  <a:satMod val="300000"/>
                </a:srgbClr>
              </a:gs>
              <a:gs pos="100000">
                <a:srgbClr val="4F81BD">
                  <a:tint val="15000"/>
                  <a:satMod val="350000"/>
                </a:srgbClr>
              </a:gs>
            </a:gsLst>
            <a:lin ang="16200000" scaled="1"/>
          </a:gradFill>
          <a:ln w="9525" cap="flat" cmpd="sng" algn="ctr">
            <a:solidFill>
              <a:srgbClr val="4F81BD">
                <a:shade val="95000"/>
                <a:satMod val="105000"/>
              </a:srgbClr>
            </a:solidFill>
            <a:prstDash val="solid"/>
          </a:ln>
          <a:effectLst>
            <a:outerShdw blurRad="40000" dist="20000" dir="5400000" rotWithShape="0">
              <a:srgbClr val="000000">
                <a:alpha val="38000"/>
              </a:srgbClr>
            </a:outerShdw>
          </a:effectLst>
        </p:spPr>
        <p:style>
          <a:lnRef idx="1">
            <a:schemeClr val="accent1"/>
          </a:lnRef>
          <a:fillRef idx="2">
            <a:schemeClr val="accent1"/>
          </a:fillRef>
          <a:effectRef idx="1">
            <a:schemeClr val="accent1"/>
          </a:effectRef>
          <a:fontRef idx="minor">
            <a:schemeClr val="dk1"/>
          </a:fontRef>
        </p:style>
        <p:txBody>
          <a:bodyPr vert="horz" wrap="square" lIns="91448" tIns="45724" rIns="91448" bIns="45724" rtlCol="0" anchor="ctr">
            <a:no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spcBef>
                <a:spcPct val="0"/>
              </a:spcBef>
              <a:defRPr/>
            </a:pPr>
            <a:r>
              <a:rPr lang="ja-JP" altLang="en-US" sz="2400" dirty="0" smtClean="0">
                <a:solidFill>
                  <a:sysClr val="windowText" lastClr="000000"/>
                </a:solidFill>
                <a:latin typeface="ＤＨＰ特太ゴシック体" panose="020B0500000000000000" pitchFamily="50" charset="-128"/>
                <a:ea typeface="ＤＨＰ特太ゴシック体" panose="020B0500000000000000" pitchFamily="50" charset="-128"/>
              </a:rPr>
              <a:t>「不当な差別的取扱い」や「合理的配慮</a:t>
            </a:r>
            <a:endParaRPr lang="en-US" altLang="ja-JP" sz="2400" dirty="0" smtClean="0">
              <a:solidFill>
                <a:sysClr val="windowText" lastClr="000000"/>
              </a:solidFill>
              <a:latin typeface="ＤＨＰ特太ゴシック体" panose="020B0500000000000000" pitchFamily="50" charset="-128"/>
              <a:ea typeface="ＤＨＰ特太ゴシック体" panose="020B0500000000000000" pitchFamily="50" charset="-128"/>
            </a:endParaRPr>
          </a:p>
          <a:p>
            <a:pPr algn="ctr">
              <a:spcBef>
                <a:spcPct val="0"/>
              </a:spcBef>
              <a:defRPr/>
            </a:pPr>
            <a:r>
              <a:rPr lang="ja-JP" altLang="en-US" sz="2400" dirty="0" smtClean="0">
                <a:solidFill>
                  <a:sysClr val="windowText" lastClr="000000"/>
                </a:solidFill>
                <a:latin typeface="ＤＨＰ特太ゴシック体" panose="020B0500000000000000" pitchFamily="50" charset="-128"/>
                <a:ea typeface="ＤＨＰ特太ゴシック体" panose="020B0500000000000000" pitchFamily="50" charset="-128"/>
              </a:rPr>
              <a:t>の提供」について判断に迷うときは</a:t>
            </a:r>
            <a:endParaRPr lang="ja-JP" altLang="en-US" sz="2400" dirty="0">
              <a:solidFill>
                <a:sysClr val="windowText" lastClr="000000"/>
              </a:solidFill>
              <a:latin typeface="ＤＨＰ特太ゴシック体" panose="020B0500000000000000" pitchFamily="50" charset="-128"/>
              <a:ea typeface="ＤＨＰ特太ゴシック体" panose="020B0500000000000000" pitchFamily="50" charset="-128"/>
            </a:endParaRPr>
          </a:p>
        </p:txBody>
      </p:sp>
      <p:sp>
        <p:nvSpPr>
          <p:cNvPr id="8" name="角丸四角形 7"/>
          <p:cNvSpPr/>
          <p:nvPr/>
        </p:nvSpPr>
        <p:spPr>
          <a:xfrm>
            <a:off x="149149" y="5889104"/>
            <a:ext cx="6553278" cy="2376264"/>
          </a:xfrm>
          <a:prstGeom prst="roundRect">
            <a:avLst>
              <a:gd name="adj" fmla="val 5094"/>
            </a:avLst>
          </a:prstGeom>
          <a:solidFill>
            <a:schemeClr val="accent5">
              <a:lumMod val="20000"/>
              <a:lumOff val="80000"/>
            </a:schemeClr>
          </a:solidFill>
          <a:ln w="12700">
            <a:solidFill>
              <a:schemeClr val="tx1"/>
            </a:solidFill>
            <a:prstDash val="sysDash"/>
          </a:ln>
        </p:spPr>
        <p:style>
          <a:lnRef idx="2">
            <a:schemeClr val="accent5"/>
          </a:lnRef>
          <a:fillRef idx="1">
            <a:schemeClr val="lt1"/>
          </a:fillRef>
          <a:effectRef idx="0">
            <a:schemeClr val="accent5"/>
          </a:effectRef>
          <a:fontRef idx="minor">
            <a:schemeClr val="dk1"/>
          </a:fontRef>
        </p:style>
        <p:txBody>
          <a:bodyPr lIns="91404" tIns="45701" rIns="91404" bIns="45701" rtlCol="0" anchor="t" anchorCtr="0"/>
          <a:lstStyle/>
          <a:p>
            <a:pPr marL="1588" fontAlgn="base">
              <a:lnSpc>
                <a:spcPts val="2288"/>
              </a:lnSpc>
              <a:spcBef>
                <a:spcPct val="1000"/>
              </a:spcBef>
              <a:spcAft>
                <a:spcPct val="1000"/>
              </a:spcAft>
              <a:tabLst>
                <a:tab pos="723900" algn="l"/>
                <a:tab pos="1447800" algn="l"/>
                <a:tab pos="2171700" algn="l"/>
                <a:tab pos="2895600" algn="l"/>
                <a:tab pos="3619500" algn="l"/>
                <a:tab pos="4343400" algn="l"/>
                <a:tab pos="5067300" algn="l"/>
                <a:tab pos="5791200" algn="l"/>
                <a:tab pos="6515100" algn="l"/>
              </a:tabLst>
              <a:defRPr/>
            </a:pPr>
            <a:r>
              <a:rPr lang="ja-JP" altLang="en-US" sz="16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どのような場合が「不当な差別的取扱い」にあたるかは、具体的場面・状況に応じて異なります。　</a:t>
            </a:r>
            <a:endParaRPr lang="en-US" altLang="ja-JP" sz="16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1588" fontAlgn="base">
              <a:lnSpc>
                <a:spcPts val="2288"/>
              </a:lnSpc>
              <a:spcBef>
                <a:spcPct val="1000"/>
              </a:spcBef>
              <a:spcAft>
                <a:spcPct val="1000"/>
              </a:spcAft>
              <a:tabLst>
                <a:tab pos="723900" algn="l"/>
                <a:tab pos="1447800" algn="l"/>
                <a:tab pos="2171700" algn="l"/>
                <a:tab pos="2895600" algn="l"/>
                <a:tab pos="3619500" algn="l"/>
                <a:tab pos="4343400" algn="l"/>
                <a:tab pos="5067300" algn="l"/>
                <a:tab pos="5791200" algn="l"/>
                <a:tab pos="6515100" algn="l"/>
              </a:tabLst>
              <a:defRPr/>
            </a:pPr>
            <a:r>
              <a:rPr lang="ja-JP" altLang="en-US" sz="16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また、「合理的配慮」として何をすればよいのかは、障害の特性や具体的場面・状況に応じて、多様かつ個別性の高いものです。</a:t>
            </a:r>
            <a:endParaRPr lang="en-US" altLang="ja-JP" sz="16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1588" fontAlgn="base">
              <a:lnSpc>
                <a:spcPts val="2288"/>
              </a:lnSpc>
              <a:spcBef>
                <a:spcPct val="1000"/>
              </a:spcBef>
              <a:spcAft>
                <a:spcPct val="1000"/>
              </a:spcAft>
              <a:tabLst>
                <a:tab pos="723900" algn="l"/>
                <a:tab pos="1447800" algn="l"/>
                <a:tab pos="2171700" algn="l"/>
                <a:tab pos="2895600" algn="l"/>
                <a:tab pos="3619500" algn="l"/>
                <a:tab pos="4343400" algn="l"/>
                <a:tab pos="5067300" algn="l"/>
                <a:tab pos="5791200" algn="l"/>
                <a:tab pos="6515100" algn="l"/>
              </a:tabLst>
              <a:defRPr/>
            </a:pPr>
            <a:r>
              <a:rPr lang="ja-JP" altLang="en-US" sz="16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6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どのような場合が「不当な差別的取扱い」に当たるのか</a:t>
            </a:r>
            <a:r>
              <a:rPr lang="ja-JP" altLang="en-US" sz="1600" dirty="0" err="1"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や</a:t>
            </a:r>
            <a:r>
              <a:rPr lang="ja-JP" altLang="en-US" sz="16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、「合理的配慮」として何をすればよいのか判断に迷うときは、上司あるいは所属長へ相談してください。</a:t>
            </a:r>
            <a:endParaRPr lang="en-US" altLang="ja-JP" sz="16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9" name="正方形/長方形 8"/>
          <p:cNvSpPr/>
          <p:nvPr/>
        </p:nvSpPr>
        <p:spPr>
          <a:xfrm>
            <a:off x="633299" y="848544"/>
            <a:ext cx="5832648" cy="3096344"/>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スライド番号プレースホルダー 1"/>
          <p:cNvSpPr>
            <a:spLocks noGrp="1"/>
          </p:cNvSpPr>
          <p:nvPr>
            <p:ph type="sldNum" sz="quarter" idx="11"/>
          </p:nvPr>
        </p:nvSpPr>
        <p:spPr>
          <a:xfrm>
            <a:off x="0" y="9529939"/>
            <a:ext cx="6732588" cy="376061"/>
          </a:xfrm>
        </p:spPr>
        <p:txBody>
          <a:bodyPr/>
          <a:lstStyle/>
          <a:p>
            <a:pPr algn="ctr">
              <a:defRPr/>
            </a:pPr>
            <a:fld id="{0973A2A5-7B1F-44C8-8C12-BB5C84638F68}" type="slidenum">
              <a:rPr lang="en-US" altLang="ja-JP" sz="1200" smtClean="0">
                <a:solidFill>
                  <a:srgbClr val="000000"/>
                </a:solidFill>
                <a:latin typeface="ＭＳ ゴシック" panose="020B0609070205080204" pitchFamily="49" charset="-128"/>
                <a:ea typeface="ＭＳ ゴシック" panose="020B0609070205080204" pitchFamily="49" charset="-128"/>
              </a:rPr>
              <a:pPr algn="ctr">
                <a:defRPr/>
              </a:pPr>
              <a:t>9</a:t>
            </a:fld>
            <a:endParaRPr lang="en-US" altLang="ja-JP" sz="1200" dirty="0">
              <a:solidFill>
                <a:srgbClr val="000000"/>
              </a:solidFill>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2001502910"/>
      </p:ext>
    </p:extLst>
  </p:cSld>
  <p:clrMapOvr>
    <a:masterClrMapping/>
  </p:clrMapOvr>
  <p:timing>
    <p:tnLst>
      <p:par>
        <p:cTn id="1" dur="indefinite" restart="never" nodeType="tmRoot"/>
      </p:par>
    </p:tnLst>
  </p:timing>
</p:sld>
</file>

<file path=ppt/theme/theme1.xml><?xml version="1.0" encoding="utf-8"?>
<a:theme xmlns:a="http://schemas.openxmlformats.org/drawingml/2006/main" name="blan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標準デザイン">
  <a:themeElements>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altLang="en-US" sz="1800" b="0" i="0" u="none" strike="noStrike" cap="none" normalizeH="0" baseline="0" smtClean="0">
            <a:ln>
              <a:noFill/>
            </a:ln>
            <a:solidFill>
              <a:schemeClr val="tx1"/>
            </a:solidFill>
            <a:effectLst/>
            <a:latin typeface="Arial" charset="0"/>
            <a:ea typeface="ＭＳ Ｐゴシック" pitchFamily="50"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altLang="en-US" sz="1800" b="0" i="0" u="none" strike="noStrike" cap="none" normalizeH="0" baseline="0" smtClean="0">
            <a:ln>
              <a:noFill/>
            </a:ln>
            <a:solidFill>
              <a:schemeClr val="tx1"/>
            </a:solidFill>
            <a:effectLst/>
            <a:latin typeface="Arial" charset="0"/>
            <a:ea typeface="ＭＳ Ｐゴシック" pitchFamily="50" charset="-128"/>
          </a:defRPr>
        </a:defPPr>
      </a:lstStyle>
    </a:lnDef>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ドキュメント" ma:contentTypeID="0x0101002DA299AC048A4B8EA9C1D19079C1A32200DDEB008D4F00BE4F8CE0E476F4F8A392" ma:contentTypeVersion="2" ma:contentTypeDescription="" ma:contentTypeScope="" ma:versionID="06b2f7d153d559d04e2f43274fe2ca74">
  <xsd:schema xmlns:xsd="http://www.w3.org/2001/XMLSchema" xmlns:p="http://schemas.microsoft.com/office/2006/metadata/properties" xmlns:ns2="8B97BE19-CDDD-400E-817A-CFDD13F7EC12" targetNamespace="http://schemas.microsoft.com/office/2006/metadata/properties" ma:root="true" ma:fieldsID="6dfb103be64c84caafc238fb89ca001b" ns2:_="">
    <xsd:import namespace="8B97BE19-CDDD-400E-817A-CFDD13F7EC12"/>
    <xsd:element name="properties">
      <xsd:complexType>
        <xsd:sequence>
          <xsd:element name="documentManagement">
            <xsd:complexType>
              <xsd:all>
                <xsd:element ref="ns2:ClassLarge" minOccurs="0"/>
                <xsd:element ref="ns2:ClassMedium" minOccurs="0"/>
                <xsd:element ref="ns2:ClassSmall" minOccurs="0"/>
                <xsd:element ref="ns2:GyoseiFile" minOccurs="0"/>
                <xsd:element ref="ns2:CreatedBy" minOccurs="0"/>
                <xsd:element ref="ns2:PreservationPeriod" minOccurs="0"/>
                <xsd:element ref="ns2:PreservationPeriodExpire" minOccurs="0"/>
                <xsd:element ref="ns2:CreatedDate" minOccurs="0"/>
                <xsd:element ref="ns2:FixationStatus" minOccurs="0"/>
                <xsd:element ref="ns2:EditorWithSpace" minOccurs="0"/>
              </xsd:all>
            </xsd:complexType>
          </xsd:element>
        </xsd:sequence>
      </xsd:complexType>
    </xsd:element>
  </xsd:schema>
  <xsd:schema xmlns:xsd="http://www.w3.org/2001/XMLSchema" xmlns:dms="http://schemas.microsoft.com/office/2006/documentManagement/types" targetNamespace="8B97BE19-CDDD-400E-817A-CFDD13F7EC12" elementFormDefault="qualified">
    <xsd:import namespace="http://schemas.microsoft.com/office/2006/documentManagement/types"/>
    <xsd:element name="ClassLarge" ma:index="8" nillable="true" ma:displayName="大分類" ma:hidden="true" ma:internalName="ClassLarge" ma:readOnly="true">
      <xsd:simpleType>
        <xsd:restriction base="dms:Unknown"/>
      </xsd:simpleType>
    </xsd:element>
    <xsd:element name="ClassMedium" ma:index="9" nillable="true" ma:displayName="中分類" ma:hidden="true" ma:internalName="ClassMedium" ma:readOnly="true">
      <xsd:simpleType>
        <xsd:restriction base="dms:Unknown"/>
      </xsd:simpleType>
    </xsd:element>
    <xsd:element name="ClassSmall" ma:index="10" nillable="true" ma:displayName="小分類" ma:hidden="true" ma:internalName="ClassSmall" ma:readOnly="true">
      <xsd:simpleType>
        <xsd:restriction base="dms:Unknown"/>
      </xsd:simpleType>
    </xsd:element>
    <xsd:element name="GyoseiFile" ma:index="11" nillable="true" ma:displayName="行政文書ファイル名" ma:hidden="true" ma:internalName="GyoseiFile" ma:readOnly="true">
      <xsd:simpleType>
        <xsd:restriction base="dms:Unknown"/>
      </xsd:simpleType>
    </xsd:element>
    <xsd:element name="CreatedBy" ma:index="12" nillable="true" ma:displayName="作成課/係・作成者" ma:hidden="true" ma:internalName="CreatedBy" ma:readOnly="true">
      <xsd:simpleType>
        <xsd:restriction base="dms:Unknown"/>
      </xsd:simpleType>
    </xsd:element>
    <xsd:element name="PreservationPeriod" ma:index="13" nillable="true" ma:displayName="保存期間" ma:hidden="true" ma:internalName="PreservationPeriod" ma:readOnly="true">
      <xsd:simpleType>
        <xsd:restriction base="dms:Unknown"/>
      </xsd:simpleType>
    </xsd:element>
    <xsd:element name="PreservationPeriodExpire" ma:index="14" nillable="true" ma:displayName="保存期間満了時期" ma:format="DateOnly" ma:hidden="true" ma:internalName="PreservationPeriodExpire" ma:readOnly="true">
      <xsd:simpleType>
        <xsd:restriction base="dms:Unknown"/>
      </xsd:simpleType>
    </xsd:element>
    <xsd:element name="CreatedDate" ma:index="15" nillable="true" ma:displayName="作成年月日" ma:hidden="true" ma:internalName="CreatedDate" ma:readOnly="true">
      <xsd:simpleType>
        <xsd:restriction base="dms:Unknown"/>
      </xsd:simpleType>
    </xsd:element>
    <xsd:element name="FixationStatus" ma:index="16" nillable="true" ma:displayName="確定状況" ma:hidden="true" ma:internalName="FixationStatus" ma:readOnly="true">
      <xsd:simpleType>
        <xsd:restriction base="dms:Unknown"/>
      </xsd:simpleType>
    </xsd:element>
    <xsd:element name="EditorWithSpace" ma:index="18" nillable="true" ma:displayName="更新者　　　　　　" ma:hidden="true" ma:internalName="EditorWithSpace" ma:readOnly="tru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ma:readOnly="true"/>
        <xsd:element ref="dc:title" minOccurs="0" maxOccurs="1" ma:index="17" ma:displayName="タイトル" ma:readOnly="tru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p:properties>
</file>

<file path=customXml/itemProps1.xml><?xml version="1.0" encoding="utf-8"?>
<ds:datastoreItem xmlns:ds="http://schemas.openxmlformats.org/officeDocument/2006/customXml" ds:itemID="{A91B3676-0636-4A0A-9F6D-09254DBFFB9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B97BE19-CDDD-400E-817A-CFDD13F7EC12"/>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2.xml><?xml version="1.0" encoding="utf-8"?>
<ds:datastoreItem xmlns:ds="http://schemas.openxmlformats.org/officeDocument/2006/customXml" ds:itemID="{E55D7DC0-6B8F-45AD-A30F-A6C6450E66A8}">
  <ds:schemaRefs>
    <ds:schemaRef ds:uri="http://schemas.microsoft.com/sharepoint/v3/contenttype/forms"/>
  </ds:schemaRefs>
</ds:datastoreItem>
</file>

<file path=customXml/itemProps3.xml><?xml version="1.0" encoding="utf-8"?>
<ds:datastoreItem xmlns:ds="http://schemas.openxmlformats.org/officeDocument/2006/customXml" ds:itemID="{204EAA67-2454-4969-BBF1-0D4E3C11D9F5}">
  <ds:schemaRefs>
    <ds:schemaRef ds:uri="8B97BE19-CDDD-400E-817A-CFDD13F7EC12"/>
    <ds:schemaRef ds:uri="http://purl.org/dc/dcmitype/"/>
    <ds:schemaRef ds:uri="http://schemas.openxmlformats.org/package/2006/metadata/core-properties"/>
    <ds:schemaRef ds:uri="http://purl.org/dc/elements/1.1/"/>
    <ds:schemaRef ds:uri="http://purl.org/dc/terms/"/>
    <ds:schemaRef ds:uri="http://schemas.microsoft.com/office/2006/metadata/properties"/>
    <ds:schemaRef ds:uri="http://schemas.microsoft.com/office/2006/documentManagement/typ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Angles</Template>
  <TotalTime>8010</TotalTime>
  <Words>446</Words>
  <Application>Microsoft Office PowerPoint</Application>
  <PresentationFormat>ユーザー設定</PresentationFormat>
  <Paragraphs>817</Paragraphs>
  <Slides>22</Slides>
  <Notes>20</Notes>
  <HiddenSlides>0</HiddenSlides>
  <MMClips>0</MMClips>
  <ScaleCrop>false</ScaleCrop>
  <HeadingPairs>
    <vt:vector size="6" baseType="variant">
      <vt:variant>
        <vt:lpstr>テーマ</vt:lpstr>
      </vt:variant>
      <vt:variant>
        <vt:i4>2</vt:i4>
      </vt:variant>
      <vt:variant>
        <vt:lpstr>埋め込まれた OLE サーバー</vt:lpstr>
      </vt:variant>
      <vt:variant>
        <vt:i4>2</vt:i4>
      </vt:variant>
      <vt:variant>
        <vt:lpstr>スライド タイトル</vt:lpstr>
      </vt:variant>
      <vt:variant>
        <vt:i4>22</vt:i4>
      </vt:variant>
    </vt:vector>
  </HeadingPairs>
  <TitlesOfParts>
    <vt:vector size="26" baseType="lpstr">
      <vt:lpstr>blank</vt:lpstr>
      <vt:lpstr>1_標準デザイン</vt:lpstr>
      <vt:lpstr>文書</vt:lpstr>
      <vt:lpstr>Microsoft Word Document</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厚生労働省</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前回の改正労働基準法案の制定経緯</dc:title>
  <dc:creator>厚生労働省ネットワークシステム</dc:creator>
  <cp:lastModifiedBy>矢野　博隆</cp:lastModifiedBy>
  <cp:revision>776</cp:revision>
  <cp:lastPrinted>2018-06-01T05:47:55Z</cp:lastPrinted>
  <dcterms:created xsi:type="dcterms:W3CDTF">2012-11-19T01:13:19Z</dcterms:created>
  <dcterms:modified xsi:type="dcterms:W3CDTF">2018-06-01T05:49:59Z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0x0101002DA299AC048A4B8EA9C1D19079C1A32200DDEB008D4F00BE4F8CE0E476F4F8A392</vt:lpwstr>
  </property>
</Properties>
</file>