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8" r:id="rId2"/>
    <p:sldId id="269" r:id="rId3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511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古石 正史" initials="古石" lastIdx="6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92D050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44" autoAdjust="0"/>
    <p:restoredTop sz="96391" autoAdjust="0"/>
  </p:normalViewPr>
  <p:slideViewPr>
    <p:cSldViewPr>
      <p:cViewPr varScale="1">
        <p:scale>
          <a:sx n="55" d="100"/>
          <a:sy n="55" d="100"/>
        </p:scale>
        <p:origin x="2388" y="66"/>
      </p:cViewPr>
      <p:guideLst>
        <p:guide orient="horz" pos="5511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621" cy="494813"/>
          </a:xfrm>
          <a:prstGeom prst="rect">
            <a:avLst/>
          </a:prstGeom>
        </p:spPr>
        <p:txBody>
          <a:bodyPr vert="horz" lIns="90637" tIns="45318" rIns="90637" bIns="453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3" y="0"/>
            <a:ext cx="2918621" cy="494813"/>
          </a:xfrm>
          <a:prstGeom prst="rect">
            <a:avLst/>
          </a:prstGeom>
        </p:spPr>
        <p:txBody>
          <a:bodyPr vert="horz" lIns="90637" tIns="45318" rIns="90637" bIns="45318" rtlCol="0"/>
          <a:lstStyle>
            <a:lvl1pPr algn="r">
              <a:defRPr sz="1200"/>
            </a:lvl1pPr>
          </a:lstStyle>
          <a:p>
            <a:fld id="{25315E54-6DE2-456D-B55A-2676BDC37643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9313" y="1233488"/>
            <a:ext cx="24971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37" tIns="45318" rIns="90637" bIns="453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1" y="4747997"/>
            <a:ext cx="5387982" cy="3884437"/>
          </a:xfrm>
          <a:prstGeom prst="rect">
            <a:avLst/>
          </a:prstGeom>
        </p:spPr>
        <p:txBody>
          <a:bodyPr vert="horz" lIns="90637" tIns="45318" rIns="90637" bIns="453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502"/>
            <a:ext cx="2918621" cy="494813"/>
          </a:xfrm>
          <a:prstGeom prst="rect">
            <a:avLst/>
          </a:prstGeom>
        </p:spPr>
        <p:txBody>
          <a:bodyPr vert="horz" lIns="90637" tIns="45318" rIns="90637" bIns="453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3" y="9371502"/>
            <a:ext cx="2918621" cy="494813"/>
          </a:xfrm>
          <a:prstGeom prst="rect">
            <a:avLst/>
          </a:prstGeom>
        </p:spPr>
        <p:txBody>
          <a:bodyPr vert="horz" lIns="90637" tIns="45318" rIns="90637" bIns="45318" rtlCol="0" anchor="b"/>
          <a:lstStyle>
            <a:lvl1pPr algn="r">
              <a:defRPr sz="1200"/>
            </a:lvl1pPr>
          </a:lstStyle>
          <a:p>
            <a:fld id="{CADACD67-2FD7-4640-987E-5724AA9AC1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412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DACD67-2FD7-4640-987E-5724AA9AC19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509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2019/12/6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正方形/長方形 91"/>
          <p:cNvSpPr/>
          <p:nvPr/>
        </p:nvSpPr>
        <p:spPr>
          <a:xfrm>
            <a:off x="0" y="-12946"/>
            <a:ext cx="6858000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-27384" y="68595"/>
            <a:ext cx="6787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千葉市民の方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へ　</a:t>
            </a:r>
            <a:endParaRPr kumimoji="1"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幼児教育・保育の無償化について</a:t>
            </a:r>
          </a:p>
        </p:txBody>
      </p:sp>
      <p:sp>
        <p:nvSpPr>
          <p:cNvPr id="343" name="角丸四角形 342"/>
          <p:cNvSpPr/>
          <p:nvPr/>
        </p:nvSpPr>
        <p:spPr>
          <a:xfrm>
            <a:off x="72241" y="1278062"/>
            <a:ext cx="6713518" cy="7758434"/>
          </a:xfrm>
          <a:prstGeom prst="roundRect">
            <a:avLst>
              <a:gd name="adj" fmla="val 2183"/>
            </a:avLst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80000" indent="-457200">
              <a:lnSpc>
                <a:spcPts val="2200"/>
              </a:lnSpc>
            </a:pP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無償化の対象となるためには、</a:t>
            </a:r>
            <a:r>
              <a:rPr lang="ja-JP" altLang="en-US" sz="20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給付認定希望日の前月１０日まで</a:t>
            </a:r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に、施設が所在する区のこども家庭課において、</a:t>
            </a:r>
            <a:r>
              <a:rPr kumimoji="1" lang="ja-JP" altLang="en-US" sz="1600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「保育の必要性の認定</a:t>
            </a:r>
            <a:r>
              <a:rPr kumimoji="1"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」の申請を行っていただく必要があります（郵送又は持参）。</a:t>
            </a:r>
            <a:endParaRPr kumimoji="1" lang="en-US" altLang="ja-JP" sz="1600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様式は以下の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URL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からダウンロードしていただくか、各園又は区こども家庭課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でお受け取りください。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URL</a:t>
            </a:r>
            <a:r>
              <a:rPr kumimoji="1"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</a:t>
            </a:r>
            <a:r>
              <a:rPr lang="en-US" altLang="ja-JP" sz="10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http://www.city.chiba.jp/kodomomirai/kodomomirai/unei/musyoukasikyuunintei</a:t>
            </a:r>
            <a:r>
              <a:rPr lang="en-US" altLang="ja-JP" sz="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.html</a:t>
            </a: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（注１）以下の施設等を利用している場合は、認可外保育施設は無償化対象外です。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</a:t>
            </a:r>
            <a:r>
              <a:rPr kumimoji="1"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預かり保育の実施時間等が十分な（教育時間を含む平日の預かり保育の提供時間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数が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8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時間以上かつ年間開所日数が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200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日以上）場合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（注２）「</a:t>
            </a:r>
            <a:r>
              <a:rPr kumimoji="1"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保育の必要性の認定」に当たっては、就労等の要件があります</a:t>
            </a: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（注３）認可保育所等に申し込みをされた方で、既に認定を受けている方については、認定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申請が</a:t>
            </a: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不要な場合があります。詳しくは区こども家庭課にお問い合わせください。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</a:t>
            </a:r>
            <a:r>
              <a:rPr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３歳以上児（全世帯）は月額</a:t>
            </a:r>
            <a:r>
              <a:rPr lang="en-US" altLang="ja-JP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3.7</a:t>
            </a:r>
            <a:r>
              <a:rPr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万円まで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 ３歳未満児（住民税非課税世帯）は月額</a:t>
            </a:r>
            <a:r>
              <a:rPr lang="en-US" altLang="ja-JP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4.2</a:t>
            </a:r>
            <a:r>
              <a:rPr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万円まで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の利用料が無償化の対象となります。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年齢計算は４月１日時点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000" indent="-457200">
              <a:lnSpc>
                <a:spcPts val="2200"/>
              </a:lnSpc>
            </a:pP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</a:t>
            </a:r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本市に届出をした基準を満たす（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①認可外保育施設に加え、　②一時預かり事業、③病児・病後児保育事業、④ファミリー・サポート・センター事業　の４事業が対象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①～④の４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事業合わせて月額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3.7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万円（または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4.2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万円）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までが無償化の対象となります。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基準を満たすかは各施設におたずねください（市ホームページにも掲載）。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000" indent="-457200">
              <a:lnSpc>
                <a:spcPts val="22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000" indent="-457200">
              <a:lnSpc>
                <a:spcPts val="22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000" indent="-457200">
              <a:lnSpc>
                <a:spcPts val="2200"/>
              </a:lnSpc>
            </a:pP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637200" lvl="1" indent="-457200">
              <a:lnSpc>
                <a:spcPts val="1800"/>
              </a:lnSpc>
              <a:spcBef>
                <a:spcPts val="600"/>
              </a:spcBef>
            </a:pPr>
            <a:endParaRPr lang="en-US" altLang="ja-JP" sz="1300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5824" y="808420"/>
            <a:ext cx="6787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市内の認可外保育施設を利用する保護者の皆様にお知らせします。他市にお住まいの方は、お住まいの自治体にお問合せください。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04664" y="1360730"/>
            <a:ext cx="673263" cy="264113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kern="0" dirty="0">
                <a:latin typeface="Calibri"/>
                <a:ea typeface="ＭＳ Ｐゴシック"/>
              </a:rPr>
              <a:t>手続</a:t>
            </a:r>
            <a:endParaRPr kumimoji="1" lang="en-US" altLang="ja-JP" b="1" kern="0" dirty="0">
              <a:latin typeface="Calibri"/>
              <a:ea typeface="ＭＳ Ｐゴシック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25262" y="5700167"/>
            <a:ext cx="1159597" cy="264113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kern="0" dirty="0">
                <a:latin typeface="Calibri"/>
                <a:ea typeface="ＭＳ Ｐゴシック"/>
              </a:rPr>
              <a:t>無償化額</a:t>
            </a:r>
            <a:endParaRPr kumimoji="1" lang="en-US" altLang="ja-JP" b="1" kern="0" dirty="0">
              <a:latin typeface="Calibri"/>
              <a:ea typeface="ＭＳ Ｐゴシック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25262" y="7104218"/>
            <a:ext cx="2202336" cy="264113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1" kern="0" dirty="0">
                <a:latin typeface="Calibri"/>
                <a:ea typeface="ＭＳ Ｐゴシック"/>
              </a:rPr>
              <a:t>対象施設及び事業</a:t>
            </a:r>
            <a:endParaRPr kumimoji="1" lang="en-US" altLang="ja-JP" b="1" kern="0" dirty="0">
              <a:latin typeface="Calibri"/>
              <a:ea typeface="ＭＳ Ｐゴシック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82FD737-2624-4CE6-9CE9-DD5C289AF2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097" y="2351632"/>
            <a:ext cx="864255" cy="864255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F2868D6-AC9C-4733-97D9-037480F5F841}"/>
              </a:ext>
            </a:extLst>
          </p:cNvPr>
          <p:cNvSpPr txBox="1"/>
          <p:nvPr/>
        </p:nvSpPr>
        <p:spPr>
          <a:xfrm>
            <a:off x="976895" y="3678287"/>
            <a:ext cx="562045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・認可保育所　・認定こども園（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号・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号）　・小規模保育　・事業所内保育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・家庭的保育　・企業主導型保育　・幼稚園及び認定こども園（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号）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endParaRPr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17CDBDCD-9044-4E98-A429-B49DF042D1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256" y="8028384"/>
            <a:ext cx="913844" cy="913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560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正方形/長方形 62"/>
          <p:cNvSpPr/>
          <p:nvPr/>
        </p:nvSpPr>
        <p:spPr>
          <a:xfrm>
            <a:off x="0" y="-36512"/>
            <a:ext cx="6858000" cy="4593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 lvl="0" indent="-457200">
              <a:lnSpc>
                <a:spcPts val="1600"/>
              </a:lnSpc>
            </a:pPr>
            <a:r>
              <a:rPr lang="ja-JP" altLang="en-US" i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［基本的な手続きのイメージ］</a:t>
            </a:r>
            <a:endParaRPr lang="en-US" altLang="ja-JP" i="1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2492896" y="517457"/>
            <a:ext cx="1351152" cy="704579"/>
            <a:chOff x="3169231" y="4634113"/>
            <a:chExt cx="1063120" cy="480614"/>
          </a:xfrm>
        </p:grpSpPr>
        <p:sp>
          <p:nvSpPr>
            <p:cNvPr id="14" name="正方形/長方形 13"/>
            <p:cNvSpPr/>
            <p:nvPr/>
          </p:nvSpPr>
          <p:spPr>
            <a:xfrm>
              <a:off x="3219386" y="4799485"/>
              <a:ext cx="962811" cy="30583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台形 14"/>
            <p:cNvSpPr/>
            <p:nvPr/>
          </p:nvSpPr>
          <p:spPr>
            <a:xfrm>
              <a:off x="3169231" y="4634113"/>
              <a:ext cx="1063120" cy="149347"/>
            </a:xfrm>
            <a:prstGeom prst="trapezoid">
              <a:avLst>
                <a:gd name="adj" fmla="val 89823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3318300" y="4821704"/>
              <a:ext cx="117111" cy="1594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3539366" y="4821739"/>
              <a:ext cx="117111" cy="1594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フローチャート: 論理積ゲート 17"/>
            <p:cNvSpPr/>
            <p:nvPr/>
          </p:nvSpPr>
          <p:spPr>
            <a:xfrm rot="16200000">
              <a:off x="3836142" y="4944261"/>
              <a:ext cx="182658" cy="158274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9" name="テキスト ボックス 18"/>
          <p:cNvSpPr txBox="1"/>
          <p:nvPr/>
        </p:nvSpPr>
        <p:spPr>
          <a:xfrm>
            <a:off x="2726432" y="1230339"/>
            <a:ext cx="20834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認可外保育施設 等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0" name="グループ化 19"/>
          <p:cNvGrpSpPr/>
          <p:nvPr/>
        </p:nvGrpSpPr>
        <p:grpSpPr>
          <a:xfrm>
            <a:off x="5528845" y="3780412"/>
            <a:ext cx="936104" cy="936104"/>
            <a:chOff x="-3267744" y="1475656"/>
            <a:chExt cx="936104" cy="936104"/>
          </a:xfrm>
        </p:grpSpPr>
        <p:sp>
          <p:nvSpPr>
            <p:cNvPr id="21" name="楕円 20"/>
            <p:cNvSpPr/>
            <p:nvPr/>
          </p:nvSpPr>
          <p:spPr>
            <a:xfrm>
              <a:off x="-3267744" y="1475656"/>
              <a:ext cx="936104" cy="93610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2" name="グループ化 21"/>
            <p:cNvGrpSpPr/>
            <p:nvPr/>
          </p:nvGrpSpPr>
          <p:grpSpPr>
            <a:xfrm>
              <a:off x="-3139574" y="1763688"/>
              <a:ext cx="679764" cy="372725"/>
              <a:chOff x="3388737" y="3030270"/>
              <a:chExt cx="989518" cy="555199"/>
            </a:xfrm>
          </p:grpSpPr>
          <p:sp>
            <p:nvSpPr>
              <p:cNvPr id="23" name="正方形/長方形 22"/>
              <p:cNvSpPr/>
              <p:nvPr/>
            </p:nvSpPr>
            <p:spPr>
              <a:xfrm>
                <a:off x="3388737" y="3030270"/>
                <a:ext cx="989518" cy="542678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正方形/長方形 23"/>
              <p:cNvSpPr/>
              <p:nvPr/>
            </p:nvSpPr>
            <p:spPr>
              <a:xfrm>
                <a:off x="3802190" y="3449798"/>
                <a:ext cx="234619" cy="13567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正方形/長方形 24"/>
              <p:cNvSpPr/>
              <p:nvPr/>
            </p:nvSpPr>
            <p:spPr>
              <a:xfrm>
                <a:off x="3468858" y="3137238"/>
                <a:ext cx="184077" cy="1594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正方形/長方形 25"/>
              <p:cNvSpPr/>
              <p:nvPr/>
            </p:nvSpPr>
            <p:spPr>
              <a:xfrm>
                <a:off x="3696866" y="3137238"/>
                <a:ext cx="184077" cy="1594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正方形/長方形 26"/>
              <p:cNvSpPr/>
              <p:nvPr/>
            </p:nvSpPr>
            <p:spPr>
              <a:xfrm>
                <a:off x="3917932" y="3137273"/>
                <a:ext cx="184077" cy="1594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正方形/長方形 27"/>
              <p:cNvSpPr/>
              <p:nvPr/>
            </p:nvSpPr>
            <p:spPr>
              <a:xfrm>
                <a:off x="4141416" y="3137238"/>
                <a:ext cx="184077" cy="1594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29" name="グループ化 28"/>
          <p:cNvGrpSpPr/>
          <p:nvPr/>
        </p:nvGrpSpPr>
        <p:grpSpPr>
          <a:xfrm>
            <a:off x="214924" y="3739233"/>
            <a:ext cx="1410372" cy="920225"/>
            <a:chOff x="2665769" y="4177029"/>
            <a:chExt cx="1560159" cy="1308997"/>
          </a:xfrm>
        </p:grpSpPr>
        <p:sp>
          <p:nvSpPr>
            <p:cNvPr id="30" name="角丸四角形 29"/>
            <p:cNvSpPr/>
            <p:nvPr/>
          </p:nvSpPr>
          <p:spPr>
            <a:xfrm>
              <a:off x="2665769" y="4177029"/>
              <a:ext cx="1560159" cy="1308997"/>
            </a:xfrm>
            <a:prstGeom prst="roundRect">
              <a:avLst>
                <a:gd name="adj" fmla="val 13149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フローチャート: 論理積ゲート 30"/>
            <p:cNvSpPr/>
            <p:nvPr/>
          </p:nvSpPr>
          <p:spPr>
            <a:xfrm rot="16200000">
              <a:off x="2794892" y="4780236"/>
              <a:ext cx="707566" cy="668640"/>
            </a:xfrm>
            <a:prstGeom prst="flowChartDelay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楕円 31"/>
            <p:cNvSpPr/>
            <p:nvPr/>
          </p:nvSpPr>
          <p:spPr>
            <a:xfrm>
              <a:off x="2925796" y="4371611"/>
              <a:ext cx="445760" cy="49529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フローチャート: 論理積ゲート 32"/>
            <p:cNvSpPr/>
            <p:nvPr/>
          </p:nvSpPr>
          <p:spPr>
            <a:xfrm rot="16200000">
              <a:off x="3424617" y="4815614"/>
              <a:ext cx="636810" cy="668640"/>
            </a:xfrm>
            <a:prstGeom prst="flowChartDelay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楕円 33"/>
            <p:cNvSpPr/>
            <p:nvPr/>
          </p:nvSpPr>
          <p:spPr>
            <a:xfrm>
              <a:off x="3482995" y="4406989"/>
              <a:ext cx="445760" cy="49529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5" name="テキスト ボックス 34"/>
          <p:cNvSpPr txBox="1"/>
          <p:nvPr/>
        </p:nvSpPr>
        <p:spPr>
          <a:xfrm>
            <a:off x="116632" y="4716858"/>
            <a:ext cx="1821010" cy="318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保護者の皆様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311067" y="4819270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市区町村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" name="直線矢印コネクタ 2"/>
          <p:cNvCxnSpPr/>
          <p:nvPr/>
        </p:nvCxnSpPr>
        <p:spPr>
          <a:xfrm>
            <a:off x="1982148" y="4211960"/>
            <a:ext cx="3240000" cy="0"/>
          </a:xfrm>
          <a:prstGeom prst="straightConnector1">
            <a:avLst/>
          </a:prstGeom>
          <a:ln w="95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矢印コネクタ 6"/>
          <p:cNvCxnSpPr/>
          <p:nvPr/>
        </p:nvCxnSpPr>
        <p:spPr>
          <a:xfrm flipH="1">
            <a:off x="1968556" y="4437744"/>
            <a:ext cx="324036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/>
          <p:nvPr/>
        </p:nvCxnSpPr>
        <p:spPr>
          <a:xfrm flipH="1">
            <a:off x="1700808" y="1847623"/>
            <a:ext cx="1155263" cy="18396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正方形/長方形 48"/>
          <p:cNvSpPr/>
          <p:nvPr/>
        </p:nvSpPr>
        <p:spPr>
          <a:xfrm>
            <a:off x="214923" y="5553977"/>
            <a:ext cx="6464295" cy="1620957"/>
          </a:xfrm>
          <a:prstGeom prst="rect">
            <a:avLst/>
          </a:prstGeom>
          <a:ln>
            <a:solidFill>
              <a:schemeClr val="tx1"/>
            </a:solidFill>
            <a:prstDash val="sysDot"/>
          </a:ln>
        </p:spPr>
        <p:txBody>
          <a:bodyPr wrap="square" anchor="ctr">
            <a:spAutoFit/>
          </a:bodyPr>
          <a:lstStyle/>
          <a:p>
            <a:pPr marL="180000" indent="-457200">
              <a:lnSpc>
                <a:spcPts val="2000"/>
              </a:lnSpc>
            </a:pP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保育の必要性の認定を受けていない場合、まずは申請が必要となります。</a:t>
            </a:r>
            <a:r>
              <a:rPr lang="ja-JP" altLang="en-US" sz="14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給付認定希望日の前月</a:t>
            </a:r>
            <a:r>
              <a:rPr lang="ja-JP" altLang="en-US" sz="1400" u="sng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１０日</a:t>
            </a:r>
            <a:r>
              <a:rPr lang="ja-JP" altLang="en-US" sz="1400" u="sng">
                <a:latin typeface="メイリオ" panose="020B0604030504040204" pitchFamily="50" charset="-128"/>
                <a:ea typeface="メイリオ" panose="020B0604030504040204" pitchFamily="50" charset="-128"/>
              </a:rPr>
              <a:t>までに</a:t>
            </a:r>
            <a:r>
              <a:rPr lang="ja-JP" altLang="en-US" sz="14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申請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をお願いいたします。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000"/>
              </a:lnSpc>
            </a:pP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請求・支払いは３か月毎の償還払いとなります（年４回の支払い）。</a:t>
            </a:r>
          </a:p>
          <a:p>
            <a:pPr marL="180000" indent="-457200">
              <a:lnSpc>
                <a:spcPts val="20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例）１０月～１２月分→１月に領収書等をご提出→３月にお支払い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000"/>
              </a:lnSpc>
            </a:pP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無償化の対象は保育料です。通園送迎費、食材料費、行事費、入園料などは、これまでどおり保護者の負担になります。ご注意ください。</a:t>
            </a:r>
            <a:endParaRPr lang="en-US" altLang="ja-JP" sz="1200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2302088" y="3923928"/>
            <a:ext cx="2704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⑤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施設等利用費の請求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4" name="直線矢印コネクタ 43"/>
          <p:cNvCxnSpPr/>
          <p:nvPr/>
        </p:nvCxnSpPr>
        <p:spPr>
          <a:xfrm flipV="1">
            <a:off x="1052736" y="1585387"/>
            <a:ext cx="1260951" cy="20417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テキスト ボックス 52"/>
          <p:cNvSpPr txBox="1"/>
          <p:nvPr/>
        </p:nvSpPr>
        <p:spPr>
          <a:xfrm>
            <a:off x="2068826" y="4534463"/>
            <a:ext cx="303328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⑥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施設等利用費の支払い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（月額上限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3.7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万円まで）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住民税非課税世帯の３歳未満児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日時点）は月額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4.2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万円まで</a:t>
            </a:r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1052736" y="2123728"/>
            <a:ext cx="1547851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利用料の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支払い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7" name="直線矢印コネクタ 36"/>
          <p:cNvCxnSpPr/>
          <p:nvPr/>
        </p:nvCxnSpPr>
        <p:spPr>
          <a:xfrm flipV="1">
            <a:off x="332656" y="1190361"/>
            <a:ext cx="1602064" cy="246869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180907" y="1438806"/>
            <a:ext cx="12617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①利用契約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420888" y="2475056"/>
            <a:ext cx="12862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④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領収証等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の発行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9" name="直線矢印コネクタ 38"/>
          <p:cNvCxnSpPr/>
          <p:nvPr/>
        </p:nvCxnSpPr>
        <p:spPr>
          <a:xfrm flipV="1">
            <a:off x="1953200" y="3851920"/>
            <a:ext cx="32760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2276872" y="3216042"/>
            <a:ext cx="3173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②給付</a:t>
            </a: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認定（今回のお知らせで主となる手続）</a:t>
            </a:r>
            <a:endParaRPr kumimoji="1" lang="en-US" altLang="ja-JP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EC4C57B5-5335-463F-8100-E940232FEF11}"/>
              </a:ext>
            </a:extLst>
          </p:cNvPr>
          <p:cNvSpPr/>
          <p:nvPr/>
        </p:nvSpPr>
        <p:spPr>
          <a:xfrm>
            <a:off x="214923" y="7391008"/>
            <a:ext cx="6223701" cy="1485982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保育の必要性の認定手続きに関する問い合わせ先・提出先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無償化の給付に</a:t>
            </a:r>
            <a:r>
              <a:rPr kumimoji="1" lang="ja-JP" altLang="en-US" sz="1100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関する問い合わせ先</a:t>
            </a:r>
            <a:r>
              <a:rPr kumimoji="1" lang="en-US" altLang="ja-JP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  <a:endParaRPr kumimoji="1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幼保運営課　助成第二班　☎ 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043‐245‐5735</a:t>
            </a:r>
            <a:endParaRPr kumimoji="1" lang="ja-JP" alt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45" name="図 44">
            <a:extLst>
              <a:ext uri="{FF2B5EF4-FFF2-40B4-BE49-F238E27FC236}">
                <a16:creationId xmlns:a16="http://schemas.microsoft.com/office/drawing/2014/main" id="{AB079139-EDBF-4EF5-A874-E809F398D6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376" y="7669918"/>
            <a:ext cx="5791255" cy="719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609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2430</TotalTime>
  <Words>172</Words>
  <Application>Microsoft Office PowerPoint</Application>
  <PresentationFormat>画面に合わせる (4:3)</PresentationFormat>
  <Paragraphs>62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Ｐゴシック</vt:lpstr>
      <vt:lpstr>ＭＳ ゴシック</vt:lpstr>
      <vt:lpstr>メイリオ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渋谷　賢太</cp:lastModifiedBy>
  <cp:revision>59</cp:revision>
  <cp:lastPrinted>2019-08-29T11:43:35Z</cp:lastPrinted>
  <dcterms:created xsi:type="dcterms:W3CDTF">2018-11-02T04:10:29Z</dcterms:created>
  <dcterms:modified xsi:type="dcterms:W3CDTF">2019-12-05T23:31:12Z</dcterms:modified>
</cp:coreProperties>
</file>