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888" r:id="rId1"/>
  </p:sldMasterIdLst>
  <p:notesMasterIdLst>
    <p:notesMasterId r:id="rId7"/>
  </p:notesMasterIdLst>
  <p:handoutMasterIdLst>
    <p:handoutMasterId r:id="rId8"/>
  </p:handoutMasterIdLst>
  <p:sldIdLst>
    <p:sldId id="301" r:id="rId2"/>
    <p:sldId id="303" r:id="rId3"/>
    <p:sldId id="304" r:id="rId4"/>
    <p:sldId id="305" r:id="rId5"/>
    <p:sldId id="306" r:id="rId6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FF"/>
    <a:srgbClr val="FF65E9"/>
    <a:srgbClr val="FF53E6"/>
    <a:srgbClr val="FF0000"/>
    <a:srgbClr val="FF01DB"/>
    <a:srgbClr val="FF65B6"/>
    <a:srgbClr val="FF2DE1"/>
    <a:srgbClr val="C0E8B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9820" autoAdjust="0"/>
  </p:normalViewPr>
  <p:slideViewPr>
    <p:cSldViewPr>
      <p:cViewPr>
        <p:scale>
          <a:sx n="75" d="100"/>
          <a:sy n="75" d="100"/>
        </p:scale>
        <p:origin x="-1098" y="-72"/>
      </p:cViewPr>
      <p:guideLst>
        <p:guide orient="horz" pos="2160"/>
        <p:guide pos="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003E5-47B2-4FAC-A9ED-C016A0F7F6A3}" type="datetimeFigureOut">
              <a:rPr kumimoji="1" lang="ja-JP" altLang="en-US" smtClean="0"/>
              <a:t>2019/6/20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769C3E-5D56-40CB-935C-4F5729D3AC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982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2949990" cy="497969"/>
          </a:xfrm>
          <a:prstGeom prst="rect">
            <a:avLst/>
          </a:prstGeom>
        </p:spPr>
        <p:txBody>
          <a:bodyPr vert="horz" lIns="92118" tIns="46056" rIns="92118" bIns="46056" rtlCol="0"/>
          <a:lstStyle>
            <a:lvl1pPr algn="l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689" y="7"/>
            <a:ext cx="2949990" cy="497969"/>
          </a:xfrm>
          <a:prstGeom prst="rect">
            <a:avLst/>
          </a:prstGeom>
        </p:spPr>
        <p:txBody>
          <a:bodyPr vert="horz" lIns="92118" tIns="46056" rIns="92118" bIns="46056" rtlCol="0"/>
          <a:lstStyle>
            <a:lvl1pPr algn="r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5592B45-4C38-437D-8886-4616652E06A9}" type="datetimeFigureOut">
              <a:rPr lang="ja-JP" altLang="en-US"/>
              <a:pPr>
                <a:defRPr/>
              </a:pPr>
              <a:t>2019/6/20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84800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8" tIns="46056" rIns="92118" bIns="46056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23" y="4720692"/>
            <a:ext cx="5446369" cy="4474012"/>
          </a:xfrm>
          <a:prstGeom prst="rect">
            <a:avLst/>
          </a:prstGeom>
        </p:spPr>
        <p:txBody>
          <a:bodyPr vert="horz" lIns="92118" tIns="46056" rIns="92118" bIns="46056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9829"/>
            <a:ext cx="2949990" cy="497968"/>
          </a:xfrm>
          <a:prstGeom prst="rect">
            <a:avLst/>
          </a:prstGeom>
        </p:spPr>
        <p:txBody>
          <a:bodyPr vert="horz" lIns="92118" tIns="46056" rIns="92118" bIns="46056" rtlCol="0" anchor="b"/>
          <a:lstStyle>
            <a:lvl1pPr algn="l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689" y="9439829"/>
            <a:ext cx="2949990" cy="497968"/>
          </a:xfrm>
          <a:prstGeom prst="rect">
            <a:avLst/>
          </a:prstGeom>
        </p:spPr>
        <p:txBody>
          <a:bodyPr vert="horz" wrap="square" lIns="92118" tIns="46056" rIns="92118" bIns="4605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F7F96D5-2ABE-4FDB-9F06-AB72933C2B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472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3420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3420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3420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CADE12-C836-48F9-8DF0-E4D97E1FEAF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72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AF927-FF20-4CE2-8B0F-90DCDBB36A8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9152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219D2B-1EE1-4F8E-AD19-4154ED28E98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053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345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C051D-5FA3-4CF6-82B4-2CCC3C3B16F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247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7BCC-4250-44F7-8498-3CF23B03145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312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A3A6C9-BAC3-42FF-A789-60CBCDE346E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180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3C82F-F16A-4C2B-83DA-715214A64AA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527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782751-1A50-4D0F-B557-BE9F7A5FEFD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825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0F5C5F-B20C-41F1-8FF6-95D76005D7F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917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C7F29D-1E5D-49AC-A552-DABCE210D0F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076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4C10710-27DA-40DE-A903-AE5782C82DE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017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44488" y="1196752"/>
            <a:ext cx="9289032" cy="4464496"/>
          </a:xfrm>
        </p:spPr>
        <p:txBody>
          <a:bodyPr>
            <a:normAutofit fontScale="90000"/>
          </a:bodyPr>
          <a:lstStyle/>
          <a:p>
            <a: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預かり保育</a:t>
            </a:r>
            <a: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b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</a:t>
            </a:r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伴って</a:t>
            </a:r>
            <a: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必要とされる事務</a:t>
            </a:r>
            <a: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（確認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・支給認定・請求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lang="en-US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en-US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預かり保育以外の事項（副食費等）については、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７月９日（火）の説明会でご説明いたします。</a:t>
            </a:r>
            <a:endParaRPr kumimoji="1"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401272" y="409338"/>
            <a:ext cx="187220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b">
            <a:spAutoFit/>
          </a:bodyPr>
          <a:lstStyle/>
          <a:p>
            <a:pPr algn="ctr"/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資料３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7258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en-US" altLang="ja-JP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預かり保育</a:t>
            </a:r>
            <a:r>
              <a:rPr lang="en-US" altLang="ja-JP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無償化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に伴って必要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とされる事務①（確認事務）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月末</a:t>
            </a:r>
            <a:endParaRPr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00472" y="923284"/>
            <a:ext cx="9539984" cy="2433708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8464" y="620687"/>
            <a:ext cx="1296144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確認の趣旨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29444" y="1013827"/>
            <a:ext cx="963756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○市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は、幼児教育・保育の無償化（子育てのための施設等利用給付）を実施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するに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あたり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各園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が給付対象となること、対象園に求める</a:t>
            </a:r>
            <a:r>
              <a:rPr lang="ja-JP" altLang="en-US" sz="16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基準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を満たしている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を把握するとともに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に応じて調査を行う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○所在の市町村が「確認」することにより、他の市町村においても効力を有する。</a:t>
            </a: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市内の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、千葉市で「確認」を受けることにより、他市の「確認」は不要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○市は、無償化開始日（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日）までに、各園から確認申請をうけ、無償化の対象園として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「確認」したことを公表（公示）する必要が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ある。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191740" y="5099748"/>
            <a:ext cx="9557448" cy="1353588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9732" y="4797152"/>
            <a:ext cx="130487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l"/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必要書類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下矢印 25"/>
          <p:cNvSpPr/>
          <p:nvPr/>
        </p:nvSpPr>
        <p:spPr>
          <a:xfrm>
            <a:off x="4163660" y="3356992"/>
            <a:ext cx="936104" cy="546264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5153624" y="3441408"/>
            <a:ext cx="4608512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無償化の対象は確認を行った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に限られる。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200472" y="3953778"/>
            <a:ext cx="9539984" cy="740405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26350" y="4110569"/>
            <a:ext cx="87631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本市に確認申請書等を提出して頂くことが必要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464" y="3687232"/>
            <a:ext cx="374441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l"/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無償化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伴って必要とされる事務①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78892" y="5229200"/>
            <a:ext cx="96375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　「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特定子ども・子育て支援施設等確認申請書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　利用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料金表及び利用案内・パンフレット</a:t>
            </a: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　預かり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保育事業に従事する担当職員名簿（氏名、資格・研修終了の有無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がわかる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もの）</a:t>
            </a: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　預かり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保育実施場所を明示した図面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122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en-US" altLang="ja-JP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預かり保育</a:t>
            </a:r>
            <a:r>
              <a:rPr lang="en-US" altLang="ja-JP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無償化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に伴って必要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とされる事務②（支給認定事務）　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７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月末</a:t>
            </a:r>
            <a:endParaRPr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00472" y="923284"/>
            <a:ext cx="9539984" cy="1167762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8464" y="620687"/>
            <a:ext cx="230425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支給認定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の概要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29444" y="1013827"/>
            <a:ext cx="96375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○園において利用者が無償化の対象となるためには、「保育の必要性の認定」を受ける必要がある。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「保育の必要性の認定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」には就労等の要件（認可保育所と同様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64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時間以上／月の就労等）を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満たす必要がある。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83008" y="2708920"/>
            <a:ext cx="9557448" cy="777525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11980" y="2814027"/>
            <a:ext cx="97815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○園側において、無償化に伴って必要とされる事務①確認を行ったとしても、各利用者が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支給認定を行わない限り、無償化の対象とならない。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下矢印 25"/>
          <p:cNvSpPr/>
          <p:nvPr/>
        </p:nvSpPr>
        <p:spPr>
          <a:xfrm>
            <a:off x="4163660" y="3501008"/>
            <a:ext cx="936104" cy="546264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237552" y="5279721"/>
            <a:ext cx="9539984" cy="1274805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7" name="下矢印 16"/>
          <p:cNvSpPr/>
          <p:nvPr/>
        </p:nvSpPr>
        <p:spPr>
          <a:xfrm>
            <a:off x="4160912" y="2090648"/>
            <a:ext cx="936104" cy="546264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191740" y="4119280"/>
            <a:ext cx="9557448" cy="749880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60388" y="5112891"/>
            <a:ext cx="4000524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l"/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皆様へのご依頼　</a:t>
            </a:r>
            <a:r>
              <a:rPr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別途依頼文参照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61368" y="5477309"/>
            <a:ext cx="97815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１号児童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の保護者全員に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対し周知文（本市で作成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）を配布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ください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１号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児童の保護者の内、預かり保育を利用される方でかつ就労等の要件を満たす見込みの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方に対し、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支給認定書等を配布ください。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○記入後の支給認定書等を回収した上で、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末までに区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こども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家庭課宛にお送り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いただきたい。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464" y="3933056"/>
            <a:ext cx="374441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無償化に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伴って必要とされる事務②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6456" y="4365104"/>
            <a:ext cx="98432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本市に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支給認定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申請書等を提出して頂くことが必要</a:t>
            </a:r>
            <a:endParaRPr lang="en-US" altLang="ja-JP" sz="2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512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en-US" altLang="ja-JP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預かり保育</a:t>
            </a:r>
            <a:r>
              <a:rPr lang="en-US" altLang="ja-JP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無償化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に伴って必要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とされる事務③（請求事務）　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～１月上旬</a:t>
            </a:r>
            <a:endParaRPr lang="ja-JP" altLang="en-US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00472" y="923283"/>
            <a:ext cx="9539984" cy="2145279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8464" y="620687"/>
            <a:ext cx="230425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請求事務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の概要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29444" y="1013827"/>
            <a:ext cx="96375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○利用日数に応じて月額の上限額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は変動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450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×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利用日数）。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○支払いは３か月毎に償還払いで行う（年４回の支払い）。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例）令和元年１０月～１２月分　→　１月に領収書等をとりまとめ　→　３月に支払い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○無償化の対象となる利用者が、実際に保育料を受け取るためには、請求書（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者記載）の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ほか</a:t>
            </a:r>
            <a:r>
              <a:rPr lang="ja-JP" altLang="en-US" sz="160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、「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領収書」及び「提供証明書」が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必要（法律上義務化） 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下矢印 25"/>
          <p:cNvSpPr/>
          <p:nvPr/>
        </p:nvSpPr>
        <p:spPr>
          <a:xfrm>
            <a:off x="4163660" y="3068562"/>
            <a:ext cx="936104" cy="546264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200472" y="3809364"/>
            <a:ext cx="9539984" cy="1317630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16496" y="4049776"/>
            <a:ext cx="9323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利用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者に対し、「請求書」、「領収書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及び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提供証明書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」を提供していただくことが必要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464" y="3542818"/>
            <a:ext cx="374441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無償化に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伴って必要とされる事務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</a:t>
            </a:r>
          </a:p>
        </p:txBody>
      </p:sp>
      <p:sp>
        <p:nvSpPr>
          <p:cNvPr id="13" name="下矢印 12"/>
          <p:cNvSpPr/>
          <p:nvPr/>
        </p:nvSpPr>
        <p:spPr>
          <a:xfrm>
            <a:off x="4163660" y="5126994"/>
            <a:ext cx="936104" cy="546264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191740" y="5717621"/>
            <a:ext cx="9557448" cy="921541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9732" y="5415026"/>
            <a:ext cx="1952948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l"/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皆様へのご依頼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20712" y="5808166"/>
            <a:ext cx="97815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○利用者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対し「請求書」、「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領収書」及び「提供証明書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」を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配布頂き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、各園で取りまとめの上、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幼保運営課宛にお送りいただきたい。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事務の詳細は様式含め後日説明</a:t>
            </a:r>
            <a:endParaRPr lang="ja-JP" altLang="en-US" sz="16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101748"/>
              </p:ext>
            </p:extLst>
          </p:nvPr>
        </p:nvGraphicFramePr>
        <p:xfrm>
          <a:off x="6501441" y="876520"/>
          <a:ext cx="3215443" cy="9683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3738">
                  <a:extLst>
                    <a:ext uri="{9D8B030D-6E8A-4147-A177-3AD203B41FA5}">
                      <a16:colId xmlns:a16="http://schemas.microsoft.com/office/drawing/2014/main" xmlns="" val="594830431"/>
                    </a:ext>
                  </a:extLst>
                </a:gridCol>
                <a:gridCol w="470700">
                  <a:extLst>
                    <a:ext uri="{9D8B030D-6E8A-4147-A177-3AD203B41FA5}">
                      <a16:colId xmlns:a16="http://schemas.microsoft.com/office/drawing/2014/main" xmlns="" val="3030229291"/>
                    </a:ext>
                  </a:extLst>
                </a:gridCol>
                <a:gridCol w="643738">
                  <a:extLst>
                    <a:ext uri="{9D8B030D-6E8A-4147-A177-3AD203B41FA5}">
                      <a16:colId xmlns:a16="http://schemas.microsoft.com/office/drawing/2014/main" xmlns="" val="1495101328"/>
                    </a:ext>
                  </a:extLst>
                </a:gridCol>
                <a:gridCol w="643738">
                  <a:extLst>
                    <a:ext uri="{9D8B030D-6E8A-4147-A177-3AD203B41FA5}">
                      <a16:colId xmlns:a16="http://schemas.microsoft.com/office/drawing/2014/main" xmlns="" val="602629097"/>
                    </a:ext>
                  </a:extLst>
                </a:gridCol>
                <a:gridCol w="813529">
                  <a:extLst>
                    <a:ext uri="{9D8B030D-6E8A-4147-A177-3AD203B41FA5}">
                      <a16:colId xmlns:a16="http://schemas.microsoft.com/office/drawing/2014/main" xmlns="" val="2062373453"/>
                    </a:ext>
                  </a:extLst>
                </a:gridCol>
              </a:tblGrid>
              <a:tr h="2629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利用料</a:t>
                      </a:r>
                    </a:p>
                  </a:txBody>
                  <a:tcPr marL="83744" marR="83744" marT="41872" marB="4187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利用</a:t>
                      </a:r>
                      <a:endParaRPr kumimoji="1" lang="en-US" altLang="ja-JP" sz="1000" b="0" i="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日数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上限額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無償化</a:t>
                      </a:r>
                      <a:endParaRPr kumimoji="1" lang="en-US" altLang="ja-JP" sz="1000" b="0" i="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対象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実質</a:t>
                      </a:r>
                      <a:endParaRPr kumimoji="1" lang="en-US" altLang="ja-JP" sz="1000" b="0" i="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負担額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0508415"/>
                  </a:ext>
                </a:extLst>
              </a:tr>
              <a:tr h="289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4,000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4,500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4,000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3956821"/>
                  </a:ext>
                </a:extLst>
              </a:tr>
              <a:tr h="2898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9,500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9,000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9,000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i="0" dirty="0">
                          <a:latin typeface="+mn-ea"/>
                          <a:ea typeface="+mn-ea"/>
                        </a:rPr>
                        <a:t>500</a:t>
                      </a:r>
                      <a:r>
                        <a:rPr kumimoji="1" lang="ja-JP" altLang="en-US" sz="1000" b="0" i="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83744" marR="83744" marT="41872" marB="418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5362702"/>
                  </a:ext>
                </a:extLst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6393160" y="638120"/>
            <a:ext cx="1697735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（算定のイメージ）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525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200472" y="1049959"/>
            <a:ext cx="8961914" cy="5315199"/>
            <a:chOff x="467544" y="908720"/>
            <a:chExt cx="8272536" cy="4616186"/>
          </a:xfrm>
        </p:grpSpPr>
        <p:sp>
          <p:nvSpPr>
            <p:cNvPr id="5" name="サブタイトル 2"/>
            <p:cNvSpPr txBox="1">
              <a:spLocks/>
            </p:cNvSpPr>
            <p:nvPr/>
          </p:nvSpPr>
          <p:spPr>
            <a:xfrm>
              <a:off x="467544" y="908720"/>
              <a:ext cx="711696" cy="44767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vert="eaVert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dirty="0" smtClean="0"/>
                <a:t>利　用　者</a:t>
              </a:r>
              <a:endParaRPr lang="en-US" altLang="ja-JP" dirty="0" smtClean="0"/>
            </a:p>
          </p:txBody>
        </p:sp>
        <p:sp>
          <p:nvSpPr>
            <p:cNvPr id="6" name="サブタイトル 2"/>
            <p:cNvSpPr txBox="1">
              <a:spLocks/>
            </p:cNvSpPr>
            <p:nvPr/>
          </p:nvSpPr>
          <p:spPr>
            <a:xfrm>
              <a:off x="8028384" y="908720"/>
              <a:ext cx="711696" cy="44767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vert="eaVert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dirty="0" smtClean="0"/>
                <a:t>千　葉　市</a:t>
              </a:r>
              <a:endParaRPr lang="en-US" altLang="ja-JP" dirty="0" smtClean="0"/>
            </a:p>
          </p:txBody>
        </p:sp>
        <p:sp>
          <p:nvSpPr>
            <p:cNvPr id="7" name="サブタイトル 2"/>
            <p:cNvSpPr txBox="1">
              <a:spLocks/>
            </p:cNvSpPr>
            <p:nvPr/>
          </p:nvSpPr>
          <p:spPr>
            <a:xfrm>
              <a:off x="4247964" y="908720"/>
              <a:ext cx="711696" cy="44767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vert="eaVert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dirty="0" smtClean="0"/>
                <a:t>園</a:t>
              </a:r>
              <a:endParaRPr lang="en-US" altLang="ja-JP" dirty="0" smtClean="0"/>
            </a:p>
          </p:txBody>
        </p:sp>
        <p:cxnSp>
          <p:nvCxnSpPr>
            <p:cNvPr id="14" name="直線矢印コネクタ 13"/>
            <p:cNvCxnSpPr/>
            <p:nvPr/>
          </p:nvCxnSpPr>
          <p:spPr>
            <a:xfrm flipH="1">
              <a:off x="1179240" y="4009947"/>
              <a:ext cx="3068724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サブタイトル 2"/>
            <p:cNvSpPr txBox="1">
              <a:spLocks/>
            </p:cNvSpPr>
            <p:nvPr/>
          </p:nvSpPr>
          <p:spPr>
            <a:xfrm>
              <a:off x="1237739" y="4037805"/>
              <a:ext cx="2851559" cy="47847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⑦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保護者に請求書、領収書、提供証明書を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l"/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提供（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月）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21" name="サブタイトル 2"/>
            <p:cNvSpPr txBox="1">
              <a:spLocks/>
            </p:cNvSpPr>
            <p:nvPr/>
          </p:nvSpPr>
          <p:spPr>
            <a:xfrm>
              <a:off x="1237740" y="3662807"/>
              <a:ext cx="2693607" cy="47847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⑥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預かり</a:t>
              </a:r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保育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料（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10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月～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12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月分）を納付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23" name="右矢印 22"/>
            <p:cNvSpPr/>
            <p:nvPr/>
          </p:nvSpPr>
          <p:spPr>
            <a:xfrm>
              <a:off x="1195161" y="3241333"/>
              <a:ext cx="3068724" cy="48084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サブタイトル 2"/>
            <p:cNvSpPr txBox="1">
              <a:spLocks/>
            </p:cNvSpPr>
            <p:nvPr/>
          </p:nvSpPr>
          <p:spPr>
            <a:xfrm>
              <a:off x="1237740" y="4471932"/>
              <a:ext cx="2851559" cy="47847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⑧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請求書、領収書、提供証明書を提出（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月）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cxnSp>
          <p:nvCxnSpPr>
            <p:cNvPr id="25" name="直線矢印コネクタ 24"/>
            <p:cNvCxnSpPr/>
            <p:nvPr/>
          </p:nvCxnSpPr>
          <p:spPr>
            <a:xfrm>
              <a:off x="1184688" y="4453504"/>
              <a:ext cx="3068724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サブタイトル 2"/>
            <p:cNvSpPr txBox="1">
              <a:spLocks/>
            </p:cNvSpPr>
            <p:nvPr/>
          </p:nvSpPr>
          <p:spPr>
            <a:xfrm>
              <a:off x="5093171" y="4413263"/>
              <a:ext cx="2903876" cy="50405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⑨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園で取りまとめて提出（～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月末）運営課宛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cxnSp>
          <p:nvCxnSpPr>
            <p:cNvPr id="27" name="直線矢印コネクタ 26"/>
            <p:cNvCxnSpPr/>
            <p:nvPr/>
          </p:nvCxnSpPr>
          <p:spPr>
            <a:xfrm>
              <a:off x="4967993" y="4415869"/>
              <a:ext cx="3068724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右矢印 27"/>
            <p:cNvSpPr/>
            <p:nvPr/>
          </p:nvSpPr>
          <p:spPr>
            <a:xfrm rot="10800000">
              <a:off x="1153279" y="4663416"/>
              <a:ext cx="6849143" cy="48084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サブタイトル 2"/>
            <p:cNvSpPr txBox="1">
              <a:spLocks/>
            </p:cNvSpPr>
            <p:nvPr/>
          </p:nvSpPr>
          <p:spPr>
            <a:xfrm>
              <a:off x="5093171" y="5046430"/>
              <a:ext cx="2693607" cy="47847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⑩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利用者へ直接支給（～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3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月末）運営課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31" name="正方形/長方形 30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en-US" altLang="ja-JP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預かり保育</a:t>
            </a:r>
            <a:r>
              <a:rPr lang="en-US" altLang="ja-JP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事務フロー及びスケジュール</a:t>
            </a:r>
            <a:endParaRPr lang="ja-JP" altLang="en-US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2" name="直線矢印コネクタ 31"/>
          <p:cNvCxnSpPr/>
          <p:nvPr/>
        </p:nvCxnSpPr>
        <p:spPr>
          <a:xfrm>
            <a:off x="5084933" y="1725942"/>
            <a:ext cx="332445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サブタイトル 2"/>
          <p:cNvSpPr txBox="1">
            <a:spLocks/>
          </p:cNvSpPr>
          <p:nvPr/>
        </p:nvSpPr>
        <p:spPr>
          <a:xfrm>
            <a:off x="5241032" y="1797950"/>
            <a:ext cx="2918074" cy="5509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②確認申請書の提出（～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月末）運営課宛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351585" y="1340768"/>
            <a:ext cx="353943" cy="73264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公示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4" name="直線矢印コネクタ 33"/>
          <p:cNvCxnSpPr/>
          <p:nvPr/>
        </p:nvCxnSpPr>
        <p:spPr>
          <a:xfrm flipV="1">
            <a:off x="9162386" y="1747681"/>
            <a:ext cx="279648" cy="81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サブタイトル 2"/>
          <p:cNvSpPr txBox="1">
            <a:spLocks/>
          </p:cNvSpPr>
          <p:nvPr/>
        </p:nvSpPr>
        <p:spPr>
          <a:xfrm>
            <a:off x="920552" y="2348880"/>
            <a:ext cx="3406678" cy="5509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保育の必要性の認定申請書を提出（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中旬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）各園宛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保育の必要性：就労が</a:t>
            </a:r>
            <a:r>
              <a:rPr lang="en-US" altLang="zh-TW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64</a:t>
            </a:r>
            <a:r>
              <a:rPr lang="zh-TW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時間以上／月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40" name="直線矢印コネクタ 39"/>
          <p:cNvCxnSpPr/>
          <p:nvPr/>
        </p:nvCxnSpPr>
        <p:spPr>
          <a:xfrm flipH="1">
            <a:off x="992560" y="2882455"/>
            <a:ext cx="736487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サブタイトル 2"/>
          <p:cNvSpPr txBox="1">
            <a:spLocks/>
          </p:cNvSpPr>
          <p:nvPr/>
        </p:nvSpPr>
        <p:spPr>
          <a:xfrm>
            <a:off x="5241032" y="2950078"/>
            <a:ext cx="3069311" cy="5509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⑤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保育の必要性の認定通知書を保護者へ発送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（～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月末）区こども家庭課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サブタイトル 2"/>
          <p:cNvSpPr txBox="1">
            <a:spLocks/>
          </p:cNvSpPr>
          <p:nvPr/>
        </p:nvSpPr>
        <p:spPr>
          <a:xfrm>
            <a:off x="1088530" y="692696"/>
            <a:ext cx="2208286" cy="497472"/>
          </a:xfrm>
          <a:prstGeom prst="rect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月末までの流れ</a:t>
            </a:r>
            <a:endParaRPr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3" name="サブタイトル 2"/>
          <p:cNvSpPr txBox="1">
            <a:spLocks/>
          </p:cNvSpPr>
          <p:nvPr/>
        </p:nvSpPr>
        <p:spPr>
          <a:xfrm>
            <a:off x="1088530" y="3213980"/>
            <a:ext cx="2208286" cy="497472"/>
          </a:xfrm>
          <a:prstGeom prst="rect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月以降の流れ</a:t>
            </a:r>
            <a:endParaRPr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0" name="直線矢印コネクタ 29"/>
          <p:cNvCxnSpPr/>
          <p:nvPr/>
        </p:nvCxnSpPr>
        <p:spPr>
          <a:xfrm>
            <a:off x="980477" y="2282162"/>
            <a:ext cx="332445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サブタイトル 2"/>
          <p:cNvSpPr txBox="1">
            <a:spLocks/>
          </p:cNvSpPr>
          <p:nvPr/>
        </p:nvSpPr>
        <p:spPr>
          <a:xfrm>
            <a:off x="5241032" y="2348880"/>
            <a:ext cx="3600401" cy="5509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各園で取りまとめの上、提出（～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月末）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区こども家庭課宛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8" name="直線矢印コネクタ 37"/>
          <p:cNvCxnSpPr/>
          <p:nvPr/>
        </p:nvCxnSpPr>
        <p:spPr>
          <a:xfrm>
            <a:off x="5072586" y="2298434"/>
            <a:ext cx="332445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H="1">
            <a:off x="971476" y="1414740"/>
            <a:ext cx="332445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サブタイトル 2"/>
          <p:cNvSpPr txBox="1">
            <a:spLocks/>
          </p:cNvSpPr>
          <p:nvPr/>
        </p:nvSpPr>
        <p:spPr>
          <a:xfrm>
            <a:off x="920552" y="1472215"/>
            <a:ext cx="3406678" cy="80465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①１号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児童の保護者全員に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周知文を配布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１号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児童の保護者の内、預かり保育を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利用かつ就労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等の要件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を満たす見込みの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方に認定申請書等を配布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（～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月末）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</p:spPr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064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546</Words>
  <Application>Microsoft Office PowerPoint</Application>
  <PresentationFormat>A4 210 x 297 mm</PresentationFormat>
  <Paragraphs>103</Paragraphs>
  <Slides>5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テーマ</vt:lpstr>
      <vt:lpstr>【預かり保育】  無償化に伴って 必要とされる事務 （確認・支給認定・請求）  ※預かり保育以外の事項（副食費等）については、 ７月９日（火）の説明会でご説明いたします。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幼児教育無償化に伴って必要と される事務について （届出・確認・支給認定・請求）</dc:title>
  <cp:lastModifiedBy>渋谷　賢太</cp:lastModifiedBy>
  <cp:revision>57</cp:revision>
  <cp:lastPrinted>2019-06-19T06:30:24Z</cp:lastPrinted>
  <dcterms:modified xsi:type="dcterms:W3CDTF">2019-06-20T03:51:30Z</dcterms:modified>
</cp:coreProperties>
</file>