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 varScale="1">
        <p:scale>
          <a:sx n="54" d="100"/>
          <a:sy n="54" d="100"/>
        </p:scale>
        <p:origin x="1920" y="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city.chiba.jp/kodomomirai/kodomomirai/unei/musyoukasikyuuninte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947359"/>
            <a:ext cx="1961971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2090" y="3258143"/>
            <a:ext cx="34848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預かり保育料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2400" b="1" u="sng" dirty="0">
                <a:latin typeface="+mn-ea"/>
              </a:rPr>
              <a:t>月額</a:t>
            </a:r>
            <a:r>
              <a:rPr kumimoji="1" lang="en-US" altLang="ja-JP" sz="2400" b="1" u="sng" dirty="0">
                <a:latin typeface="+mn-ea"/>
              </a:rPr>
              <a:t>1</a:t>
            </a:r>
            <a:r>
              <a:rPr kumimoji="1" lang="ja-JP" altLang="en-US" sz="2400" b="1" u="sng" dirty="0">
                <a:latin typeface="+mn-ea"/>
              </a:rPr>
              <a:t>万</a:t>
            </a:r>
            <a:r>
              <a:rPr kumimoji="1" lang="en-US" altLang="ja-JP" sz="2400" b="1" u="sng" dirty="0">
                <a:latin typeface="+mn-ea"/>
              </a:rPr>
              <a:t>1,300</a:t>
            </a:r>
            <a:r>
              <a:rPr kumimoji="1" lang="ja-JP" altLang="en-US" sz="2400" b="1" u="sng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5167" y="3938196"/>
            <a:ext cx="3182079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43" y="3974384"/>
            <a:ext cx="34037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保育料</a:t>
            </a:r>
            <a:r>
              <a:rPr kumimoji="1" lang="ja-JP" altLang="en-US" sz="2000" b="1" dirty="0">
                <a:latin typeface="+mn-ea"/>
              </a:rPr>
              <a:t>（預かり保育以外）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基本的な利用者負担額は無償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・満３歳から５歳児（小学校就学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前）までの子供が対象。</a:t>
            </a: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・上記保育料（預かり保育以外）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とは別に、法令に基づき、幼児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教育の質の向上のために保護者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の同意を得た上で徴収可能な費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用、通園送迎費、食材料費など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は、これまでどおり保護者の負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担。</a:t>
            </a:r>
            <a:endParaRPr kumimoji="1" lang="en-US" altLang="ja-JP" sz="8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endParaRPr kumimoji="1" lang="en-US" altLang="ja-JP" sz="4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r>
              <a:rPr kumimoji="1" lang="ja-JP" altLang="en-US" sz="800" dirty="0">
                <a:latin typeface="+mn-ea"/>
              </a:rPr>
              <a:t>     </a:t>
            </a:r>
            <a:r>
              <a:rPr kumimoji="1" lang="ja-JP" altLang="en-US" sz="1200" dirty="0">
                <a:latin typeface="+mn-ea"/>
              </a:rPr>
              <a:t>ただし、年収が</a:t>
            </a:r>
            <a:r>
              <a:rPr kumimoji="1" lang="en-US" altLang="ja-JP" sz="1200" dirty="0">
                <a:latin typeface="+mn-ea"/>
              </a:rPr>
              <a:t>360</a:t>
            </a:r>
            <a:r>
              <a:rPr kumimoji="1" lang="ja-JP" altLang="en-US" sz="1200" dirty="0">
                <a:latin typeface="+mn-ea"/>
              </a:rPr>
              <a:t>万円未満相当世帯の子供、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全ての世帯の第３子以降の子供は副食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 err="1">
                <a:latin typeface="+mn-ea"/>
              </a:rPr>
              <a:t>おか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ず・おやつ等）の費用が免除（副食費のみの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取り扱い。預かり保育は免除の対象外）。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0" y="1141300"/>
            <a:ext cx="65965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保育料（預かり保育以外）について、既に幼稚園及び認定こども園（１号）を利用されている方は新たな手続は不要ですが、「預かり保育」の無償化の対象となるには、「保育の必要性の認定</a:t>
            </a:r>
            <a:r>
              <a:rPr kumimoji="1" lang="ja-JP" altLang="en-US" sz="1400" dirty="0">
                <a:latin typeface="+mn-ea"/>
              </a:rPr>
              <a:t>（就労等の要件あり）</a:t>
            </a:r>
            <a:r>
              <a:rPr kumimoji="1" lang="ja-JP" altLang="en-US" sz="1600" dirty="0">
                <a:latin typeface="+mn-ea"/>
              </a:rPr>
              <a:t>」を受ける必要があります。</a:t>
            </a:r>
            <a:r>
              <a:rPr kumimoji="1" lang="ja-JP" altLang="en-US" sz="2000" b="1" u="sng" dirty="0">
                <a:latin typeface="+mn-ea"/>
              </a:rPr>
              <a:t>給付認定希望日の前月１０日までに</a:t>
            </a:r>
            <a:r>
              <a:rPr kumimoji="1" lang="ja-JP" altLang="en-US" sz="1600" dirty="0">
                <a:latin typeface="+mn-ea"/>
              </a:rPr>
              <a:t>園が所在する区の子ども家庭課に認定申請書等をご提出ください</a:t>
            </a:r>
            <a:r>
              <a:rPr kumimoji="1" lang="ja-JP" altLang="en-US" sz="1400" dirty="0">
                <a:latin typeface="+mn-ea"/>
              </a:rPr>
              <a:t>（郵送又は持参）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45173" y="63111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80472" y="7641982"/>
            <a:ext cx="3484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満３歳になった日から満３歳後最初の３月</a:t>
            </a:r>
            <a:r>
              <a:rPr kumimoji="1" lang="en-US" altLang="ja-JP" sz="1000" dirty="0">
                <a:latin typeface="+mn-ea"/>
              </a:rPr>
              <a:t>31</a:t>
            </a:r>
            <a:r>
              <a:rPr kumimoji="1" lang="ja-JP" altLang="en-US" sz="1000" dirty="0">
                <a:latin typeface="+mn-ea"/>
              </a:rPr>
              <a:t>日まで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の子供は、市町村民税非課税世帯のみが無償化の対象。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（月額</a:t>
            </a:r>
            <a:r>
              <a:rPr kumimoji="1" lang="en-US" altLang="ja-JP" sz="1000" dirty="0">
                <a:latin typeface="+mn-ea"/>
              </a:rPr>
              <a:t>1</a:t>
            </a:r>
            <a:r>
              <a:rPr kumimoji="1" lang="ja-JP" altLang="en-US" sz="1000" dirty="0">
                <a:latin typeface="+mn-ea"/>
              </a:rPr>
              <a:t>万</a:t>
            </a:r>
            <a:r>
              <a:rPr kumimoji="1" lang="en-US" altLang="ja-JP" sz="1000" dirty="0">
                <a:latin typeface="+mn-ea"/>
              </a:rPr>
              <a:t>6,300</a:t>
            </a:r>
            <a:r>
              <a:rPr kumimoji="1" lang="ja-JP" altLang="en-US" sz="1000" dirty="0">
                <a:latin typeface="+mn-ea"/>
              </a:rPr>
              <a:t>円が上限）</a:t>
            </a:r>
            <a:endParaRPr kumimoji="1" lang="en-US" altLang="ja-JP" sz="10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endParaRPr kumimoji="1" lang="ja-JP" altLang="en-US" sz="6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91168"/>
            <a:ext cx="6858000" cy="58477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63558" y="8298012"/>
            <a:ext cx="5843833" cy="137810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8107" y="771413"/>
            <a:ext cx="1014588" cy="35010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kern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手続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107" y="4447776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新たな手続は不要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66145" y="4436962"/>
            <a:ext cx="3936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A86AA46-E77E-4FED-8294-115FF7E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44" y="2742854"/>
            <a:ext cx="747347" cy="747347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88FD8D-BB6E-4D3B-B1A4-97A5A8C6F43A}"/>
              </a:ext>
            </a:extLst>
          </p:cNvPr>
          <p:cNvSpPr txBox="1"/>
          <p:nvPr/>
        </p:nvSpPr>
        <p:spPr>
          <a:xfrm>
            <a:off x="295910" y="2770280"/>
            <a:ext cx="514925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様式は以下の</a:t>
            </a:r>
            <a:r>
              <a:rPr kumimoji="1" lang="en-US" altLang="ja-JP" sz="1400" dirty="0">
                <a:latin typeface="+mn-ea"/>
              </a:rPr>
              <a:t>URL</a:t>
            </a:r>
            <a:r>
              <a:rPr kumimoji="1" lang="ja-JP" altLang="en-US" sz="1400" dirty="0">
                <a:latin typeface="+mn-ea"/>
              </a:rPr>
              <a:t>からダウンロードしていただくか、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各園又は区こども家庭課でお受け取りください。</a:t>
            </a:r>
          </a:p>
          <a:p>
            <a:r>
              <a:rPr kumimoji="1" lang="en-US" altLang="ja-JP" sz="1100" dirty="0">
                <a:latin typeface="+mn-ea"/>
              </a:rPr>
              <a:t>URL</a:t>
            </a:r>
            <a:r>
              <a:rPr kumimoji="1" lang="ja-JP" altLang="en-US" sz="1100" dirty="0">
                <a:latin typeface="+mn-ea"/>
              </a:rPr>
              <a:t>：</a:t>
            </a:r>
            <a:r>
              <a:rPr kumimoji="1" lang="en-US" altLang="ja-JP" sz="900" dirty="0">
                <a:latin typeface="+mn-ea"/>
                <a:hlinkClick r:id="rId4"/>
              </a:rPr>
              <a:t>http://www.city.chiba.jp/kodomomirai/kodomomirai/unei/musyoukasikyuunintei.html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917B24-AB2D-49E8-B6FF-A90046B28482}"/>
              </a:ext>
            </a:extLst>
          </p:cNvPr>
          <p:cNvSpPr txBox="1"/>
          <p:nvPr/>
        </p:nvSpPr>
        <p:spPr>
          <a:xfrm>
            <a:off x="276029" y="3479989"/>
            <a:ext cx="6596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預かり保育には定員があります。定員を超える利用申し込みがあった場合は、預かり保育を利用で</a:t>
            </a:r>
            <a:endParaRPr kumimoji="1" lang="en-US" altLang="ja-JP" sz="11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err="1">
                <a:latin typeface="+mn-ea"/>
              </a:rPr>
              <a:t>き</a:t>
            </a:r>
            <a:r>
              <a:rPr kumimoji="1" lang="ja-JP" altLang="en-US" sz="1100" dirty="0">
                <a:latin typeface="+mn-ea"/>
              </a:rPr>
              <a:t>ない場合もございますので、利用される際は各園に事前にご相談ください。</a:t>
            </a:r>
          </a:p>
          <a:p>
            <a:endParaRPr kumimoji="1" lang="en-US" altLang="ja-JP" sz="11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B04BE4E-82E7-468A-9D80-226B7163A2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1778" y="6555399"/>
            <a:ext cx="3147912" cy="103522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9C80DA5-DB80-43D7-B8A1-F9FB09FD1A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011" y="8576923"/>
            <a:ext cx="5370839" cy="667586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2885070-7BE3-400B-8C45-7A187C663004}"/>
              </a:ext>
            </a:extLst>
          </p:cNvPr>
          <p:cNvSpPr txBox="1"/>
          <p:nvPr/>
        </p:nvSpPr>
        <p:spPr>
          <a:xfrm>
            <a:off x="-969092" y="137107"/>
            <a:ext cx="735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幼児教育・保育の無償化について</a:t>
            </a:r>
            <a:endParaRPr kumimoji="1" lang="en-US" altLang="ja-JP" sz="3200" b="1" dirty="0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6EB549B-E184-411D-846A-AAD0E3C7589B}"/>
              </a:ext>
            </a:extLst>
          </p:cNvPr>
          <p:cNvSpPr txBox="1"/>
          <p:nvPr/>
        </p:nvSpPr>
        <p:spPr>
          <a:xfrm>
            <a:off x="5087258" y="20898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+mn-ea"/>
              </a:rPr>
              <a:t>（預かり保育）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59A46B-2CBE-4D5E-B88D-97C13713C1E9}"/>
              </a:ext>
            </a:extLst>
          </p:cNvPr>
          <p:cNvSpPr txBox="1"/>
          <p:nvPr/>
        </p:nvSpPr>
        <p:spPr>
          <a:xfrm>
            <a:off x="5483844" y="635766"/>
            <a:ext cx="131584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資料４－１</a:t>
            </a: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266</Words>
  <Application>Microsoft Office PowerPoint</Application>
  <PresentationFormat>A4 210 x 297 mm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鈴木　一平</cp:lastModifiedBy>
  <cp:revision>37</cp:revision>
  <cp:lastPrinted>2019-11-20T12:06:02Z</cp:lastPrinted>
  <dcterms:created xsi:type="dcterms:W3CDTF">2019-04-19T09:08:03Z</dcterms:created>
  <dcterms:modified xsi:type="dcterms:W3CDTF">2019-11-29T11:37:58Z</dcterms:modified>
</cp:coreProperties>
</file>