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5" autoAdjust="0"/>
    <p:restoredTop sz="94660" autoAdjust="0"/>
  </p:normalViewPr>
  <p:slideViewPr>
    <p:cSldViewPr snapToGrid="0">
      <p:cViewPr varScale="1">
        <p:scale>
          <a:sx n="50" d="100"/>
          <a:sy n="50" d="100"/>
        </p:scale>
        <p:origin x="2136" y="66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17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30" cy="495029"/>
          </a:xfrm>
          <a:prstGeom prst="rect">
            <a:avLst/>
          </a:prstGeom>
        </p:spPr>
        <p:txBody>
          <a:bodyPr vert="horz" lIns="90645" tIns="45323" rIns="90645" bIns="4532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2"/>
            <a:ext cx="2918830" cy="495029"/>
          </a:xfrm>
          <a:prstGeom prst="rect">
            <a:avLst/>
          </a:prstGeom>
        </p:spPr>
        <p:txBody>
          <a:bodyPr vert="horz" lIns="90645" tIns="45323" rIns="90645" bIns="45323" rtlCol="0"/>
          <a:lstStyle>
            <a:lvl1pPr algn="r">
              <a:defRPr sz="1200"/>
            </a:lvl1pPr>
          </a:lstStyle>
          <a:p>
            <a:fld id="{5FB23670-18B9-42F0-8524-E9B011A2713B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5" tIns="45323" rIns="90645" bIns="4532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5"/>
            <a:ext cx="5388610" cy="3884860"/>
          </a:xfrm>
          <a:prstGeom prst="rect">
            <a:avLst/>
          </a:prstGeom>
        </p:spPr>
        <p:txBody>
          <a:bodyPr vert="horz" lIns="90645" tIns="45323" rIns="90645" bIns="4532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6"/>
            <a:ext cx="2918830" cy="495028"/>
          </a:xfrm>
          <a:prstGeom prst="rect">
            <a:avLst/>
          </a:prstGeom>
        </p:spPr>
        <p:txBody>
          <a:bodyPr vert="horz" lIns="90645" tIns="45323" rIns="90645" bIns="4532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645" tIns="45323" rIns="90645" bIns="45323" rtlCol="0" anchor="b"/>
          <a:lstStyle>
            <a:lvl1pPr algn="r">
              <a:defRPr sz="1200"/>
            </a:lvl1pPr>
          </a:lstStyle>
          <a:p>
            <a:fld id="{7A559AD3-C5D9-4FD8-A650-270C90D99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881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1pPr>
    <a:lvl2pPr marL="419808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2pPr>
    <a:lvl3pPr marL="839615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3pPr>
    <a:lvl4pPr marL="1259423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4pPr>
    <a:lvl5pPr marL="1679229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5pPr>
    <a:lvl6pPr marL="2099037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6pPr>
    <a:lvl7pPr marL="2518844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7pPr>
    <a:lvl8pPr marL="2938652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8pPr>
    <a:lvl9pPr marL="3358459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3463" cy="3330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559AD3-C5D9-4FD8-A650-270C90D99C9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2554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54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60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68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0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993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964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300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24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45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19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75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12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city.chiba.jp/kodomomirai/kodomomirai/unei/musyoukasikyuunintei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3483193" y="3947359"/>
            <a:ext cx="1961971" cy="47625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492090" y="3258143"/>
            <a:ext cx="3484892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2400" dirty="0">
              <a:latin typeface="+mn-ea"/>
            </a:endParaRPr>
          </a:p>
          <a:p>
            <a:endParaRPr kumimoji="1" lang="en-US" altLang="ja-JP" sz="2400" dirty="0">
              <a:latin typeface="+mn-ea"/>
            </a:endParaRPr>
          </a:p>
          <a:p>
            <a:r>
              <a:rPr kumimoji="1" lang="ja-JP" altLang="en-US" sz="2400" b="1" dirty="0">
                <a:latin typeface="+mn-ea"/>
              </a:rPr>
              <a:t>預かり保育料</a:t>
            </a:r>
            <a:endParaRPr kumimoji="1" lang="en-US" altLang="ja-JP" sz="2400" b="1" dirty="0">
              <a:latin typeface="+mn-ea"/>
            </a:endParaRPr>
          </a:p>
          <a:p>
            <a:endParaRPr kumimoji="1" lang="en-US" altLang="ja-JP" sz="1200" dirty="0">
              <a:latin typeface="+mn-ea"/>
            </a:endParaRPr>
          </a:p>
          <a:p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2400" b="1" u="sng" dirty="0">
                <a:latin typeface="+mn-ea"/>
              </a:rPr>
              <a:t>月額</a:t>
            </a:r>
            <a:r>
              <a:rPr kumimoji="1" lang="en-US" altLang="ja-JP" sz="2400" b="1" u="sng" dirty="0">
                <a:latin typeface="+mn-ea"/>
              </a:rPr>
              <a:t>1</a:t>
            </a:r>
            <a:r>
              <a:rPr kumimoji="1" lang="ja-JP" altLang="en-US" sz="2400" b="1" u="sng" dirty="0">
                <a:latin typeface="+mn-ea"/>
              </a:rPr>
              <a:t>万</a:t>
            </a:r>
            <a:r>
              <a:rPr kumimoji="1" lang="en-US" altLang="ja-JP" sz="2400" b="1" u="sng" dirty="0">
                <a:latin typeface="+mn-ea"/>
              </a:rPr>
              <a:t>1,300</a:t>
            </a:r>
            <a:r>
              <a:rPr kumimoji="1" lang="ja-JP" altLang="en-US" sz="2400" b="1" u="sng" dirty="0">
                <a:latin typeface="+mn-ea"/>
              </a:rPr>
              <a:t>円</a:t>
            </a:r>
            <a:r>
              <a:rPr kumimoji="1" lang="ja-JP" altLang="en-US" sz="1600" dirty="0">
                <a:latin typeface="+mn-ea"/>
              </a:rPr>
              <a:t>まで無償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・共働き世帯の子供など保育の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必要な３歳児から５歳児（小学校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就学前）までの子供が対象。</a:t>
            </a:r>
          </a:p>
          <a:p>
            <a:r>
              <a:rPr kumimoji="1" lang="ja-JP" altLang="en-US" sz="1600" dirty="0">
                <a:latin typeface="+mn-ea"/>
              </a:rPr>
              <a:t>・利用日数に応じて月額の上限額は</a:t>
            </a:r>
            <a:endParaRPr kumimoji="1" lang="en-US" altLang="ja-JP" sz="1600" dirty="0">
              <a:latin typeface="+mn-ea"/>
            </a:endParaRPr>
          </a:p>
          <a:p>
            <a:r>
              <a:rPr kumimoji="1" lang="en-US" altLang="ja-JP" sz="1600" dirty="0">
                <a:latin typeface="+mn-ea"/>
              </a:rPr>
              <a:t>    </a:t>
            </a:r>
            <a:r>
              <a:rPr kumimoji="1" lang="ja-JP" altLang="en-US" sz="1600" dirty="0">
                <a:latin typeface="+mn-ea"/>
              </a:rPr>
              <a:t>変動。（</a:t>
            </a:r>
            <a:r>
              <a:rPr kumimoji="1" lang="en-US" altLang="ja-JP" sz="1600" dirty="0">
                <a:latin typeface="+mn-ea"/>
              </a:rPr>
              <a:t>450</a:t>
            </a:r>
            <a:r>
              <a:rPr kumimoji="1" lang="ja-JP" altLang="en-US" sz="1600" dirty="0">
                <a:latin typeface="+mn-ea"/>
              </a:rPr>
              <a:t>円</a:t>
            </a:r>
            <a:r>
              <a:rPr kumimoji="1" lang="en-US" altLang="ja-JP" sz="1600" dirty="0">
                <a:latin typeface="+mn-ea"/>
              </a:rPr>
              <a:t>×</a:t>
            </a:r>
            <a:r>
              <a:rPr kumimoji="1" lang="ja-JP" altLang="en-US" sz="1600" dirty="0">
                <a:latin typeface="+mn-ea"/>
              </a:rPr>
              <a:t>利用日数）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75167" y="3938196"/>
            <a:ext cx="3182079" cy="47625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7743" y="3974384"/>
            <a:ext cx="340374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+mn-ea"/>
              </a:rPr>
              <a:t>保育料</a:t>
            </a:r>
            <a:r>
              <a:rPr kumimoji="1" lang="ja-JP" altLang="en-US" sz="2000" b="1" dirty="0">
                <a:latin typeface="+mn-ea"/>
              </a:rPr>
              <a:t>（預かり保育以外）</a:t>
            </a:r>
            <a:endParaRPr kumimoji="1" lang="en-US" altLang="ja-JP" sz="2400" b="1" dirty="0">
              <a:latin typeface="+mn-ea"/>
            </a:endParaRPr>
          </a:p>
          <a:p>
            <a:endParaRPr kumimoji="1" lang="en-US" altLang="ja-JP" sz="1600" dirty="0">
              <a:latin typeface="+mn-ea"/>
            </a:endParaRPr>
          </a:p>
          <a:p>
            <a:endParaRPr kumimoji="1" lang="en-US" altLang="ja-JP" sz="8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基本的な利用者負担額は無償</a:t>
            </a:r>
            <a:endParaRPr kumimoji="1" lang="en-US" altLang="ja-JP" sz="1600" dirty="0">
              <a:latin typeface="+mn-ea"/>
            </a:endParaRPr>
          </a:p>
          <a:p>
            <a:endParaRPr kumimoji="1" lang="en-US" altLang="ja-JP" sz="8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・満３歳から５歳児（小学校就学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前）までの子供が対象。</a:t>
            </a:r>
          </a:p>
          <a:p>
            <a:endParaRPr kumimoji="1" lang="en-US" altLang="ja-JP" sz="8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・上記保育料（預かり保育以外）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とは別に、法令に基づき、幼児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教育の質の向上のために保護者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の同意を得た上で徴収可能な費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用、通園送迎費、食材料費など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は、これまでどおり保護者の負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担。</a:t>
            </a:r>
            <a:endParaRPr kumimoji="1" lang="en-US" altLang="ja-JP" sz="800" dirty="0">
              <a:latin typeface="+mn-ea"/>
            </a:endParaRPr>
          </a:p>
          <a:p>
            <a:r>
              <a:rPr kumimoji="1" lang="ja-JP" altLang="en-US" sz="400" dirty="0">
                <a:latin typeface="+mn-ea"/>
              </a:rPr>
              <a:t>　</a:t>
            </a:r>
            <a:endParaRPr kumimoji="1" lang="en-US" altLang="ja-JP" sz="400" dirty="0">
              <a:latin typeface="+mn-ea"/>
            </a:endParaRPr>
          </a:p>
          <a:p>
            <a:r>
              <a:rPr kumimoji="1" lang="ja-JP" altLang="en-US" sz="400" dirty="0">
                <a:latin typeface="+mn-ea"/>
              </a:rPr>
              <a:t>　</a:t>
            </a:r>
            <a:r>
              <a:rPr kumimoji="1" lang="ja-JP" altLang="en-US" sz="800" dirty="0">
                <a:latin typeface="+mn-ea"/>
              </a:rPr>
              <a:t>     </a:t>
            </a:r>
            <a:r>
              <a:rPr kumimoji="1" lang="ja-JP" altLang="en-US" sz="1200" dirty="0">
                <a:latin typeface="+mn-ea"/>
              </a:rPr>
              <a:t>ただし、年収が</a:t>
            </a:r>
            <a:r>
              <a:rPr kumimoji="1" lang="en-US" altLang="ja-JP" sz="1200" dirty="0">
                <a:latin typeface="+mn-ea"/>
              </a:rPr>
              <a:t>360</a:t>
            </a:r>
            <a:r>
              <a:rPr kumimoji="1" lang="ja-JP" altLang="en-US" sz="1200" dirty="0">
                <a:latin typeface="+mn-ea"/>
              </a:rPr>
              <a:t>万円未満相当世帯の子供、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全ての世帯の第３子以降の子供は副食</a:t>
            </a:r>
            <a:r>
              <a:rPr kumimoji="1" lang="en-US" altLang="ja-JP" sz="1200" dirty="0">
                <a:latin typeface="+mn-ea"/>
              </a:rPr>
              <a:t>(</a:t>
            </a:r>
            <a:r>
              <a:rPr kumimoji="1" lang="ja-JP" altLang="en-US" sz="1200" dirty="0" err="1">
                <a:latin typeface="+mn-ea"/>
              </a:rPr>
              <a:t>おか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ず・おやつ等）の費用が免除（副食費のみの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取り扱い。預かり保育は免除の対象外）。</a:t>
            </a:r>
            <a:endParaRPr kumimoji="1" lang="ja-JP" altLang="en-US" sz="800" dirty="0">
              <a:latin typeface="+mn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0" y="1141300"/>
            <a:ext cx="6596518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+mn-ea"/>
              </a:rPr>
              <a:t>保育料（預かり保育以外）について、既に幼稚園及び認定こども園（１号）を利用されている方は新たな手続は不要ですが、「預かり保育」の無償化の対象となるには、「保育の必要性の認定</a:t>
            </a:r>
            <a:r>
              <a:rPr kumimoji="1" lang="ja-JP" altLang="en-US" sz="1400" dirty="0">
                <a:latin typeface="+mn-ea"/>
              </a:rPr>
              <a:t>（就労等の要件あり）</a:t>
            </a:r>
            <a:r>
              <a:rPr kumimoji="1" lang="ja-JP" altLang="en-US" sz="1600" dirty="0">
                <a:latin typeface="+mn-ea"/>
              </a:rPr>
              <a:t>」を受ける必要があります。</a:t>
            </a:r>
            <a:r>
              <a:rPr kumimoji="1" lang="ja-JP" altLang="en-US" sz="2000" b="1" u="sng" dirty="0">
                <a:latin typeface="+mn-ea"/>
              </a:rPr>
              <a:t>給付認定希望日の前月１０日までに</a:t>
            </a:r>
            <a:r>
              <a:rPr kumimoji="1" lang="ja-JP" altLang="en-US" sz="1600" dirty="0">
                <a:latin typeface="+mn-ea"/>
              </a:rPr>
              <a:t>園が所在する区の子ども家庭課に認定申請書等をご提出ください</a:t>
            </a:r>
            <a:r>
              <a:rPr kumimoji="1" lang="ja-JP" altLang="en-US" sz="1400" dirty="0">
                <a:latin typeface="+mn-ea"/>
              </a:rPr>
              <a:t>（郵送又は持参）</a:t>
            </a:r>
            <a:r>
              <a:rPr kumimoji="1" lang="ja-JP" altLang="en-US" sz="1600" dirty="0">
                <a:latin typeface="+mn-ea"/>
              </a:rPr>
              <a:t>。</a:t>
            </a:r>
            <a:endParaRPr kumimoji="1" lang="en-US" altLang="ja-JP" sz="1600" dirty="0">
              <a:latin typeface="+mn-ea"/>
            </a:endParaRPr>
          </a:p>
          <a:p>
            <a:endParaRPr kumimoji="1" lang="en-US" altLang="ja-JP" sz="1400" dirty="0">
              <a:latin typeface="+mn-ea"/>
            </a:endParaRPr>
          </a:p>
          <a:p>
            <a:endParaRPr kumimoji="1" lang="en-US" altLang="ja-JP" sz="1100" dirty="0">
              <a:latin typeface="+mn-ea"/>
            </a:endParaRPr>
          </a:p>
          <a:p>
            <a:endParaRPr kumimoji="1" lang="en-US" altLang="ja-JP" sz="1100" dirty="0">
              <a:latin typeface="+mn-ea"/>
            </a:endParaRPr>
          </a:p>
          <a:p>
            <a:endParaRPr kumimoji="1" lang="en-US" altLang="ja-JP" sz="1100" dirty="0"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445173" y="6311105"/>
            <a:ext cx="1697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+mn-ea"/>
              </a:rPr>
              <a:t>（算定のイメージ）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80472" y="7641982"/>
            <a:ext cx="34848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+mn-ea"/>
              </a:rPr>
              <a:t>※</a:t>
            </a:r>
            <a:r>
              <a:rPr kumimoji="1" lang="ja-JP" altLang="en-US" sz="1000" dirty="0">
                <a:latin typeface="+mn-ea"/>
              </a:rPr>
              <a:t>　満３歳になった日から満３歳後最初の３月</a:t>
            </a:r>
            <a:r>
              <a:rPr kumimoji="1" lang="en-US" altLang="ja-JP" sz="1000" dirty="0">
                <a:latin typeface="+mn-ea"/>
              </a:rPr>
              <a:t>31</a:t>
            </a:r>
            <a:r>
              <a:rPr kumimoji="1" lang="ja-JP" altLang="en-US" sz="1000" dirty="0">
                <a:latin typeface="+mn-ea"/>
              </a:rPr>
              <a:t>日まで</a:t>
            </a:r>
            <a:endParaRPr kumimoji="1" lang="en-US" altLang="ja-JP" sz="1000" dirty="0">
              <a:latin typeface="+mn-ea"/>
            </a:endParaRPr>
          </a:p>
          <a:p>
            <a:r>
              <a:rPr kumimoji="1" lang="ja-JP" altLang="en-US" sz="1000" dirty="0">
                <a:latin typeface="+mn-ea"/>
              </a:rPr>
              <a:t>　の子供は、市町村民税非課税世帯のみが無償化の対象。</a:t>
            </a:r>
            <a:endParaRPr kumimoji="1" lang="en-US" altLang="ja-JP" sz="1000" dirty="0">
              <a:latin typeface="+mn-ea"/>
            </a:endParaRPr>
          </a:p>
          <a:p>
            <a:r>
              <a:rPr kumimoji="1" lang="ja-JP" altLang="en-US" sz="1000" dirty="0">
                <a:latin typeface="+mn-ea"/>
              </a:rPr>
              <a:t>　（月額</a:t>
            </a:r>
            <a:r>
              <a:rPr kumimoji="1" lang="en-US" altLang="ja-JP" sz="1000" dirty="0">
                <a:latin typeface="+mn-ea"/>
              </a:rPr>
              <a:t>1</a:t>
            </a:r>
            <a:r>
              <a:rPr kumimoji="1" lang="ja-JP" altLang="en-US" sz="1000" dirty="0">
                <a:latin typeface="+mn-ea"/>
              </a:rPr>
              <a:t>万</a:t>
            </a:r>
            <a:r>
              <a:rPr kumimoji="1" lang="en-US" altLang="ja-JP" sz="1000" dirty="0">
                <a:latin typeface="+mn-ea"/>
              </a:rPr>
              <a:t>6,300</a:t>
            </a:r>
            <a:r>
              <a:rPr kumimoji="1" lang="ja-JP" altLang="en-US" sz="1000" dirty="0">
                <a:latin typeface="+mn-ea"/>
              </a:rPr>
              <a:t>円が上限）</a:t>
            </a:r>
            <a:endParaRPr kumimoji="1" lang="en-US" altLang="ja-JP" sz="1000" dirty="0">
              <a:latin typeface="+mn-ea"/>
            </a:endParaRPr>
          </a:p>
          <a:p>
            <a:endParaRPr kumimoji="1" lang="en-US" altLang="ja-JP" sz="1000" dirty="0">
              <a:latin typeface="+mn-ea"/>
            </a:endParaRPr>
          </a:p>
          <a:p>
            <a:endParaRPr kumimoji="1" lang="ja-JP" altLang="en-US" sz="600" dirty="0">
              <a:latin typeface="+mn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0" y="91168"/>
            <a:ext cx="6858000" cy="584774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63558" y="8298012"/>
            <a:ext cx="5843833" cy="1378107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保育の必要性の認定手続きに関する問い合わせ先・提出先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無償化の給付に</a:t>
            </a:r>
            <a:r>
              <a:rPr kumimoji="1" lang="ja-JP" altLang="en-US" sz="11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関する問い合わせ先</a:t>
            </a:r>
            <a:r>
              <a:rPr kumimoji="1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幼保運営課　助成第二班　☎ 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043‐245‐5735</a:t>
            </a:r>
            <a:endParaRPr kumimoji="1" lang="ja-JP" alt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8107" y="771413"/>
            <a:ext cx="1014588" cy="350107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kern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手続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8107" y="4447776"/>
            <a:ext cx="2652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+mn-ea"/>
              </a:rPr>
              <a:t>【</a:t>
            </a:r>
            <a:r>
              <a:rPr kumimoji="1" lang="ja-JP" altLang="en-US" sz="1400" dirty="0">
                <a:latin typeface="+mn-ea"/>
              </a:rPr>
              <a:t>新たな手続は不要</a:t>
            </a:r>
            <a:r>
              <a:rPr kumimoji="1" lang="en-US" altLang="ja-JP" sz="1400" dirty="0">
                <a:latin typeface="+mn-ea"/>
              </a:rPr>
              <a:t>】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266145" y="4436962"/>
            <a:ext cx="39367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+mn-ea"/>
              </a:rPr>
              <a:t>【</a:t>
            </a:r>
            <a:r>
              <a:rPr kumimoji="1" lang="ja-JP" altLang="en-US" sz="1400" dirty="0">
                <a:latin typeface="+mn-ea"/>
              </a:rPr>
              <a:t>無償化の対象となるには上記手続が必要</a:t>
            </a:r>
            <a:r>
              <a:rPr kumimoji="1" lang="en-US" altLang="ja-JP" sz="1400" dirty="0">
                <a:latin typeface="+mn-ea"/>
              </a:rPr>
              <a:t>】</a:t>
            </a:r>
            <a:endParaRPr kumimoji="1" lang="ja-JP" altLang="en-US" sz="1400" dirty="0">
              <a:latin typeface="+mn-ea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5A86AA46-E77E-4FED-8294-115FF7E1B4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044" y="2742854"/>
            <a:ext cx="747347" cy="747347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588FD8D-BB6E-4D3B-B1A4-97A5A8C6F43A}"/>
              </a:ext>
            </a:extLst>
          </p:cNvPr>
          <p:cNvSpPr txBox="1"/>
          <p:nvPr/>
        </p:nvSpPr>
        <p:spPr>
          <a:xfrm>
            <a:off x="295910" y="2770280"/>
            <a:ext cx="514925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様式は以下の</a:t>
            </a:r>
            <a:r>
              <a:rPr kumimoji="1" lang="en-US" altLang="ja-JP" sz="1400" dirty="0">
                <a:latin typeface="+mn-ea"/>
              </a:rPr>
              <a:t>URL</a:t>
            </a:r>
            <a:r>
              <a:rPr kumimoji="1" lang="ja-JP" altLang="en-US" sz="1400" dirty="0">
                <a:latin typeface="+mn-ea"/>
              </a:rPr>
              <a:t>からダウンロードしていただくか、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各園又は区こども家庭課でお受け取りください。</a:t>
            </a:r>
          </a:p>
          <a:p>
            <a:r>
              <a:rPr kumimoji="1" lang="en-US" altLang="ja-JP" sz="1100" dirty="0">
                <a:latin typeface="+mn-ea"/>
              </a:rPr>
              <a:t>URL</a:t>
            </a:r>
            <a:r>
              <a:rPr kumimoji="1" lang="ja-JP" altLang="en-US" sz="1100" dirty="0">
                <a:latin typeface="+mn-ea"/>
              </a:rPr>
              <a:t>：</a:t>
            </a:r>
            <a:r>
              <a:rPr kumimoji="1" lang="en-US" altLang="ja-JP" sz="900" dirty="0">
                <a:latin typeface="+mn-ea"/>
                <a:hlinkClick r:id="rId4"/>
              </a:rPr>
              <a:t>http://www.city.chiba.jp/kodomomirai/kodomomirai/unei/musyoukasikyuunintei.html</a:t>
            </a:r>
            <a:endParaRPr kumimoji="1" lang="en-US" altLang="ja-JP" sz="1100" dirty="0">
              <a:latin typeface="+mn-ea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8917B24-AB2D-49E8-B6FF-A90046B28482}"/>
              </a:ext>
            </a:extLst>
          </p:cNvPr>
          <p:cNvSpPr txBox="1"/>
          <p:nvPr/>
        </p:nvSpPr>
        <p:spPr>
          <a:xfrm>
            <a:off x="276029" y="3479989"/>
            <a:ext cx="65965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+mn-ea"/>
              </a:rPr>
              <a:t>※</a:t>
            </a:r>
            <a:r>
              <a:rPr kumimoji="1" lang="ja-JP" altLang="en-US" sz="1100" dirty="0">
                <a:latin typeface="+mn-ea"/>
              </a:rPr>
              <a:t>預かり保育には定員があります。定員を超える利用申し込みがあった場合は、預かり保育を利用で</a:t>
            </a:r>
            <a:endParaRPr kumimoji="1" lang="en-US" altLang="ja-JP" sz="1100" dirty="0">
              <a:latin typeface="+mn-ea"/>
            </a:endParaRPr>
          </a:p>
          <a:p>
            <a:r>
              <a:rPr kumimoji="1" lang="ja-JP" altLang="en-US" sz="1100" dirty="0">
                <a:latin typeface="+mn-ea"/>
              </a:rPr>
              <a:t>　</a:t>
            </a:r>
            <a:r>
              <a:rPr kumimoji="1" lang="ja-JP" altLang="en-US" sz="1100" dirty="0" err="1">
                <a:latin typeface="+mn-ea"/>
              </a:rPr>
              <a:t>き</a:t>
            </a:r>
            <a:r>
              <a:rPr kumimoji="1" lang="ja-JP" altLang="en-US" sz="1100" dirty="0">
                <a:latin typeface="+mn-ea"/>
              </a:rPr>
              <a:t>ない場合もございますので、利用される際は各園に事前にご相談ください。</a:t>
            </a:r>
          </a:p>
          <a:p>
            <a:endParaRPr kumimoji="1" lang="en-US" altLang="ja-JP" sz="1100" dirty="0">
              <a:latin typeface="+mn-ea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B04BE4E-82E7-468A-9D80-226B7163A2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1778" y="6555399"/>
            <a:ext cx="3147912" cy="103522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39C80DA5-DB80-43D7-B8A1-F9FB09FD1A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8011" y="8576923"/>
            <a:ext cx="5370839" cy="667586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2885070-7BE3-400B-8C45-7A187C663004}"/>
              </a:ext>
            </a:extLst>
          </p:cNvPr>
          <p:cNvSpPr txBox="1"/>
          <p:nvPr/>
        </p:nvSpPr>
        <p:spPr>
          <a:xfrm>
            <a:off x="-969092" y="137107"/>
            <a:ext cx="7359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幼児教育・保育の無償化について</a:t>
            </a:r>
            <a:endParaRPr kumimoji="1" lang="en-US" altLang="ja-JP" sz="3200" b="1" dirty="0">
              <a:latin typeface="+mn-ea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6EB549B-E184-411D-846A-AAD0E3C7589B}"/>
              </a:ext>
            </a:extLst>
          </p:cNvPr>
          <p:cNvSpPr txBox="1"/>
          <p:nvPr/>
        </p:nvSpPr>
        <p:spPr>
          <a:xfrm>
            <a:off x="5087258" y="208986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+mn-ea"/>
              </a:rPr>
              <a:t>（預かり保育）</a:t>
            </a:r>
            <a:endParaRPr kumimoji="1" lang="en-US" altLang="ja-JP" sz="2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13260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601</TotalTime>
  <Words>264</Words>
  <Application>Microsoft Office PowerPoint</Application>
  <PresentationFormat>A4 210 x 297 mm</PresentationFormat>
  <Paragraphs>56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白壁　知義</dc:creator>
  <cp:lastModifiedBy>渋谷　賢太</cp:lastModifiedBy>
  <cp:revision>38</cp:revision>
  <cp:lastPrinted>2019-11-20T12:06:02Z</cp:lastPrinted>
  <dcterms:created xsi:type="dcterms:W3CDTF">2019-04-19T09:08:03Z</dcterms:created>
  <dcterms:modified xsi:type="dcterms:W3CDTF">2019-12-05T23:34:26Z</dcterms:modified>
</cp:coreProperties>
</file>