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1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古石 正史" initials="古石" lastIdx="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2D05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6391" autoAdjust="0"/>
  </p:normalViewPr>
  <p:slideViewPr>
    <p:cSldViewPr>
      <p:cViewPr>
        <p:scale>
          <a:sx n="75" d="100"/>
          <a:sy n="75" d="100"/>
        </p:scale>
        <p:origin x="-1938" y="768"/>
      </p:cViewPr>
      <p:guideLst>
        <p:guide orient="horz" pos="551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5315E54-6DE2-456D-B55A-2676BDC37643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ADACD67-2FD7-4640-987E-5724AA9AC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1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ACD67-2FD7-4640-987E-5724AA9AC1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0" y="-12947"/>
            <a:ext cx="6858000" cy="12005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5824" y="251520"/>
            <a:ext cx="678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（案）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千葉市民の方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へ　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月から</a:t>
            </a:r>
            <a:endParaRPr kumimoji="1"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幼児教育・保育の無償化がスタートします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3" name="角丸四角形 342"/>
          <p:cNvSpPr/>
          <p:nvPr/>
        </p:nvSpPr>
        <p:spPr>
          <a:xfrm>
            <a:off x="73133" y="1763688"/>
            <a:ext cx="6713518" cy="7200800"/>
          </a:xfrm>
          <a:prstGeom prst="roundRect">
            <a:avLst>
              <a:gd name="adj" fmla="val 218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80000" indent="-457200">
              <a:lnSpc>
                <a:spcPts val="2200"/>
              </a:lnSpc>
            </a:pP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の対象となるためには、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ja-JP" altLang="en-US" sz="20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日から</a:t>
            </a:r>
            <a:r>
              <a:rPr kumimoji="1" lang="en-US" altLang="ja-JP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日まで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施設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が所在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する区のこども家庭課において、</a:t>
            </a:r>
            <a:r>
              <a:rPr kumimoji="1"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「保育の必要性の認定」の申請を行っていただく必要があります。</a:t>
            </a:r>
            <a:endParaRPr kumimoji="1" lang="en-US" altLang="ja-JP" sz="1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様式をダウンロード（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「ＵＲＬ作成中」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）していただくか、区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こども家庭課で様式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をお受け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取りください。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（注１）認可外保育施設は、認可保育所に入れず、やむを得ず利用される方がいらっしゃることを踏まえ、無償化の対象となりました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。認可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保育所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や認定こども園等を利用できていない方が対象となります。</a:t>
            </a:r>
            <a:endParaRPr kumimoji="1" lang="en-US" altLang="ja-JP" sz="12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（注２）「保育の必要性の認定」の要件については、就労等の要件（認可保育所の利用と同等の要件）があります。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（注３）認可保育所等に申し込みをした方で、既に認定を受けている方については、改めての認定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は不要です。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３歳</a:t>
            </a:r>
            <a:r>
              <a:rPr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以上児（全世帯）は月額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３歳</a:t>
            </a:r>
            <a:r>
              <a:rPr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未満児（住民税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非課税</a:t>
            </a:r>
            <a:r>
              <a:rPr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世帯）は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の利用料が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無償化の対象となります。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年齢計算は４月１日時点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本市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に届出をした基準を満たす（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）①認可外保育施設に加え、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  <a:spcBef>
                <a:spcPts val="3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②一時預かり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事業、③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病児保育事業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④ファミリー・サポート・センター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　の４事業が対象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４事業合わせて月額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万円（または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万円）までが無償化の対象となります。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基準を満たすかは各施設におたずねください。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今後の手続（請求など）について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は、後日お知らせ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37200" lvl="1" indent="-457200">
              <a:lnSpc>
                <a:spcPts val="1800"/>
              </a:lnSpc>
              <a:spcBef>
                <a:spcPts val="600"/>
              </a:spcBef>
            </a:pPr>
            <a:endParaRPr lang="en-US" altLang="ja-JP" sz="13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229200" y="93156"/>
            <a:ext cx="1370547" cy="3743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資料４－２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824" y="1165241"/>
            <a:ext cx="6787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市内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の認可外保育施設を利用する保護者の皆様にお知らせします。他市にお住まいの方は、お住いの自治体にお問合せください。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60648" y="1835696"/>
            <a:ext cx="673263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 smtClean="0">
                <a:latin typeface="Calibri"/>
                <a:ea typeface="ＭＳ Ｐゴシック"/>
              </a:rPr>
              <a:t>手続</a:t>
            </a:r>
            <a:endParaRPr kumimoji="1" lang="en-US" altLang="ja-JP" b="1" kern="0" dirty="0" smtClean="0">
              <a:latin typeface="Calibri"/>
              <a:ea typeface="ＭＳ Ｐゴシック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5187" y="5148064"/>
            <a:ext cx="1159597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 smtClean="0">
                <a:latin typeface="Calibri"/>
                <a:ea typeface="ＭＳ Ｐゴシック"/>
              </a:rPr>
              <a:t>無償化額</a:t>
            </a:r>
            <a:endParaRPr kumimoji="1" lang="en-US" altLang="ja-JP" b="1" kern="0" dirty="0" smtClean="0">
              <a:latin typeface="Calibri"/>
              <a:ea typeface="ＭＳ Ｐゴシック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5187" y="6540135"/>
            <a:ext cx="1159597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kern="0" dirty="0">
                <a:latin typeface="Calibri"/>
                <a:ea typeface="ＭＳ Ｐゴシック"/>
              </a:rPr>
              <a:t>対象施設</a:t>
            </a:r>
            <a:endParaRPr kumimoji="1" lang="en-US" altLang="ja-JP" b="1" kern="0" dirty="0" smtClean="0"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705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0" y="-36512"/>
            <a:ext cx="6858000" cy="4593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indent="-457200">
              <a:lnSpc>
                <a:spcPts val="1600"/>
              </a:lnSpc>
            </a:pPr>
            <a:r>
              <a:rPr lang="ja-JP" altLang="en-US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［基本的な手続きのイメージ］</a:t>
            </a:r>
            <a:endParaRPr lang="en-US" altLang="ja-JP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4924" y="7380312"/>
            <a:ext cx="6464294" cy="16561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問い合わせ先：</a:t>
            </a:r>
            <a:endParaRPr lang="en-US" altLang="ja-JP" sz="1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保育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の必要性の認定手続きに関する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千葉市保健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福祉センターこども家庭課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中　央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221-2172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花見川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275-6421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稲　毛 ☎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284-6137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若　葉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233-8150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緑　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292-8137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美　浜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270-3150</a:t>
            </a:r>
          </a:p>
          <a:p>
            <a:pPr>
              <a:lnSpc>
                <a:spcPts val="1200"/>
              </a:lnSpc>
            </a:pPr>
            <a:endParaRPr lang="en-US" altLang="ja-JP" sz="1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無償化の給付について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千葉市幼保運営課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☎ 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043‐245‐5735</a:t>
            </a:r>
            <a:endParaRPr lang="ja-JP" altLang="en-US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492896" y="517457"/>
            <a:ext cx="1351152" cy="704579"/>
            <a:chOff x="3169231" y="4634113"/>
            <a:chExt cx="1063120" cy="480614"/>
          </a:xfrm>
        </p:grpSpPr>
        <p:sp>
          <p:nvSpPr>
            <p:cNvPr id="14" name="正方形/長方形 13"/>
            <p:cNvSpPr/>
            <p:nvPr/>
          </p:nvSpPr>
          <p:spPr>
            <a:xfrm>
              <a:off x="3219386" y="4799485"/>
              <a:ext cx="962811" cy="30583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台形 14"/>
            <p:cNvSpPr/>
            <p:nvPr/>
          </p:nvSpPr>
          <p:spPr>
            <a:xfrm>
              <a:off x="3169231" y="4634113"/>
              <a:ext cx="1063120" cy="149347"/>
            </a:xfrm>
            <a:prstGeom prst="trapezoid">
              <a:avLst>
                <a:gd name="adj" fmla="val 8982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318300" y="4821704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539366" y="4821739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ローチャート: 論理積ゲート 17"/>
            <p:cNvSpPr/>
            <p:nvPr/>
          </p:nvSpPr>
          <p:spPr>
            <a:xfrm rot="16200000">
              <a:off x="3836142" y="4944261"/>
              <a:ext cx="182658" cy="158274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2726432" y="1230339"/>
            <a:ext cx="2083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認可外保育施設 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5528845" y="3780412"/>
            <a:ext cx="936104" cy="936104"/>
            <a:chOff x="-3267744" y="1475656"/>
            <a:chExt cx="936104" cy="936104"/>
          </a:xfrm>
        </p:grpSpPr>
        <p:sp>
          <p:nvSpPr>
            <p:cNvPr id="21" name="楕円 20"/>
            <p:cNvSpPr/>
            <p:nvPr/>
          </p:nvSpPr>
          <p:spPr>
            <a:xfrm>
              <a:off x="-3267744" y="1475656"/>
              <a:ext cx="936104" cy="93610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-3139574" y="1763688"/>
              <a:ext cx="679764" cy="372725"/>
              <a:chOff x="3388737" y="3030270"/>
              <a:chExt cx="989518" cy="555199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3388737" y="3030270"/>
                <a:ext cx="989518" cy="54267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02190" y="3449798"/>
                <a:ext cx="234619" cy="1356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3468858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369686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3917932" y="3137273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14141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214924" y="3739233"/>
            <a:ext cx="1410372" cy="920225"/>
            <a:chOff x="2665769" y="4177029"/>
            <a:chExt cx="1560159" cy="1308997"/>
          </a:xfrm>
        </p:grpSpPr>
        <p:sp>
          <p:nvSpPr>
            <p:cNvPr id="30" name="角丸四角形 29"/>
            <p:cNvSpPr/>
            <p:nvPr/>
          </p:nvSpPr>
          <p:spPr>
            <a:xfrm>
              <a:off x="2665769" y="4177029"/>
              <a:ext cx="1560159" cy="1308997"/>
            </a:xfrm>
            <a:prstGeom prst="roundRect">
              <a:avLst>
                <a:gd name="adj" fmla="val 13149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ローチャート: 論理積ゲート 30"/>
            <p:cNvSpPr/>
            <p:nvPr/>
          </p:nvSpPr>
          <p:spPr>
            <a:xfrm rot="16200000">
              <a:off x="2794892" y="4780236"/>
              <a:ext cx="707566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/>
            <p:cNvSpPr/>
            <p:nvPr/>
          </p:nvSpPr>
          <p:spPr>
            <a:xfrm>
              <a:off x="2925796" y="4371611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ローチャート: 論理積ゲート 32"/>
            <p:cNvSpPr/>
            <p:nvPr/>
          </p:nvSpPr>
          <p:spPr>
            <a:xfrm rot="16200000">
              <a:off x="3424617" y="4815614"/>
              <a:ext cx="636810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楕円 33"/>
            <p:cNvSpPr/>
            <p:nvPr/>
          </p:nvSpPr>
          <p:spPr>
            <a:xfrm>
              <a:off x="3482995" y="4406989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116632" y="4716858"/>
            <a:ext cx="1821010" cy="318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保護者の皆様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11067" y="481927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市区町村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1982148" y="4211960"/>
            <a:ext cx="3240000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>
            <a:off x="1968556" y="4437744"/>
            <a:ext cx="32403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1700808" y="1847623"/>
            <a:ext cx="1155263" cy="1839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214923" y="5420608"/>
            <a:ext cx="6464295" cy="1887696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 anchor="ctr">
            <a:spAutoFit/>
          </a:bodyPr>
          <a:lstStyle/>
          <a:p>
            <a:pPr marL="180000" indent="-457200">
              <a:lnSpc>
                <a:spcPts val="2000"/>
              </a:lnSpc>
            </a:pP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保育の必要性の認定を受けていない場合、まずは申請が必要となります。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現在利用されている方は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７月○日から９月</a:t>
            </a:r>
            <a:r>
              <a:rPr lang="en-US" altLang="ja-JP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日までの間に申請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をお願いいたします（１０月以降は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給付認定希望日の前月１０日まで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）。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請求・支払い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は３か月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毎の償還払いを予定しております（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年４回の支払い）。</a:t>
            </a:r>
          </a:p>
          <a:p>
            <a:pPr marL="180000" indent="-457200">
              <a:lnSpc>
                <a:spcPts val="2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例）令和元年１０月～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１２月分→１月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に領収書等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をご提出→３月にお支払い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無償化の対象は保育料です。通園送迎費、食材料費、行事費、入園料などは、これまでどおり保護者の負担になります。ご注意ください。</a:t>
            </a:r>
            <a:endParaRPr lang="en-US" altLang="ja-JP" sz="12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02088" y="3923928"/>
            <a:ext cx="2704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④施設等利用費の請求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 flipV="1">
            <a:off x="1052736" y="1585387"/>
            <a:ext cx="1260951" cy="2041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068826" y="4534463"/>
            <a:ext cx="30332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⑤施設等利用費の支払い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（月額上限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万円まで）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住民税非課税世帯の３歳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未満児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日時点）は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endParaRPr kumimoji="1"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52736" y="2123728"/>
            <a:ext cx="15478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②利用料の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支払い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332656" y="1190361"/>
            <a:ext cx="1602064" cy="24686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80907" y="1438806"/>
            <a:ext cx="1261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①利用契約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420888" y="2475056"/>
            <a:ext cx="1286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③領収証等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の発行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1953200" y="3851920"/>
            <a:ext cx="3276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276872" y="3216042"/>
            <a:ext cx="3173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◎支給認定（今回のお知らせで主となる手続）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260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2162</TotalTime>
  <Words>186</Words>
  <Application>Microsoft Office PowerPoint</Application>
  <PresentationFormat>画面に合わせる (4:3)</PresentationFormat>
  <Paragraphs>52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渋谷　賢太</cp:lastModifiedBy>
  <cp:revision>22</cp:revision>
  <cp:lastPrinted>2019-06-18T01:49:59Z</cp:lastPrinted>
  <dcterms:created xsi:type="dcterms:W3CDTF">2018-11-02T04:10:29Z</dcterms:created>
  <dcterms:modified xsi:type="dcterms:W3CDTF">2019-06-18T04:41:26Z</dcterms:modified>
</cp:coreProperties>
</file>