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8" r:id="rId2"/>
    <p:sldId id="269"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11"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古石 正史" initials="古石" lastIdx="6"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2D050"/>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44" autoAdjust="0"/>
    <p:restoredTop sz="96391" autoAdjust="0"/>
  </p:normalViewPr>
  <p:slideViewPr>
    <p:cSldViewPr>
      <p:cViewPr>
        <p:scale>
          <a:sx n="125" d="100"/>
          <a:sy n="125" d="100"/>
        </p:scale>
        <p:origin x="858" y="90"/>
      </p:cViewPr>
      <p:guideLst>
        <p:guide orient="horz" pos="5511"/>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4813"/>
          </a:xfrm>
          <a:prstGeom prst="rect">
            <a:avLst/>
          </a:prstGeom>
        </p:spPr>
        <p:txBody>
          <a:bodyPr vert="horz" lIns="90637" tIns="45318" rIns="90637" bIns="453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3" y="0"/>
            <a:ext cx="2918621" cy="494813"/>
          </a:xfrm>
          <a:prstGeom prst="rect">
            <a:avLst/>
          </a:prstGeom>
        </p:spPr>
        <p:txBody>
          <a:bodyPr vert="horz" lIns="90637" tIns="45318" rIns="90637" bIns="45318" rtlCol="0"/>
          <a:lstStyle>
            <a:lvl1pPr algn="r">
              <a:defRPr sz="1200"/>
            </a:lvl1pPr>
          </a:lstStyle>
          <a:p>
            <a:fld id="{25315E54-6DE2-456D-B55A-2676BDC37643}" type="datetimeFigureOut">
              <a:rPr kumimoji="1" lang="ja-JP" altLang="en-US" smtClean="0"/>
              <a:t>2019/11/20</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0637" tIns="45318" rIns="90637" bIns="45318" rtlCol="0" anchor="ctr"/>
          <a:lstStyle/>
          <a:p>
            <a:endParaRPr lang="ja-JP" altLang="en-US"/>
          </a:p>
        </p:txBody>
      </p:sp>
      <p:sp>
        <p:nvSpPr>
          <p:cNvPr id="5" name="ノート プレースホルダー 4"/>
          <p:cNvSpPr>
            <a:spLocks noGrp="1"/>
          </p:cNvSpPr>
          <p:nvPr>
            <p:ph type="body" sz="quarter" idx="3"/>
          </p:nvPr>
        </p:nvSpPr>
        <p:spPr>
          <a:xfrm>
            <a:off x="673891" y="4747997"/>
            <a:ext cx="5387982" cy="3884437"/>
          </a:xfrm>
          <a:prstGeom prst="rect">
            <a:avLst/>
          </a:prstGeom>
        </p:spPr>
        <p:txBody>
          <a:bodyPr vert="horz" lIns="90637" tIns="45318" rIns="90637" bIns="453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7" tIns="45318" rIns="90637" bIns="453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3" y="9371502"/>
            <a:ext cx="2918621" cy="494813"/>
          </a:xfrm>
          <a:prstGeom prst="rect">
            <a:avLst/>
          </a:prstGeom>
        </p:spPr>
        <p:txBody>
          <a:bodyPr vert="horz" lIns="90637" tIns="45318" rIns="90637" bIns="45318" rtlCol="0" anchor="b"/>
          <a:lstStyle>
            <a:lvl1pPr algn="r">
              <a:defRPr sz="1200"/>
            </a:lvl1pPr>
          </a:lstStyle>
          <a:p>
            <a:fld id="{CADACD67-2FD7-4640-987E-5724AA9AC193}" type="slidenum">
              <a:rPr kumimoji="1" lang="ja-JP" altLang="en-US" smtClean="0"/>
              <a:t>‹#›</a:t>
            </a:fld>
            <a:endParaRPr kumimoji="1" lang="ja-JP" altLang="en-US"/>
          </a:p>
        </p:txBody>
      </p:sp>
    </p:spTree>
    <p:extLst>
      <p:ext uri="{BB962C8B-B14F-4D97-AF65-F5344CB8AC3E}">
        <p14:creationId xmlns:p14="http://schemas.microsoft.com/office/powerpoint/2010/main" val="11484125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ADACD67-2FD7-4640-987E-5724AA9AC193}" type="slidenum">
              <a:rPr kumimoji="1" lang="ja-JP" altLang="en-US" smtClean="0"/>
              <a:t>1</a:t>
            </a:fld>
            <a:endParaRPr kumimoji="1" lang="ja-JP" altLang="en-US"/>
          </a:p>
        </p:txBody>
      </p:sp>
    </p:spTree>
    <p:extLst>
      <p:ext uri="{BB962C8B-B14F-4D97-AF65-F5344CB8AC3E}">
        <p14:creationId xmlns:p14="http://schemas.microsoft.com/office/powerpoint/2010/main" val="1617509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729154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71439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06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2804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5333"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2798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25855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79646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75793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83472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667"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6694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667"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kumimoji="1" lang="ja-JP" altLang="en-US"/>
              <a:t>図を追加</a:t>
            </a:r>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372D545-8467-428C-B4B7-668AFE11EB3F}" type="datetimeFigureOut">
              <a:rPr kumimoji="1" lang="ja-JP" altLang="en-US" smtClean="0"/>
              <a:t>2019/11/20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528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7372D545-8467-428C-B4B7-668AFE11EB3F}" type="datetimeFigureOut">
              <a:rPr kumimoji="1" lang="ja-JP" altLang="en-US" smtClean="0"/>
              <a:t>2019/11/20</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kumimoji="1"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kumimoji="1"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kumimoji="1"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kumimoji="1"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kumimoji="1" sz="2667" kern="1200">
          <a:solidFill>
            <a:schemeClr val="tx1"/>
          </a:solidFill>
          <a:latin typeface="+mn-lt"/>
          <a:ea typeface="+mn-ea"/>
          <a:cs typeface="+mn-cs"/>
        </a:defRPr>
      </a:lvl9pPr>
    </p:bodyStyle>
    <p:otherStyle>
      <a:defPPr>
        <a:defRPr lang="ja-JP"/>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正方形/長方形 91"/>
          <p:cNvSpPr/>
          <p:nvPr/>
        </p:nvSpPr>
        <p:spPr>
          <a:xfrm>
            <a:off x="0" y="212611"/>
            <a:ext cx="6858000" cy="80377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p:cNvSpPr txBox="1"/>
          <p:nvPr/>
        </p:nvSpPr>
        <p:spPr>
          <a:xfrm>
            <a:off x="27011" y="284619"/>
            <a:ext cx="6787552" cy="830997"/>
          </a:xfrm>
          <a:prstGeom prst="rect">
            <a:avLst/>
          </a:prstGeom>
          <a:noFill/>
        </p:spPr>
        <p:txBody>
          <a:bodyPr wrap="square" rtlCol="0">
            <a:spAutoFit/>
          </a:bodyPr>
          <a:lstStyle/>
          <a:p>
            <a:pPr algn="ctr"/>
            <a:r>
              <a:rPr kumimoji="1" lang="ja-JP" altLang="en-US" sz="2400" b="1" dirty="0">
                <a:latin typeface="メイリオ" panose="020B0604030504040204" pitchFamily="50" charset="-128"/>
                <a:ea typeface="メイリオ" panose="020B0604030504040204" pitchFamily="50" charset="-128"/>
              </a:rPr>
              <a:t>幼児教育・保育の無償化における</a:t>
            </a:r>
            <a:endParaRPr kumimoji="1" lang="en-US" altLang="ja-JP" sz="2400" b="1" dirty="0">
              <a:latin typeface="メイリオ" panose="020B0604030504040204" pitchFamily="50" charset="-128"/>
              <a:ea typeface="メイリオ" panose="020B0604030504040204" pitchFamily="50" charset="-128"/>
            </a:endParaRPr>
          </a:p>
          <a:p>
            <a:pPr algn="ctr"/>
            <a:r>
              <a:rPr kumimoji="1" lang="ja-JP" altLang="en-US" sz="2400" b="1" dirty="0">
                <a:latin typeface="メイリオ" panose="020B0604030504040204" pitchFamily="50" charset="-128"/>
                <a:ea typeface="メイリオ" panose="020B0604030504040204" pitchFamily="50" charset="-128"/>
              </a:rPr>
              <a:t>給付認定後の手続きについて</a:t>
            </a:r>
          </a:p>
        </p:txBody>
      </p:sp>
      <p:sp>
        <p:nvSpPr>
          <p:cNvPr id="343" name="角丸四角形 342"/>
          <p:cNvSpPr/>
          <p:nvPr/>
        </p:nvSpPr>
        <p:spPr>
          <a:xfrm>
            <a:off x="73133" y="1226533"/>
            <a:ext cx="6713518" cy="7809964"/>
          </a:xfrm>
          <a:prstGeom prst="roundRect">
            <a:avLst>
              <a:gd name="adj" fmla="val 2183"/>
            </a:avLst>
          </a:prstGeom>
          <a:ln/>
        </p:spPr>
        <p:style>
          <a:lnRef idx="2">
            <a:schemeClr val="accent6"/>
          </a:lnRef>
          <a:fillRef idx="1">
            <a:schemeClr val="lt1"/>
          </a:fillRef>
          <a:effectRef idx="0">
            <a:schemeClr val="accent6"/>
          </a:effectRef>
          <a:fontRef idx="minor">
            <a:schemeClr val="dk1"/>
          </a:fontRef>
        </p:style>
        <p:txBody>
          <a:bodyPr rtlCol="0" anchor="ctr"/>
          <a:lstStyle/>
          <a:p>
            <a:pPr marL="180000" indent="-457200">
              <a:lnSpc>
                <a:spcPts val="2200"/>
              </a:lnSpc>
            </a:pP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　　　</a:t>
            </a:r>
            <a:endParaRPr kumimoji="1"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600" dirty="0">
              <a:latin typeface="メイリオ" panose="020B0604030504040204" pitchFamily="50" charset="-128"/>
              <a:ea typeface="メイリオ" panose="020B0604030504040204" pitchFamily="50" charset="-128"/>
            </a:endParaRPr>
          </a:p>
          <a:p>
            <a:pPr marL="180000" indent="-457200">
              <a:lnSpc>
                <a:spcPts val="2200"/>
              </a:lnSpc>
            </a:pPr>
            <a:r>
              <a:rPr lang="ja-JP" altLang="en-US" sz="1600" dirty="0">
                <a:latin typeface="メイリオ" panose="020B0604030504040204" pitchFamily="50" charset="-128"/>
                <a:ea typeface="メイリオ" panose="020B0604030504040204" pitchFamily="50" charset="-128"/>
              </a:rPr>
              <a:t>　　　　　</a:t>
            </a:r>
            <a:endParaRPr lang="en-US" altLang="ja-JP" sz="1200" dirty="0">
              <a:latin typeface="ＭＳ ゴシック" panose="020B0609070205080204" pitchFamily="49" charset="-128"/>
              <a:ea typeface="ＭＳ ゴシック" panose="020B0609070205080204" pitchFamily="49" charset="-128"/>
            </a:endParaRPr>
          </a:p>
          <a:p>
            <a:pPr marL="180000" indent="-457200">
              <a:lnSpc>
                <a:spcPts val="2200"/>
              </a:lnSpc>
            </a:pPr>
            <a:endParaRPr lang="en-US" altLang="ja-JP" sz="1600" dirty="0">
              <a:latin typeface="メイリオ" panose="020B0604030504040204" pitchFamily="50" charset="-128"/>
              <a:ea typeface="メイリオ" panose="020B0604030504040204" pitchFamily="50" charset="-128"/>
            </a:endParaRPr>
          </a:p>
          <a:p>
            <a:pPr marL="637200" lvl="1" indent="-457200">
              <a:lnSpc>
                <a:spcPts val="1800"/>
              </a:lnSpc>
              <a:spcBef>
                <a:spcPts val="600"/>
              </a:spcBef>
            </a:pPr>
            <a:endParaRPr lang="en-US" altLang="ja-JP" sz="13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8" name="正方形/長方形 7"/>
          <p:cNvSpPr/>
          <p:nvPr/>
        </p:nvSpPr>
        <p:spPr>
          <a:xfrm>
            <a:off x="199552" y="1403648"/>
            <a:ext cx="673263"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b="1" kern="0" dirty="0">
                <a:latin typeface="Calibri"/>
                <a:ea typeface="ＭＳ Ｐゴシック"/>
              </a:rPr>
              <a:t>手続</a:t>
            </a:r>
            <a:endParaRPr kumimoji="1" lang="en-US" altLang="ja-JP" b="1" kern="0" dirty="0">
              <a:latin typeface="Calibri"/>
              <a:ea typeface="ＭＳ Ｐゴシック"/>
            </a:endParaRPr>
          </a:p>
        </p:txBody>
      </p:sp>
      <p:sp>
        <p:nvSpPr>
          <p:cNvPr id="12" name="正方形/長方形 11"/>
          <p:cNvSpPr/>
          <p:nvPr/>
        </p:nvSpPr>
        <p:spPr>
          <a:xfrm>
            <a:off x="199552" y="5762578"/>
            <a:ext cx="3661496" cy="264113"/>
          </a:xfrm>
          <a:prstGeom prst="rect">
            <a:avLst/>
          </a:prstGeom>
          <a:noFill/>
          <a:ln w="25400" cap="flat" cmpd="sng" algn="ctr">
            <a:solidFill>
              <a:schemeClr val="tx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b="1" kern="0" dirty="0">
                <a:latin typeface="Calibri"/>
                <a:ea typeface="ＭＳ Ｐゴシック"/>
              </a:rPr>
              <a:t>請求時期（３か月ごとの償還払い）</a:t>
            </a:r>
            <a:endParaRPr kumimoji="1" lang="en-US" altLang="ja-JP" b="1" kern="0" dirty="0">
              <a:latin typeface="Calibri"/>
              <a:ea typeface="ＭＳ Ｐゴシック"/>
            </a:endParaRPr>
          </a:p>
        </p:txBody>
      </p:sp>
      <p:sp>
        <p:nvSpPr>
          <p:cNvPr id="3" name="テキスト ボックス 2">
            <a:extLst>
              <a:ext uri="{FF2B5EF4-FFF2-40B4-BE49-F238E27FC236}">
                <a16:creationId xmlns:a16="http://schemas.microsoft.com/office/drawing/2014/main" id="{1C61BF0B-17D6-4237-8170-210327062C4E}"/>
              </a:ext>
            </a:extLst>
          </p:cNvPr>
          <p:cNvSpPr txBox="1"/>
          <p:nvPr/>
        </p:nvSpPr>
        <p:spPr>
          <a:xfrm>
            <a:off x="97664" y="1758205"/>
            <a:ext cx="6612900" cy="3908762"/>
          </a:xfrm>
          <a:prstGeom prst="rect">
            <a:avLst/>
          </a:prstGeom>
          <a:noFill/>
        </p:spPr>
        <p:txBody>
          <a:bodyPr wrap="square" rtlCol="0">
            <a:spAutoFit/>
          </a:bodyPr>
          <a:lstStyle/>
          <a:p>
            <a:r>
              <a:rPr lang="ja-JP" altLang="en-US" dirty="0">
                <a:latin typeface="メイリオ" panose="020B0604030504040204" pitchFamily="50" charset="-128"/>
                <a:ea typeface="メイリオ" panose="020B0604030504040204" pitchFamily="50" charset="-128"/>
              </a:rPr>
              <a:t>①「施設等利用給付認定通知書」がご自宅に届きましたら、速</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やかに利用する園にご提示ください。</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②保育料を支払った後、利用する園から「領収証兼提供証明</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書（写）」が交付されますので、大切に保管ください（交</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付される時期は園によって異なります。）。 </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「領収証兼提供証明書（原本）」については、利用する園の</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保管となります。</a:t>
            </a:r>
            <a:endParaRPr lang="en-US" altLang="ja-JP" dirty="0">
              <a:latin typeface="メイリオ" panose="020B0604030504040204" pitchFamily="50" charset="-128"/>
              <a:ea typeface="メイリオ" panose="020B0604030504040204" pitchFamily="50" charset="-128"/>
            </a:endParaRPr>
          </a:p>
          <a:p>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③以下に記載する「請求していただく月（１月、４月、７月、</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１０月）」になりましたら、「請求書」を請求していただく</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月の　　　日までに利用する園にご提出ください。</a:t>
            </a:r>
            <a:endParaRPr lang="en-US" altLang="ja-JP" dirty="0">
              <a:latin typeface="メイリオ" panose="020B0604030504040204" pitchFamily="50" charset="-128"/>
              <a:ea typeface="メイリオ" panose="020B0604030504040204" pitchFamily="50" charset="-128"/>
            </a:endParaRPr>
          </a:p>
          <a:p>
            <a:r>
              <a:rPr lang="ja-JP" altLang="en-US"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請求書の様式は利用する園を通して後日配布いたします。</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締切日を過ぎた場合、支払いが次回分（３か月後）となることがあります。</a:t>
            </a:r>
            <a:endParaRPr lang="en-US" altLang="ja-JP" dirty="0">
              <a:latin typeface="メイリオ" panose="020B0604030504040204" pitchFamily="50" charset="-128"/>
              <a:ea typeface="メイリオ" panose="020B0604030504040204" pitchFamily="50" charset="-128"/>
            </a:endParaRPr>
          </a:p>
        </p:txBody>
      </p:sp>
      <p:pic>
        <p:nvPicPr>
          <p:cNvPr id="7" name="図 6">
            <a:extLst>
              <a:ext uri="{FF2B5EF4-FFF2-40B4-BE49-F238E27FC236}">
                <a16:creationId xmlns:a16="http://schemas.microsoft.com/office/drawing/2014/main" id="{75F31A54-508C-4241-8D5F-F8ED7A81EE03}"/>
              </a:ext>
            </a:extLst>
          </p:cNvPr>
          <p:cNvPicPr>
            <a:picLocks noChangeAspect="1"/>
          </p:cNvPicPr>
          <p:nvPr/>
        </p:nvPicPr>
        <p:blipFill>
          <a:blip r:embed="rId3"/>
          <a:stretch>
            <a:fillRect/>
          </a:stretch>
        </p:blipFill>
        <p:spPr>
          <a:xfrm>
            <a:off x="188640" y="6093592"/>
            <a:ext cx="6464294" cy="1132678"/>
          </a:xfrm>
          <a:prstGeom prst="rect">
            <a:avLst/>
          </a:prstGeom>
        </p:spPr>
      </p:pic>
      <p:sp>
        <p:nvSpPr>
          <p:cNvPr id="16" name="正方形/長方形 15">
            <a:extLst>
              <a:ext uri="{FF2B5EF4-FFF2-40B4-BE49-F238E27FC236}">
                <a16:creationId xmlns:a16="http://schemas.microsoft.com/office/drawing/2014/main" id="{F782E52B-20A0-41AE-8811-6E5FE21C84F6}"/>
              </a:ext>
            </a:extLst>
          </p:cNvPr>
          <p:cNvSpPr/>
          <p:nvPr/>
        </p:nvSpPr>
        <p:spPr>
          <a:xfrm>
            <a:off x="196853" y="7202738"/>
            <a:ext cx="6464294" cy="1656184"/>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300" dirty="0">
                <a:solidFill>
                  <a:schemeClr val="tx1"/>
                </a:solidFill>
                <a:latin typeface="メイリオ" panose="020B0604030504040204" pitchFamily="50" charset="-128"/>
                <a:ea typeface="メイリオ" panose="020B0604030504040204" pitchFamily="50" charset="-128"/>
              </a:rPr>
              <a:t>問い合わせ先：</a:t>
            </a: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保育の必要性の認定手続きに関すること</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千葉市保健福祉センターこども家庭課</a:t>
            </a:r>
          </a:p>
          <a:p>
            <a:r>
              <a:rPr lang="ja-JP" altLang="en-US" sz="1300" dirty="0">
                <a:solidFill>
                  <a:schemeClr val="tx1"/>
                </a:solidFill>
                <a:latin typeface="メイリオ" panose="020B0604030504040204" pitchFamily="50" charset="-128"/>
                <a:ea typeface="メイリオ" panose="020B0604030504040204" pitchFamily="50" charset="-128"/>
              </a:rPr>
              <a:t>　　中　央 ☎</a:t>
            </a:r>
            <a:r>
              <a:rPr lang="en-US" altLang="ja-JP" sz="1300" dirty="0">
                <a:solidFill>
                  <a:schemeClr val="tx1"/>
                </a:solidFill>
                <a:latin typeface="メイリオ" panose="020B0604030504040204" pitchFamily="50" charset="-128"/>
                <a:ea typeface="メイリオ" panose="020B0604030504040204" pitchFamily="50" charset="-128"/>
              </a:rPr>
              <a:t>221-2172</a:t>
            </a:r>
            <a:r>
              <a:rPr lang="ja-JP" altLang="en-US" sz="1300" dirty="0">
                <a:solidFill>
                  <a:schemeClr val="tx1"/>
                </a:solidFill>
                <a:latin typeface="メイリオ" panose="020B0604030504040204" pitchFamily="50" charset="-128"/>
                <a:ea typeface="メイリオ" panose="020B0604030504040204" pitchFamily="50" charset="-128"/>
              </a:rPr>
              <a:t>　花見川 ☎</a:t>
            </a:r>
            <a:r>
              <a:rPr lang="en-US" altLang="ja-JP" sz="1300" dirty="0">
                <a:solidFill>
                  <a:schemeClr val="tx1"/>
                </a:solidFill>
                <a:latin typeface="メイリオ" panose="020B0604030504040204" pitchFamily="50" charset="-128"/>
                <a:ea typeface="メイリオ" panose="020B0604030504040204" pitchFamily="50" charset="-128"/>
              </a:rPr>
              <a:t>275-6421</a:t>
            </a:r>
            <a:r>
              <a:rPr lang="ja-JP" altLang="en-US" sz="1300" dirty="0">
                <a:solidFill>
                  <a:schemeClr val="tx1"/>
                </a:solidFill>
                <a:latin typeface="メイリオ" panose="020B0604030504040204" pitchFamily="50" charset="-128"/>
                <a:ea typeface="メイリオ" panose="020B0604030504040204" pitchFamily="50" charset="-128"/>
              </a:rPr>
              <a:t>　稲　毛 ☎</a:t>
            </a:r>
            <a:r>
              <a:rPr lang="en-US" altLang="ja-JP" sz="1300" dirty="0">
                <a:solidFill>
                  <a:schemeClr val="tx1"/>
                </a:solidFill>
                <a:latin typeface="メイリオ" panose="020B0604030504040204" pitchFamily="50" charset="-128"/>
                <a:ea typeface="メイリオ" panose="020B0604030504040204" pitchFamily="50" charset="-128"/>
              </a:rPr>
              <a:t>284-6137</a:t>
            </a:r>
          </a:p>
          <a:p>
            <a:r>
              <a:rPr lang="ja-JP" altLang="en-US" sz="1300" dirty="0">
                <a:solidFill>
                  <a:schemeClr val="tx1"/>
                </a:solidFill>
                <a:latin typeface="メイリオ" panose="020B0604030504040204" pitchFamily="50" charset="-128"/>
                <a:ea typeface="メイリオ" panose="020B0604030504040204" pitchFamily="50" charset="-128"/>
              </a:rPr>
              <a:t>　　若　葉 ☎</a:t>
            </a:r>
            <a:r>
              <a:rPr lang="en-US" altLang="ja-JP" sz="1300" dirty="0">
                <a:solidFill>
                  <a:schemeClr val="tx1"/>
                </a:solidFill>
                <a:latin typeface="メイリオ" panose="020B0604030504040204" pitchFamily="50" charset="-128"/>
                <a:ea typeface="メイリオ" panose="020B0604030504040204" pitchFamily="50" charset="-128"/>
              </a:rPr>
              <a:t>233-8150</a:t>
            </a:r>
            <a:r>
              <a:rPr lang="ja-JP" altLang="en-US" sz="1300" dirty="0">
                <a:solidFill>
                  <a:schemeClr val="tx1"/>
                </a:solidFill>
                <a:latin typeface="メイリオ" panose="020B0604030504040204" pitchFamily="50" charset="-128"/>
                <a:ea typeface="メイリオ" panose="020B0604030504040204" pitchFamily="50" charset="-128"/>
              </a:rPr>
              <a:t>　　緑　 ☎</a:t>
            </a:r>
            <a:r>
              <a:rPr lang="en-US" altLang="ja-JP" sz="1300" dirty="0">
                <a:solidFill>
                  <a:schemeClr val="tx1"/>
                </a:solidFill>
                <a:latin typeface="メイリオ" panose="020B0604030504040204" pitchFamily="50" charset="-128"/>
                <a:ea typeface="メイリオ" panose="020B0604030504040204" pitchFamily="50" charset="-128"/>
              </a:rPr>
              <a:t>292-8137</a:t>
            </a:r>
            <a:r>
              <a:rPr lang="ja-JP" altLang="en-US" sz="1300" dirty="0">
                <a:solidFill>
                  <a:schemeClr val="tx1"/>
                </a:solidFill>
                <a:latin typeface="メイリオ" panose="020B0604030504040204" pitchFamily="50" charset="-128"/>
                <a:ea typeface="メイリオ" panose="020B0604030504040204" pitchFamily="50" charset="-128"/>
              </a:rPr>
              <a:t>　美　浜 ☎</a:t>
            </a:r>
            <a:r>
              <a:rPr lang="en-US" altLang="ja-JP" sz="1300" dirty="0">
                <a:solidFill>
                  <a:schemeClr val="tx1"/>
                </a:solidFill>
                <a:latin typeface="メイリオ" panose="020B0604030504040204" pitchFamily="50" charset="-128"/>
                <a:ea typeface="メイリオ" panose="020B0604030504040204" pitchFamily="50" charset="-128"/>
              </a:rPr>
              <a:t>270-3150</a:t>
            </a:r>
          </a:p>
          <a:p>
            <a:pPr>
              <a:lnSpc>
                <a:spcPts val="1200"/>
              </a:lnSpc>
            </a:pPr>
            <a:endParaRPr lang="en-US" altLang="ja-JP" sz="1300" dirty="0">
              <a:solidFill>
                <a:schemeClr val="tx1"/>
              </a:solidFill>
              <a:latin typeface="メイリオ" panose="020B0604030504040204" pitchFamily="50" charset="-128"/>
              <a:ea typeface="メイリオ" panose="020B0604030504040204" pitchFamily="50" charset="-128"/>
            </a:endParaRPr>
          </a:p>
          <a:p>
            <a:r>
              <a:rPr lang="en-US" altLang="ja-JP" sz="1300" dirty="0">
                <a:solidFill>
                  <a:schemeClr val="tx1"/>
                </a:solidFill>
                <a:latin typeface="メイリオ" panose="020B0604030504040204" pitchFamily="50" charset="-128"/>
                <a:ea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rPr>
              <a:t>無償化の給付について</a:t>
            </a:r>
            <a:r>
              <a:rPr lang="en-US" altLang="ja-JP" sz="1300" dirty="0">
                <a:solidFill>
                  <a:schemeClr val="tx1"/>
                </a:solidFill>
                <a:latin typeface="メイリオ" panose="020B0604030504040204" pitchFamily="50" charset="-128"/>
                <a:ea typeface="メイリオ" panose="020B0604030504040204" pitchFamily="50" charset="-128"/>
              </a:rPr>
              <a:t>】</a:t>
            </a:r>
          </a:p>
          <a:p>
            <a:r>
              <a:rPr lang="ja-JP" altLang="en-US" sz="1300" dirty="0">
                <a:solidFill>
                  <a:schemeClr val="tx1"/>
                </a:solidFill>
                <a:latin typeface="メイリオ" panose="020B0604030504040204" pitchFamily="50" charset="-128"/>
                <a:ea typeface="メイリオ" panose="020B0604030504040204" pitchFamily="50" charset="-128"/>
              </a:rPr>
              <a:t>　千葉市幼保運営課　☎ </a:t>
            </a:r>
            <a:r>
              <a:rPr lang="en-US" altLang="ja-JP" sz="1300" dirty="0">
                <a:solidFill>
                  <a:schemeClr val="tx1"/>
                </a:solidFill>
                <a:latin typeface="メイリオ" panose="020B0604030504040204" pitchFamily="50" charset="-128"/>
                <a:ea typeface="メイリオ" panose="020B0604030504040204" pitchFamily="50" charset="-128"/>
              </a:rPr>
              <a:t>043‐245‐5735</a:t>
            </a:r>
            <a:endParaRPr lang="ja-JP" altLang="en-US" sz="1300" dirty="0">
              <a:solidFill>
                <a:schemeClr val="tx1"/>
              </a:solidFill>
              <a:latin typeface="メイリオ" panose="020B0604030504040204" pitchFamily="50" charset="-128"/>
              <a:ea typeface="メイリオ" panose="020B0604030504040204" pitchFamily="50" charset="-128"/>
            </a:endParaRPr>
          </a:p>
        </p:txBody>
      </p:sp>
      <p:sp>
        <p:nvSpPr>
          <p:cNvPr id="2" name="テキスト ボックス 1">
            <a:extLst>
              <a:ext uri="{FF2B5EF4-FFF2-40B4-BE49-F238E27FC236}">
                <a16:creationId xmlns:a16="http://schemas.microsoft.com/office/drawing/2014/main" id="{459D5653-210A-4B61-B703-D69A8E967761}"/>
              </a:ext>
            </a:extLst>
          </p:cNvPr>
          <p:cNvSpPr txBox="1"/>
          <p:nvPr/>
        </p:nvSpPr>
        <p:spPr>
          <a:xfrm>
            <a:off x="5733257" y="245051"/>
            <a:ext cx="1088082" cy="338554"/>
          </a:xfrm>
          <a:prstGeom prst="rect">
            <a:avLst/>
          </a:prstGeom>
          <a:solidFill>
            <a:schemeClr val="bg1"/>
          </a:solidFill>
          <a:ln>
            <a:solidFill>
              <a:schemeClr val="tx1"/>
            </a:solidFill>
          </a:ln>
        </p:spPr>
        <p:txBody>
          <a:bodyPr wrap="square" rtlCol="0">
            <a:spAutoFit/>
          </a:bodyPr>
          <a:lstStyle/>
          <a:p>
            <a:pPr algn="ctr"/>
            <a:r>
              <a:rPr kumimoji="1" lang="ja-JP" altLang="en-US" sz="1600" dirty="0"/>
              <a:t>資料４－２</a:t>
            </a:r>
          </a:p>
        </p:txBody>
      </p:sp>
    </p:spTree>
    <p:extLst>
      <p:ext uri="{BB962C8B-B14F-4D97-AF65-F5344CB8AC3E}">
        <p14:creationId xmlns:p14="http://schemas.microsoft.com/office/powerpoint/2010/main" val="3970560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p:cNvSpPr/>
          <p:nvPr/>
        </p:nvSpPr>
        <p:spPr>
          <a:xfrm>
            <a:off x="0" y="25218"/>
            <a:ext cx="6858000" cy="37031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lvl="0" indent="-457200">
              <a:lnSpc>
                <a:spcPts val="1600"/>
              </a:lnSpc>
            </a:pPr>
            <a:r>
              <a:rPr lang="ja-JP" altLang="en-US"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［基本的な手続きのイメージ］</a:t>
            </a:r>
            <a:endParaRPr lang="en-US" altLang="ja-JP" i="1" u="sng" dirty="0">
              <a:solidFill>
                <a:prstClr val="black"/>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p:txBody>
      </p:sp>
      <p:sp>
        <p:nvSpPr>
          <p:cNvPr id="4" name="正方形/長方形 3"/>
          <p:cNvSpPr/>
          <p:nvPr/>
        </p:nvSpPr>
        <p:spPr>
          <a:xfrm>
            <a:off x="214924" y="6804247"/>
            <a:ext cx="6464294" cy="2283943"/>
          </a:xfrm>
          <a:prstGeom prst="rect">
            <a:avLst/>
          </a:prstGeom>
          <a:solidFill>
            <a:schemeClr val="accent6">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00" dirty="0">
              <a:solidFill>
                <a:schemeClr val="tx1"/>
              </a:solidFill>
              <a:latin typeface="メイリオ" panose="020B0604030504040204" pitchFamily="50" charset="-128"/>
              <a:ea typeface="メイリオ" panose="020B0604030504040204" pitchFamily="50" charset="-128"/>
            </a:endParaRPr>
          </a:p>
          <a:p>
            <a:endParaRPr lang="en-US" altLang="ja-JP" sz="1300" dirty="0">
              <a:solidFill>
                <a:schemeClr val="tx1"/>
              </a:solidFill>
              <a:latin typeface="メイリオ" panose="020B0604030504040204" pitchFamily="50" charset="-128"/>
              <a:ea typeface="メイリオ" panose="020B0604030504040204" pitchFamily="50" charset="-128"/>
            </a:endParaRPr>
          </a:p>
          <a:p>
            <a:endParaRPr lang="ja-JP" altLang="en-US" sz="1300" dirty="0">
              <a:solidFill>
                <a:schemeClr val="tx1"/>
              </a:solidFill>
              <a:latin typeface="メイリオ" panose="020B0604030504040204" pitchFamily="50" charset="-128"/>
              <a:ea typeface="メイリオ" panose="020B0604030504040204" pitchFamily="50" charset="-128"/>
            </a:endParaRPr>
          </a:p>
        </p:txBody>
      </p:sp>
      <p:grpSp>
        <p:nvGrpSpPr>
          <p:cNvPr id="13" name="グループ化 12"/>
          <p:cNvGrpSpPr/>
          <p:nvPr/>
        </p:nvGrpSpPr>
        <p:grpSpPr>
          <a:xfrm>
            <a:off x="2492896" y="584624"/>
            <a:ext cx="1351152" cy="704579"/>
            <a:chOff x="3169231" y="4634113"/>
            <a:chExt cx="1063120" cy="480614"/>
          </a:xfrm>
        </p:grpSpPr>
        <p:sp>
          <p:nvSpPr>
            <p:cNvPr id="14" name="正方形/長方形 13"/>
            <p:cNvSpPr/>
            <p:nvPr/>
          </p:nvSpPr>
          <p:spPr>
            <a:xfrm>
              <a:off x="3219386" y="4799485"/>
              <a:ext cx="962811" cy="30583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台形 14"/>
            <p:cNvSpPr/>
            <p:nvPr/>
          </p:nvSpPr>
          <p:spPr>
            <a:xfrm>
              <a:off x="3169231" y="4634113"/>
              <a:ext cx="1063120" cy="149347"/>
            </a:xfrm>
            <a:prstGeom prst="trapezoid">
              <a:avLst>
                <a:gd name="adj" fmla="val 89823"/>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3318300" y="4821704"/>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3539366" y="4821739"/>
              <a:ext cx="117111"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論理積ゲート 17"/>
            <p:cNvSpPr/>
            <p:nvPr/>
          </p:nvSpPr>
          <p:spPr>
            <a:xfrm rot="16200000">
              <a:off x="3836142" y="4944261"/>
              <a:ext cx="182658" cy="158274"/>
            </a:xfrm>
            <a:prstGeom prst="flowChartDelay">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 name="テキスト ボックス 18"/>
          <p:cNvSpPr txBox="1"/>
          <p:nvPr/>
        </p:nvSpPr>
        <p:spPr>
          <a:xfrm>
            <a:off x="2303604" y="1330713"/>
            <a:ext cx="3066670"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幼稚園及び認定こども園 </a:t>
            </a:r>
            <a:endParaRPr kumimoji="1" lang="en-US" altLang="ja-JP" sz="1600" b="1" dirty="0">
              <a:latin typeface="メイリオ" panose="020B0604030504040204" pitchFamily="50" charset="-128"/>
              <a:ea typeface="メイリオ" panose="020B0604030504040204" pitchFamily="50" charset="-128"/>
            </a:endParaRPr>
          </a:p>
        </p:txBody>
      </p:sp>
      <p:grpSp>
        <p:nvGrpSpPr>
          <p:cNvPr id="20" name="グループ化 19"/>
          <p:cNvGrpSpPr/>
          <p:nvPr/>
        </p:nvGrpSpPr>
        <p:grpSpPr>
          <a:xfrm>
            <a:off x="5663002" y="3161911"/>
            <a:ext cx="936104" cy="936104"/>
            <a:chOff x="-3267744" y="1475656"/>
            <a:chExt cx="936104" cy="936104"/>
          </a:xfrm>
        </p:grpSpPr>
        <p:sp>
          <p:nvSpPr>
            <p:cNvPr id="21" name="楕円 20"/>
            <p:cNvSpPr/>
            <p:nvPr/>
          </p:nvSpPr>
          <p:spPr>
            <a:xfrm>
              <a:off x="-3267744" y="1475656"/>
              <a:ext cx="936104" cy="936104"/>
            </a:xfrm>
            <a:prstGeom prst="ellipse">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3139574" y="1763688"/>
              <a:ext cx="679764" cy="372725"/>
              <a:chOff x="3388737" y="3030270"/>
              <a:chExt cx="989518" cy="555199"/>
            </a:xfrm>
          </p:grpSpPr>
          <p:sp>
            <p:nvSpPr>
              <p:cNvPr id="23" name="正方形/長方形 22"/>
              <p:cNvSpPr/>
              <p:nvPr/>
            </p:nvSpPr>
            <p:spPr>
              <a:xfrm>
                <a:off x="3388737" y="3030270"/>
                <a:ext cx="989518" cy="542678"/>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802190" y="3449798"/>
                <a:ext cx="234619" cy="135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468858"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369686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3917932" y="3137273"/>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41416" y="3137238"/>
                <a:ext cx="184077" cy="1594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9" name="グループ化 28"/>
          <p:cNvGrpSpPr/>
          <p:nvPr/>
        </p:nvGrpSpPr>
        <p:grpSpPr>
          <a:xfrm>
            <a:off x="214924" y="3120732"/>
            <a:ext cx="1410372" cy="920225"/>
            <a:chOff x="2665769" y="4177029"/>
            <a:chExt cx="1560159" cy="1308997"/>
          </a:xfrm>
        </p:grpSpPr>
        <p:sp>
          <p:nvSpPr>
            <p:cNvPr id="30" name="角丸四角形 29"/>
            <p:cNvSpPr/>
            <p:nvPr/>
          </p:nvSpPr>
          <p:spPr>
            <a:xfrm>
              <a:off x="2665769" y="4177029"/>
              <a:ext cx="1560159" cy="1308997"/>
            </a:xfrm>
            <a:prstGeom prst="roundRect">
              <a:avLst>
                <a:gd name="adj" fmla="val 13149"/>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ローチャート: 論理積ゲート 30"/>
            <p:cNvSpPr/>
            <p:nvPr/>
          </p:nvSpPr>
          <p:spPr>
            <a:xfrm rot="16200000">
              <a:off x="2794892" y="4780236"/>
              <a:ext cx="707566"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p:cNvSpPr/>
            <p:nvPr/>
          </p:nvSpPr>
          <p:spPr>
            <a:xfrm>
              <a:off x="2925796" y="4371611"/>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ローチャート: 論理積ゲート 32"/>
            <p:cNvSpPr/>
            <p:nvPr/>
          </p:nvSpPr>
          <p:spPr>
            <a:xfrm rot="16200000">
              <a:off x="3424617" y="4815614"/>
              <a:ext cx="636810" cy="668640"/>
            </a:xfrm>
            <a:prstGeom prst="flowChartDelay">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p:cNvSpPr/>
            <p:nvPr/>
          </p:nvSpPr>
          <p:spPr>
            <a:xfrm>
              <a:off x="3482995" y="4406989"/>
              <a:ext cx="445760" cy="495297"/>
            </a:xfrm>
            <a:prstGeom prst="ellipse">
              <a:avLst/>
            </a:prstGeom>
            <a:solidFill>
              <a:schemeClr val="bg1"/>
            </a:solidFill>
            <a:ln w="381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5" name="テキスト ボックス 34"/>
          <p:cNvSpPr txBox="1"/>
          <p:nvPr/>
        </p:nvSpPr>
        <p:spPr>
          <a:xfrm>
            <a:off x="116632" y="4098357"/>
            <a:ext cx="1821010" cy="318936"/>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保護者の皆様</a:t>
            </a:r>
            <a:endParaRPr kumimoji="1" lang="en-US" altLang="ja-JP" sz="1600" b="1" dirty="0">
              <a:latin typeface="メイリオ" panose="020B0604030504040204" pitchFamily="50" charset="-128"/>
              <a:ea typeface="メイリオ" panose="020B0604030504040204" pitchFamily="50" charset="-128"/>
            </a:endParaRPr>
          </a:p>
        </p:txBody>
      </p:sp>
      <p:sp>
        <p:nvSpPr>
          <p:cNvPr id="36" name="テキスト ボックス 35"/>
          <p:cNvSpPr txBox="1"/>
          <p:nvPr/>
        </p:nvSpPr>
        <p:spPr>
          <a:xfrm>
            <a:off x="5445224" y="4200769"/>
            <a:ext cx="1368152" cy="338554"/>
          </a:xfrm>
          <a:prstGeom prst="rect">
            <a:avLst/>
          </a:prstGeom>
          <a:noFill/>
        </p:spPr>
        <p:txBody>
          <a:bodyPr wrap="square" rtlCol="0">
            <a:spAutoFit/>
          </a:bodyPr>
          <a:lstStyle/>
          <a:p>
            <a:pPr algn="ctr"/>
            <a:r>
              <a:rPr kumimoji="1" lang="ja-JP" altLang="en-US" sz="1600" b="1" dirty="0">
                <a:latin typeface="メイリオ" panose="020B0604030504040204" pitchFamily="50" charset="-128"/>
                <a:ea typeface="メイリオ" panose="020B0604030504040204" pitchFamily="50" charset="-128"/>
              </a:rPr>
              <a:t>市区町村</a:t>
            </a:r>
            <a:endParaRPr kumimoji="1" lang="en-US" altLang="ja-JP" sz="1600" b="1" dirty="0">
              <a:latin typeface="メイリオ" panose="020B0604030504040204" pitchFamily="50" charset="-128"/>
              <a:ea typeface="メイリオ" panose="020B0604030504040204" pitchFamily="50" charset="-128"/>
            </a:endParaRPr>
          </a:p>
        </p:txBody>
      </p:sp>
      <p:cxnSp>
        <p:nvCxnSpPr>
          <p:cNvPr id="3" name="直線矢印コネクタ 2"/>
          <p:cNvCxnSpPr/>
          <p:nvPr/>
        </p:nvCxnSpPr>
        <p:spPr>
          <a:xfrm>
            <a:off x="1982148" y="3895913"/>
            <a:ext cx="3240000" cy="0"/>
          </a:xfrm>
          <a:prstGeom prst="straightConnector1">
            <a:avLst/>
          </a:prstGeom>
          <a:ln w="9525">
            <a:tailEnd type="triangle"/>
          </a:ln>
        </p:spPr>
        <p:style>
          <a:lnRef idx="1">
            <a:schemeClr val="dk1"/>
          </a:lnRef>
          <a:fillRef idx="0">
            <a:schemeClr val="dk1"/>
          </a:fillRef>
          <a:effectRef idx="0">
            <a:schemeClr val="dk1"/>
          </a:effectRef>
          <a:fontRef idx="minor">
            <a:schemeClr val="tx1"/>
          </a:fontRef>
        </p:style>
      </p:cxnSp>
      <p:cxnSp>
        <p:nvCxnSpPr>
          <p:cNvPr id="7" name="直線矢印コネクタ 6"/>
          <p:cNvCxnSpPr/>
          <p:nvPr/>
        </p:nvCxnSpPr>
        <p:spPr>
          <a:xfrm flipH="1">
            <a:off x="1968556" y="4100967"/>
            <a:ext cx="3240360" cy="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7" name="直線矢印コネクタ 46"/>
          <p:cNvCxnSpPr>
            <a:cxnSpLocks/>
          </p:cNvCxnSpPr>
          <p:nvPr/>
        </p:nvCxnSpPr>
        <p:spPr>
          <a:xfrm flipH="1">
            <a:off x="1700810" y="1746315"/>
            <a:ext cx="639196" cy="1185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196852" y="5094436"/>
            <a:ext cx="6464295" cy="1620957"/>
          </a:xfrm>
          <a:prstGeom prst="rect">
            <a:avLst/>
          </a:prstGeom>
          <a:ln>
            <a:solidFill>
              <a:schemeClr val="tx1"/>
            </a:solidFill>
            <a:prstDash val="sysDot"/>
          </a:ln>
        </p:spPr>
        <p:txBody>
          <a:bodyPr wrap="square" anchor="ctr">
            <a:spAutoFit/>
          </a:bodyPr>
          <a:lstStyle/>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無償化の対象は預かり保育料です。おやつ代などは、これまでどおり保護者の負担になります。ご注意ください。</a:t>
            </a:r>
            <a:endParaRPr lang="en-US" altLang="ja-JP" sz="1200" i="1" u="sng" dirty="0">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保育の必要性の認定を受けていない場合、まずは申請が必要となります。</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給付認定希望日の前月１０日</a:t>
            </a:r>
            <a:r>
              <a:rPr lang="ja-JP" altLang="en-US" sz="1400" dirty="0">
                <a:latin typeface="メイリオ" panose="020B0604030504040204" pitchFamily="50" charset="-128"/>
                <a:ea typeface="メイリオ" panose="020B0604030504040204" pitchFamily="50" charset="-128"/>
              </a:rPr>
              <a:t>までに申請をお願いいたします。</a:t>
            </a:r>
            <a:endParaRPr lang="en-US" altLang="ja-JP" sz="1400" dirty="0">
              <a:latin typeface="メイリオ" panose="020B0604030504040204" pitchFamily="50" charset="-128"/>
              <a:ea typeface="メイリオ" panose="020B0604030504040204" pitchFamily="50" charset="-128"/>
            </a:endParaRPr>
          </a:p>
          <a:p>
            <a:pPr marL="180000" indent="-457200">
              <a:lnSpc>
                <a:spcPts val="2000"/>
              </a:lnSpc>
            </a:pPr>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給付認定後に家庭の状況に変化があった場合は、施設が所在する区のこども家庭課へ変更届及び必要書類の提出が必要となります。</a:t>
            </a:r>
            <a:endParaRPr lang="en-US" altLang="ja-JP" sz="1400" dirty="0">
              <a:latin typeface="メイリオ" panose="020B0604030504040204" pitchFamily="50" charset="-128"/>
              <a:ea typeface="メイリオ" panose="020B0604030504040204" pitchFamily="50" charset="-128"/>
            </a:endParaRPr>
          </a:p>
        </p:txBody>
      </p:sp>
      <p:sp>
        <p:nvSpPr>
          <p:cNvPr id="52" name="テキスト ボックス 51"/>
          <p:cNvSpPr txBox="1"/>
          <p:nvPr/>
        </p:nvSpPr>
        <p:spPr>
          <a:xfrm>
            <a:off x="1610810" y="3280880"/>
            <a:ext cx="4138332" cy="584775"/>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⑤利用する園を通して</a:t>
            </a:r>
            <a:r>
              <a:rPr kumimoji="1" lang="ja-JP" altLang="en-US" sz="1600" b="1" dirty="0">
                <a:latin typeface="メイリオ" panose="020B0604030504040204" pitchFamily="50" charset="-128"/>
                <a:ea typeface="メイリオ" panose="020B0604030504040204" pitchFamily="50" charset="-128"/>
              </a:rPr>
              <a:t>施設等利用費を請求　</a:t>
            </a:r>
            <a:endParaRPr kumimoji="1" lang="en-US" altLang="ja-JP" sz="1600" b="1" dirty="0">
              <a:latin typeface="メイリオ" panose="020B0604030504040204" pitchFamily="50" charset="-128"/>
              <a:ea typeface="メイリオ" panose="020B0604030504040204" pitchFamily="50" charset="-128"/>
            </a:endParaRPr>
          </a:p>
          <a:p>
            <a:r>
              <a:rPr lang="ja-JP" altLang="en-US" sz="1600" b="1" dirty="0">
                <a:latin typeface="メイリオ" panose="020B0604030504040204" pitchFamily="50" charset="-128"/>
                <a:ea typeface="メイリオ" panose="020B0604030504040204" pitchFamily="50" charset="-128"/>
              </a:rPr>
              <a:t>　（今回のお知らせで主となる手続）</a:t>
            </a:r>
            <a:endParaRPr kumimoji="1" lang="en-US" altLang="ja-JP" b="1" dirty="0">
              <a:latin typeface="メイリオ" panose="020B0604030504040204" pitchFamily="50" charset="-128"/>
              <a:ea typeface="メイリオ" panose="020B0604030504040204" pitchFamily="50" charset="-128"/>
            </a:endParaRPr>
          </a:p>
        </p:txBody>
      </p:sp>
      <p:cxnSp>
        <p:nvCxnSpPr>
          <p:cNvPr id="44" name="直線矢印コネクタ 43"/>
          <p:cNvCxnSpPr>
            <a:cxnSpLocks/>
          </p:cNvCxnSpPr>
          <p:nvPr/>
        </p:nvCxnSpPr>
        <p:spPr>
          <a:xfrm flipV="1">
            <a:off x="1052736" y="1327568"/>
            <a:ext cx="929412" cy="15444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テキスト ボックス 52"/>
          <p:cNvSpPr txBox="1"/>
          <p:nvPr/>
        </p:nvSpPr>
        <p:spPr>
          <a:xfrm>
            <a:off x="1069559" y="4139952"/>
            <a:ext cx="4879721" cy="992579"/>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⑥</a:t>
            </a:r>
            <a:r>
              <a:rPr kumimoji="1" lang="ja-JP" altLang="en-US" sz="1600" dirty="0">
                <a:latin typeface="メイリオ" panose="020B0604030504040204" pitchFamily="50" charset="-128"/>
                <a:ea typeface="メイリオ" panose="020B0604030504040204" pitchFamily="50" charset="-128"/>
              </a:rPr>
              <a:t>施設等利用費の支払い</a:t>
            </a:r>
            <a:endParaRPr kumimoji="1"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（月額上限額は利用日数</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４５０円</a:t>
            </a:r>
            <a:endParaRPr lang="en-US" altLang="ja-JP" sz="1600" dirty="0">
              <a:latin typeface="メイリオ" panose="020B0604030504040204" pitchFamily="50" charset="-128"/>
              <a:ea typeface="メイリオ" panose="020B0604030504040204" pitchFamily="50" charset="-128"/>
            </a:endParaRPr>
          </a:p>
          <a:p>
            <a:pPr algn="ctr"/>
            <a:r>
              <a:rPr lang="ja-JP" altLang="en-US" sz="1600" dirty="0">
                <a:latin typeface="メイリオ" panose="020B0604030504040204" pitchFamily="50" charset="-128"/>
                <a:ea typeface="メイリオ" panose="020B0604030504040204" pitchFamily="50" charset="-128"/>
              </a:rPr>
              <a:t>（最大１</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１３万円））</a:t>
            </a:r>
            <a:endParaRPr kumimoji="1" lang="en-US" altLang="ja-JP" sz="1600" dirty="0">
              <a:latin typeface="メイリオ" panose="020B0604030504040204" pitchFamily="50" charset="-128"/>
              <a:ea typeface="メイリオ" panose="020B0604030504040204" pitchFamily="50" charset="-128"/>
            </a:endParaRPr>
          </a:p>
          <a:p>
            <a:pPr algn="ct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住民税非課税世帯の３歳未満児（</a:t>
            </a:r>
            <a:r>
              <a:rPr lang="en-US" altLang="ja-JP" sz="1050" dirty="0">
                <a:latin typeface="メイリオ" panose="020B0604030504040204" pitchFamily="50" charset="-128"/>
                <a:ea typeface="メイリオ" panose="020B0604030504040204" pitchFamily="50" charset="-128"/>
              </a:rPr>
              <a:t>4</a:t>
            </a:r>
            <a:r>
              <a:rPr lang="ja-JP" altLang="en-US" sz="1050" dirty="0">
                <a:latin typeface="メイリオ" panose="020B0604030504040204" pitchFamily="50" charset="-128"/>
                <a:ea typeface="メイリオ" panose="020B0604030504040204" pitchFamily="50" charset="-128"/>
              </a:rPr>
              <a:t>月</a:t>
            </a:r>
            <a:r>
              <a:rPr lang="en-US" altLang="ja-JP" sz="1050" dirty="0">
                <a:latin typeface="メイリオ" panose="020B0604030504040204" pitchFamily="50" charset="-128"/>
                <a:ea typeface="メイリオ" panose="020B0604030504040204" pitchFamily="50" charset="-128"/>
              </a:rPr>
              <a:t>1</a:t>
            </a:r>
            <a:r>
              <a:rPr lang="ja-JP" altLang="en-US" sz="1050" dirty="0">
                <a:latin typeface="メイリオ" panose="020B0604030504040204" pitchFamily="50" charset="-128"/>
                <a:ea typeface="メイリオ" panose="020B0604030504040204" pitchFamily="50" charset="-128"/>
              </a:rPr>
              <a:t>日時点）は最大１</a:t>
            </a:r>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６３万円まで</a:t>
            </a:r>
            <a:endParaRPr kumimoji="1" lang="en-US" altLang="ja-JP" sz="1050" dirty="0">
              <a:latin typeface="メイリオ" panose="020B0604030504040204" pitchFamily="50" charset="-128"/>
              <a:ea typeface="メイリオ" panose="020B0604030504040204" pitchFamily="50" charset="-128"/>
            </a:endParaRPr>
          </a:p>
        </p:txBody>
      </p:sp>
      <p:sp>
        <p:nvSpPr>
          <p:cNvPr id="50" name="テキスト ボックス 49"/>
          <p:cNvSpPr txBox="1"/>
          <p:nvPr/>
        </p:nvSpPr>
        <p:spPr>
          <a:xfrm>
            <a:off x="821968" y="1749718"/>
            <a:ext cx="1547851" cy="584775"/>
          </a:xfrm>
          <a:prstGeom prst="rect">
            <a:avLst/>
          </a:prstGeom>
          <a:noFill/>
          <a:ln>
            <a:noFill/>
          </a:ln>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③預かり保育</a:t>
            </a:r>
            <a:r>
              <a:rPr kumimoji="1" lang="ja-JP" altLang="en-US" sz="1600" dirty="0">
                <a:latin typeface="メイリオ" panose="020B0604030504040204" pitchFamily="50" charset="-128"/>
                <a:ea typeface="メイリオ" panose="020B0604030504040204" pitchFamily="50" charset="-128"/>
              </a:rPr>
              <a:t>料の支払い</a:t>
            </a:r>
            <a:endParaRPr kumimoji="1" lang="en-US" altLang="ja-JP" sz="1600" dirty="0">
              <a:latin typeface="メイリオ" panose="020B0604030504040204" pitchFamily="50" charset="-128"/>
              <a:ea typeface="メイリオ" panose="020B0604030504040204" pitchFamily="50" charset="-128"/>
            </a:endParaRPr>
          </a:p>
        </p:txBody>
      </p:sp>
      <p:cxnSp>
        <p:nvCxnSpPr>
          <p:cNvPr id="37" name="直線矢印コネクタ 36"/>
          <p:cNvCxnSpPr>
            <a:cxnSpLocks/>
          </p:cNvCxnSpPr>
          <p:nvPr/>
        </p:nvCxnSpPr>
        <p:spPr>
          <a:xfrm flipV="1">
            <a:off x="332656" y="1145187"/>
            <a:ext cx="1158320" cy="175876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38" name="テキスト ボックス 37"/>
          <p:cNvSpPr txBox="1"/>
          <p:nvPr/>
        </p:nvSpPr>
        <p:spPr>
          <a:xfrm>
            <a:off x="43635" y="1256544"/>
            <a:ext cx="1261757" cy="338554"/>
          </a:xfrm>
          <a:prstGeom prst="rect">
            <a:avLst/>
          </a:prstGeom>
          <a:noFill/>
        </p:spPr>
        <p:txBody>
          <a:bodyPr wrap="square" rtlCol="0">
            <a:spAutoFit/>
          </a:bodyPr>
          <a:lstStyle/>
          <a:p>
            <a:pPr algn="ctr"/>
            <a:r>
              <a:rPr kumimoji="1" lang="ja-JP" altLang="en-US" sz="1600" dirty="0">
                <a:latin typeface="メイリオ" panose="020B0604030504040204" pitchFamily="50" charset="-128"/>
                <a:ea typeface="メイリオ" panose="020B0604030504040204" pitchFamily="50" charset="-128"/>
              </a:rPr>
              <a:t>①利用契約</a:t>
            </a:r>
            <a:endParaRPr kumimoji="1" lang="en-US" altLang="ja-JP" sz="1600" dirty="0">
              <a:latin typeface="メイリオ" panose="020B0604030504040204" pitchFamily="50" charset="-128"/>
              <a:ea typeface="メイリオ" panose="020B0604030504040204" pitchFamily="50" charset="-128"/>
            </a:endParaRPr>
          </a:p>
        </p:txBody>
      </p:sp>
      <p:sp>
        <p:nvSpPr>
          <p:cNvPr id="51" name="テキスト ボックス 50"/>
          <p:cNvSpPr txBox="1"/>
          <p:nvPr/>
        </p:nvSpPr>
        <p:spPr>
          <a:xfrm>
            <a:off x="2019553" y="2084664"/>
            <a:ext cx="1286297" cy="584775"/>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④</a:t>
            </a:r>
            <a:r>
              <a:rPr kumimoji="1" lang="ja-JP" altLang="en-US" sz="1600" dirty="0">
                <a:latin typeface="メイリオ" panose="020B0604030504040204" pitchFamily="50" charset="-128"/>
                <a:ea typeface="メイリオ" panose="020B0604030504040204" pitchFamily="50" charset="-128"/>
              </a:rPr>
              <a:t>領収証等</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の発行</a:t>
            </a:r>
            <a:endParaRPr kumimoji="1" lang="en-US" altLang="ja-JP" sz="1600" dirty="0">
              <a:latin typeface="メイリオ" panose="020B0604030504040204" pitchFamily="50" charset="-128"/>
              <a:ea typeface="メイリオ" panose="020B0604030504040204" pitchFamily="50" charset="-128"/>
            </a:endParaRPr>
          </a:p>
        </p:txBody>
      </p:sp>
      <p:cxnSp>
        <p:nvCxnSpPr>
          <p:cNvPr id="39" name="直線矢印コネクタ 38"/>
          <p:cNvCxnSpPr/>
          <p:nvPr/>
        </p:nvCxnSpPr>
        <p:spPr>
          <a:xfrm flipV="1">
            <a:off x="1937642" y="3160259"/>
            <a:ext cx="3276000"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42" name="テキスト ボックス 41"/>
          <p:cNvSpPr txBox="1"/>
          <p:nvPr/>
        </p:nvSpPr>
        <p:spPr>
          <a:xfrm>
            <a:off x="1791455" y="2801371"/>
            <a:ext cx="3173678" cy="338554"/>
          </a:xfrm>
          <a:prstGeom prst="rect">
            <a:avLst/>
          </a:prstGeom>
          <a:noFill/>
        </p:spPr>
        <p:txBody>
          <a:bodyPr wrap="square" rtlCol="0">
            <a:spAutoFit/>
          </a:bodyPr>
          <a:lstStyle/>
          <a:p>
            <a:pPr algn="ctr"/>
            <a:r>
              <a:rPr lang="ja-JP" altLang="en-US" sz="1600" dirty="0">
                <a:latin typeface="メイリオ" panose="020B0604030504040204" pitchFamily="50" charset="-128"/>
                <a:ea typeface="メイリオ" panose="020B0604030504040204" pitchFamily="50" charset="-128"/>
              </a:rPr>
              <a:t>②給付</a:t>
            </a:r>
            <a:r>
              <a:rPr kumimoji="1" lang="ja-JP" altLang="en-US" sz="1600" dirty="0">
                <a:latin typeface="メイリオ" panose="020B0604030504040204" pitchFamily="50" charset="-128"/>
                <a:ea typeface="メイリオ" panose="020B0604030504040204" pitchFamily="50" charset="-128"/>
              </a:rPr>
              <a:t>認定</a:t>
            </a:r>
            <a:endParaRPr kumimoji="1" lang="en-US" altLang="ja-JP" sz="1600" dirty="0">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60CAD2E5-476E-4A5F-9A9D-FE46980D8499}"/>
              </a:ext>
            </a:extLst>
          </p:cNvPr>
          <p:cNvSpPr/>
          <p:nvPr/>
        </p:nvSpPr>
        <p:spPr>
          <a:xfrm>
            <a:off x="178782" y="6813427"/>
            <a:ext cx="6562587" cy="2231380"/>
          </a:xfrm>
          <a:prstGeom prst="rect">
            <a:avLst/>
          </a:prstGeom>
          <a:ln>
            <a:noFill/>
            <a:prstDash val="sysDot"/>
          </a:ln>
        </p:spPr>
        <p:txBody>
          <a:bodyPr wrap="square" anchor="ctr">
            <a:spAutoFit/>
          </a:bodyPr>
          <a:lstStyle/>
          <a:p>
            <a:r>
              <a:rPr lang="en-US" altLang="ja-JP" sz="1400" dirty="0">
                <a:latin typeface="メイリオ" panose="020B0604030504040204" pitchFamily="50" charset="-128"/>
                <a:ea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rPr>
              <a:t>まとめ：無償化に必要な手続き</a:t>
            </a:r>
            <a:r>
              <a:rPr lang="en-US" altLang="ja-JP" sz="1400" dirty="0">
                <a:latin typeface="メイリオ" panose="020B0604030504040204" pitchFamily="50" charset="-128"/>
                <a:ea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rPr>
              <a:t>①利用する園の預かり保育が無償化の対象となるかを確認する</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（市</a:t>
            </a:r>
            <a:r>
              <a:rPr lang="en-US" altLang="ja-JP" sz="1400" dirty="0">
                <a:latin typeface="メイリオ" panose="020B0604030504040204" pitchFamily="50" charset="-128"/>
                <a:ea typeface="メイリオ" panose="020B0604030504040204" pitchFamily="50" charset="-128"/>
              </a:rPr>
              <a:t>HP</a:t>
            </a:r>
            <a:r>
              <a:rPr lang="ja-JP" altLang="en-US" sz="1400" dirty="0">
                <a:latin typeface="メイリオ" panose="020B0604030504040204" pitchFamily="50" charset="-128"/>
                <a:ea typeface="メイリオ" panose="020B0604030504040204" pitchFamily="50" charset="-128"/>
              </a:rPr>
              <a:t>に掲載。右記</a:t>
            </a:r>
            <a:r>
              <a:rPr lang="en-US" altLang="ja-JP" sz="1400" dirty="0">
                <a:latin typeface="メイリオ" panose="020B0604030504040204" pitchFamily="50" charset="-128"/>
                <a:ea typeface="メイリオ" panose="020B0604030504040204" pitchFamily="50" charset="-128"/>
              </a:rPr>
              <a:t>QR</a:t>
            </a:r>
            <a:r>
              <a:rPr lang="ja-JP" altLang="en-US" sz="1400" dirty="0">
                <a:latin typeface="メイリオ" panose="020B0604030504040204" pitchFamily="50" charset="-128"/>
                <a:ea typeface="メイリオ" panose="020B0604030504040204" pitchFamily="50" charset="-128"/>
              </a:rPr>
              <a:t>コードからページに移動できます。）。</a:t>
            </a:r>
            <a:endParaRPr lang="en-US" altLang="ja-JP" sz="1400" dirty="0">
              <a:latin typeface="メイリオ" panose="020B0604030504040204" pitchFamily="50" charset="-128"/>
              <a:ea typeface="メイリオ" panose="020B0604030504040204" pitchFamily="50" charset="-128"/>
            </a:endParaRPr>
          </a:p>
          <a:p>
            <a:endParaRPr lang="en-US" altLang="ja-JP" sz="7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②事前に利用する園に預かり保育の利用について相談の上、</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給付認定を区のこども家庭課で受け、届いた通知を</a:t>
            </a:r>
            <a:endParaRPr lang="en-US" altLang="ja-JP" sz="14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利用する園へ提示する。</a:t>
            </a:r>
            <a:endParaRPr lang="en-US" altLang="ja-JP" sz="1400" dirty="0">
              <a:latin typeface="メイリオ" panose="020B0604030504040204" pitchFamily="50" charset="-128"/>
              <a:ea typeface="メイリオ" panose="020B0604030504040204" pitchFamily="50" charset="-128"/>
            </a:endParaRPr>
          </a:p>
          <a:p>
            <a:endParaRPr lang="en-US" altLang="ja-JP" sz="700"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③請求書を、利用する園に提出していただく。</a:t>
            </a:r>
            <a:endParaRPr lang="en-US" altLang="ja-JP" sz="1400" dirty="0">
              <a:latin typeface="メイリオ" panose="020B0604030504040204" pitchFamily="50" charset="-128"/>
              <a:ea typeface="メイリオ" panose="020B0604030504040204" pitchFamily="50" charset="-128"/>
            </a:endParaRPr>
          </a:p>
          <a:p>
            <a:endParaRPr lang="en-US" altLang="ja-JP" sz="500" dirty="0">
              <a:latin typeface="メイリオ" panose="020B0604030504040204" pitchFamily="50" charset="-128"/>
              <a:ea typeface="メイリオ" panose="020B0604030504040204" pitchFamily="50" charset="-128"/>
            </a:endParaRPr>
          </a:p>
          <a:p>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月額上限額は利用日数</a:t>
            </a:r>
            <a:r>
              <a:rPr lang="en-US" altLang="ja-JP" sz="1100" dirty="0">
                <a:latin typeface="メイリオ" panose="020B0604030504040204" pitchFamily="50" charset="-128"/>
                <a:ea typeface="メイリオ" panose="020B0604030504040204" pitchFamily="50" charset="-128"/>
              </a:rPr>
              <a:t>×450</a:t>
            </a:r>
            <a:r>
              <a:rPr lang="ja-JP" altLang="en-US" sz="1100" dirty="0">
                <a:latin typeface="メイリオ" panose="020B0604030504040204" pitchFamily="50" charset="-128"/>
                <a:ea typeface="メイリオ" panose="020B0604030504040204" pitchFamily="50" charset="-128"/>
              </a:rPr>
              <a:t>円（最大</a:t>
            </a:r>
            <a:r>
              <a:rPr lang="en-US" altLang="ja-JP" sz="1100" dirty="0">
                <a:latin typeface="メイリオ" panose="020B0604030504040204" pitchFamily="50" charset="-128"/>
                <a:ea typeface="メイリオ" panose="020B0604030504040204" pitchFamily="50" charset="-128"/>
              </a:rPr>
              <a:t>1.13</a:t>
            </a:r>
            <a:r>
              <a:rPr lang="ja-JP" altLang="en-US" sz="1100" dirty="0">
                <a:latin typeface="メイリオ" panose="020B0604030504040204" pitchFamily="50" charset="-128"/>
                <a:ea typeface="メイリオ" panose="020B0604030504040204" pitchFamily="50" charset="-128"/>
              </a:rPr>
              <a:t>万円（住民税非課税世帯の３歳未満児（</a:t>
            </a:r>
            <a:r>
              <a:rPr lang="en-US" altLang="ja-JP" sz="1100" dirty="0">
                <a:latin typeface="メイリオ" panose="020B0604030504040204" pitchFamily="50" charset="-128"/>
                <a:ea typeface="メイリオ" panose="020B0604030504040204" pitchFamily="50" charset="-128"/>
              </a:rPr>
              <a:t>4</a:t>
            </a:r>
            <a:r>
              <a:rPr lang="ja-JP" altLang="en-US" sz="1100" dirty="0">
                <a:latin typeface="メイリオ" panose="020B0604030504040204" pitchFamily="50" charset="-128"/>
                <a:ea typeface="メイリオ" panose="020B0604030504040204" pitchFamily="50" charset="-128"/>
              </a:rPr>
              <a:t>月</a:t>
            </a:r>
            <a:r>
              <a:rPr lang="en-US" altLang="ja-JP" sz="1100" dirty="0">
                <a:latin typeface="メイリオ" panose="020B0604030504040204" pitchFamily="50" charset="-128"/>
                <a:ea typeface="メイリオ" panose="020B0604030504040204" pitchFamily="50" charset="-128"/>
              </a:rPr>
              <a:t>1</a:t>
            </a:r>
            <a:r>
              <a:rPr lang="ja-JP" altLang="en-US" sz="1100" dirty="0">
                <a:latin typeface="メイリオ" panose="020B0604030504040204" pitchFamily="50" charset="-128"/>
                <a:ea typeface="メイリオ" panose="020B0604030504040204" pitchFamily="50" charset="-128"/>
              </a:rPr>
              <a:t>日時点）</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は月額</a:t>
            </a:r>
            <a:r>
              <a:rPr lang="en-US" altLang="ja-JP" sz="1100" dirty="0">
                <a:latin typeface="メイリオ" panose="020B0604030504040204" pitchFamily="50" charset="-128"/>
                <a:ea typeface="メイリオ" panose="020B0604030504040204" pitchFamily="50" charset="-128"/>
              </a:rPr>
              <a:t>1.63</a:t>
            </a:r>
            <a:r>
              <a:rPr lang="ja-JP" altLang="en-US" sz="1100" dirty="0">
                <a:latin typeface="メイリオ" panose="020B0604030504040204" pitchFamily="50" charset="-128"/>
                <a:ea typeface="メイリオ" panose="020B0604030504040204" pitchFamily="50" charset="-128"/>
              </a:rPr>
              <a:t>万円まで））となります。</a:t>
            </a:r>
            <a:endParaRPr lang="en-US" altLang="ja-JP" sz="1100" dirty="0">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17CDBDCD-9044-4E98-A429-B49DF042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1681" y="6935457"/>
            <a:ext cx="1042330" cy="1042330"/>
          </a:xfrm>
          <a:prstGeom prst="rect">
            <a:avLst/>
          </a:prstGeom>
        </p:spPr>
      </p:pic>
    </p:spTree>
    <p:extLst>
      <p:ext uri="{BB962C8B-B14F-4D97-AF65-F5344CB8AC3E}">
        <p14:creationId xmlns:p14="http://schemas.microsoft.com/office/powerpoint/2010/main" val="212260961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2546</TotalTime>
  <Words>294</Words>
  <Application>Microsoft Office PowerPoint</Application>
  <PresentationFormat>画面に合わせる (4:3)</PresentationFormat>
  <Paragraphs>63</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渋谷　賢太</cp:lastModifiedBy>
  <cp:revision>86</cp:revision>
  <cp:lastPrinted>2019-09-24T12:18:44Z</cp:lastPrinted>
  <dcterms:created xsi:type="dcterms:W3CDTF">2018-11-02T04:10:29Z</dcterms:created>
  <dcterms:modified xsi:type="dcterms:W3CDTF">2019-11-20T11:58:50Z</dcterms:modified>
</cp:coreProperties>
</file>