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57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5" autoAdjust="0"/>
    <p:restoredTop sz="94660" autoAdjust="0"/>
  </p:normalViewPr>
  <p:slideViewPr>
    <p:cSldViewPr snapToGrid="0">
      <p:cViewPr varScale="1">
        <p:scale>
          <a:sx n="50" d="100"/>
          <a:sy n="50" d="100"/>
        </p:scale>
        <p:origin x="2136" y="66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179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18830" cy="495029"/>
          </a:xfrm>
          <a:prstGeom prst="rect">
            <a:avLst/>
          </a:prstGeom>
        </p:spPr>
        <p:txBody>
          <a:bodyPr vert="horz" lIns="90645" tIns="45323" rIns="90645" bIns="4532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5" y="2"/>
            <a:ext cx="2918830" cy="495029"/>
          </a:xfrm>
          <a:prstGeom prst="rect">
            <a:avLst/>
          </a:prstGeom>
        </p:spPr>
        <p:txBody>
          <a:bodyPr vert="horz" lIns="90645" tIns="45323" rIns="90645" bIns="45323" rtlCol="0"/>
          <a:lstStyle>
            <a:lvl1pPr algn="r">
              <a:defRPr sz="1200"/>
            </a:lvl1pPr>
          </a:lstStyle>
          <a:p>
            <a:fld id="{5FB23670-18B9-42F0-8524-E9B011A2713B}" type="datetimeFigureOut">
              <a:rPr kumimoji="1" lang="ja-JP" altLang="en-US" smtClean="0"/>
              <a:t>2019/12/6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45" tIns="45323" rIns="90645" bIns="4532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5"/>
            <a:ext cx="5388610" cy="3884860"/>
          </a:xfrm>
          <a:prstGeom prst="rect">
            <a:avLst/>
          </a:prstGeom>
        </p:spPr>
        <p:txBody>
          <a:bodyPr vert="horz" lIns="90645" tIns="45323" rIns="90645" bIns="4532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371286"/>
            <a:ext cx="2918830" cy="495028"/>
          </a:xfrm>
          <a:prstGeom prst="rect">
            <a:avLst/>
          </a:prstGeom>
        </p:spPr>
        <p:txBody>
          <a:bodyPr vert="horz" lIns="90645" tIns="45323" rIns="90645" bIns="4532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5" y="9371286"/>
            <a:ext cx="2918830" cy="495028"/>
          </a:xfrm>
          <a:prstGeom prst="rect">
            <a:avLst/>
          </a:prstGeom>
        </p:spPr>
        <p:txBody>
          <a:bodyPr vert="horz" lIns="90645" tIns="45323" rIns="90645" bIns="45323" rtlCol="0" anchor="b"/>
          <a:lstStyle>
            <a:lvl1pPr algn="r">
              <a:defRPr sz="1200"/>
            </a:lvl1pPr>
          </a:lstStyle>
          <a:p>
            <a:fld id="{7A559AD3-C5D9-4FD8-A650-270C90D99C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68818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39615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1pPr>
    <a:lvl2pPr marL="419808" algn="l" defTabSz="839615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2pPr>
    <a:lvl3pPr marL="839615" algn="l" defTabSz="839615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3pPr>
    <a:lvl4pPr marL="1259423" algn="l" defTabSz="839615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4pPr>
    <a:lvl5pPr marL="1679229" algn="l" defTabSz="839615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5pPr>
    <a:lvl6pPr marL="2099037" algn="l" defTabSz="839615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6pPr>
    <a:lvl7pPr marL="2518844" algn="l" defTabSz="839615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7pPr>
    <a:lvl8pPr marL="2938652" algn="l" defTabSz="839615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8pPr>
    <a:lvl9pPr marL="3358459" algn="l" defTabSz="839615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216150" y="1233488"/>
            <a:ext cx="2303463" cy="333057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559AD3-C5D9-4FD8-A650-270C90D99C9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25542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2019/12/6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1545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2019/12/6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7600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2019/12/6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9683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2019/12/6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7005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2019/12/6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9930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2019/12/6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5964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2019/12/6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6300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2019/12/6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9241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2019/12/6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7045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2019/12/6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3193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2019/12/6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7753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CDBBB-84EC-4E8A-AFDD-05B9E3815882}" type="datetimeFigureOut">
              <a:rPr kumimoji="1" lang="ja-JP" altLang="en-US" smtClean="0"/>
              <a:t>2019/12/6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3128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://www.city.chiba.jp/kodomomirai/kodomomirai/unei/musyoukasikyuunintei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正方形/長方形 17"/>
          <p:cNvSpPr/>
          <p:nvPr/>
        </p:nvSpPr>
        <p:spPr>
          <a:xfrm>
            <a:off x="3483193" y="3962785"/>
            <a:ext cx="2031782" cy="476250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471576" y="3276777"/>
            <a:ext cx="3484892" cy="312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2400" dirty="0">
              <a:latin typeface="+mn-ea"/>
            </a:endParaRPr>
          </a:p>
          <a:p>
            <a:endParaRPr kumimoji="1" lang="en-US" altLang="ja-JP" sz="2400" dirty="0">
              <a:latin typeface="+mn-ea"/>
            </a:endParaRPr>
          </a:p>
          <a:p>
            <a:r>
              <a:rPr kumimoji="1" lang="ja-JP" altLang="en-US" sz="2400" b="1" dirty="0">
                <a:latin typeface="+mn-ea"/>
              </a:rPr>
              <a:t>預かり保育料</a:t>
            </a:r>
            <a:endParaRPr kumimoji="1" lang="en-US" altLang="ja-JP" sz="2400" b="1" dirty="0">
              <a:latin typeface="+mn-ea"/>
            </a:endParaRPr>
          </a:p>
          <a:p>
            <a:endParaRPr kumimoji="1" lang="en-US" altLang="ja-JP" sz="1200" dirty="0">
              <a:latin typeface="+mn-ea"/>
            </a:endParaRPr>
          </a:p>
          <a:p>
            <a:endParaRPr kumimoji="1" lang="en-US" altLang="ja-JP" sz="900" dirty="0">
              <a:latin typeface="+mn-ea"/>
            </a:endParaRPr>
          </a:p>
          <a:p>
            <a:r>
              <a:rPr kumimoji="1" lang="ja-JP" altLang="en-US" sz="2400" b="1" u="sng" dirty="0">
                <a:latin typeface="+mn-ea"/>
              </a:rPr>
              <a:t>月額</a:t>
            </a:r>
            <a:r>
              <a:rPr kumimoji="1" lang="en-US" altLang="ja-JP" sz="2400" b="1" u="sng" dirty="0">
                <a:latin typeface="+mn-ea"/>
              </a:rPr>
              <a:t>1</a:t>
            </a:r>
            <a:r>
              <a:rPr kumimoji="1" lang="ja-JP" altLang="en-US" sz="2400" b="1" u="sng" dirty="0">
                <a:latin typeface="+mn-ea"/>
              </a:rPr>
              <a:t>万</a:t>
            </a:r>
            <a:r>
              <a:rPr kumimoji="1" lang="en-US" altLang="ja-JP" sz="2400" b="1" u="sng" dirty="0">
                <a:latin typeface="+mn-ea"/>
              </a:rPr>
              <a:t>1,300</a:t>
            </a:r>
            <a:r>
              <a:rPr kumimoji="1" lang="ja-JP" altLang="en-US" sz="2400" b="1" u="sng" dirty="0">
                <a:latin typeface="+mn-ea"/>
              </a:rPr>
              <a:t>円</a:t>
            </a:r>
            <a:r>
              <a:rPr kumimoji="1" lang="ja-JP" altLang="en-US" sz="1600" dirty="0">
                <a:latin typeface="+mn-ea"/>
              </a:rPr>
              <a:t>まで無償</a:t>
            </a:r>
            <a:endParaRPr kumimoji="1" lang="en-US" altLang="ja-JP" sz="16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・共働き世帯の子供など保育の</a:t>
            </a:r>
            <a:endParaRPr kumimoji="1" lang="en-US" altLang="ja-JP" sz="16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　必要な３歳児から５歳児（小学校</a:t>
            </a:r>
            <a:endParaRPr kumimoji="1" lang="en-US" altLang="ja-JP" sz="16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　就学前）までの子供が対象。</a:t>
            </a:r>
          </a:p>
          <a:p>
            <a:r>
              <a:rPr kumimoji="1" lang="ja-JP" altLang="en-US" sz="1600" dirty="0">
                <a:latin typeface="+mn-ea"/>
              </a:rPr>
              <a:t>・利用日数に応じて月額の上限額は</a:t>
            </a:r>
            <a:endParaRPr kumimoji="1" lang="en-US" altLang="ja-JP" sz="1600" dirty="0">
              <a:latin typeface="+mn-ea"/>
            </a:endParaRPr>
          </a:p>
          <a:p>
            <a:r>
              <a:rPr kumimoji="1" lang="en-US" altLang="ja-JP" sz="1600" dirty="0">
                <a:latin typeface="+mn-ea"/>
              </a:rPr>
              <a:t>    </a:t>
            </a:r>
            <a:r>
              <a:rPr kumimoji="1" lang="ja-JP" altLang="en-US" sz="1600" dirty="0">
                <a:latin typeface="+mn-ea"/>
              </a:rPr>
              <a:t>変動。（</a:t>
            </a:r>
            <a:r>
              <a:rPr kumimoji="1" lang="en-US" altLang="ja-JP" sz="1600" dirty="0">
                <a:latin typeface="+mn-ea"/>
              </a:rPr>
              <a:t>450</a:t>
            </a:r>
            <a:r>
              <a:rPr kumimoji="1" lang="ja-JP" altLang="en-US" sz="1600" dirty="0">
                <a:latin typeface="+mn-ea"/>
              </a:rPr>
              <a:t>円</a:t>
            </a:r>
            <a:r>
              <a:rPr kumimoji="1" lang="en-US" altLang="ja-JP" sz="1600" dirty="0">
                <a:latin typeface="+mn-ea"/>
              </a:rPr>
              <a:t>×</a:t>
            </a:r>
            <a:r>
              <a:rPr kumimoji="1" lang="ja-JP" altLang="en-US" sz="1600" dirty="0">
                <a:latin typeface="+mn-ea"/>
              </a:rPr>
              <a:t>利用日数）</a:t>
            </a:r>
          </a:p>
        </p:txBody>
      </p:sp>
      <p:sp>
        <p:nvSpPr>
          <p:cNvPr id="17" name="正方形/長方形 16"/>
          <p:cNvSpPr/>
          <p:nvPr/>
        </p:nvSpPr>
        <p:spPr>
          <a:xfrm>
            <a:off x="75167" y="3953622"/>
            <a:ext cx="3190977" cy="476250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8311" y="3998071"/>
            <a:ext cx="3403740" cy="45857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latin typeface="+mn-ea"/>
              </a:rPr>
              <a:t>保育料</a:t>
            </a:r>
            <a:r>
              <a:rPr kumimoji="1" lang="ja-JP" altLang="en-US" sz="2000" b="1" dirty="0">
                <a:latin typeface="+mn-ea"/>
              </a:rPr>
              <a:t>（預かり保育以外）</a:t>
            </a:r>
            <a:endParaRPr kumimoji="1" lang="en-US" altLang="ja-JP" sz="2400" b="1" dirty="0">
              <a:latin typeface="+mn-ea"/>
            </a:endParaRPr>
          </a:p>
          <a:p>
            <a:endParaRPr kumimoji="1" lang="en-US" altLang="ja-JP" sz="1600" dirty="0">
              <a:latin typeface="+mn-ea"/>
            </a:endParaRPr>
          </a:p>
          <a:p>
            <a:endParaRPr kumimoji="1" lang="en-US" altLang="ja-JP" sz="10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基本的な利用者負担額は無償</a:t>
            </a:r>
            <a:endParaRPr kumimoji="1" lang="en-US" altLang="ja-JP" sz="1600" dirty="0">
              <a:latin typeface="+mn-ea"/>
            </a:endParaRPr>
          </a:p>
          <a:p>
            <a:endParaRPr kumimoji="1" lang="en-US" altLang="ja-JP" sz="8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・満３歳から５歳児（小学校就学</a:t>
            </a:r>
            <a:endParaRPr kumimoji="1" lang="en-US" altLang="ja-JP" sz="16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　前）までの子供が対象。</a:t>
            </a:r>
          </a:p>
          <a:p>
            <a:endParaRPr kumimoji="1" lang="en-US" altLang="ja-JP" sz="8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・上記保育料（預かり保育以外）</a:t>
            </a:r>
            <a:endParaRPr kumimoji="1" lang="en-US" altLang="ja-JP" sz="16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　とは別に、法令に基づき、幼児</a:t>
            </a:r>
            <a:endParaRPr kumimoji="1" lang="en-US" altLang="ja-JP" sz="16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　教育の質の向上のために保護者</a:t>
            </a:r>
            <a:endParaRPr kumimoji="1" lang="en-US" altLang="ja-JP" sz="16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　の同意を得た上で徴収可能な費</a:t>
            </a:r>
            <a:endParaRPr kumimoji="1" lang="en-US" altLang="ja-JP" sz="16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　用、通園送迎費、食材料費など</a:t>
            </a:r>
            <a:endParaRPr kumimoji="1" lang="en-US" altLang="ja-JP" sz="16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　は、これまでどおり保護者の負</a:t>
            </a:r>
            <a:endParaRPr kumimoji="1" lang="en-US" altLang="ja-JP" sz="16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　担。</a:t>
            </a:r>
            <a:endParaRPr kumimoji="1" lang="en-US" altLang="ja-JP" sz="800" dirty="0">
              <a:latin typeface="+mn-ea"/>
            </a:endParaRPr>
          </a:p>
          <a:p>
            <a:r>
              <a:rPr kumimoji="1" lang="ja-JP" altLang="en-US" sz="400" dirty="0">
                <a:latin typeface="+mn-ea"/>
              </a:rPr>
              <a:t>　</a:t>
            </a:r>
            <a:endParaRPr kumimoji="1" lang="en-US" altLang="ja-JP" sz="400" dirty="0">
              <a:latin typeface="+mn-ea"/>
            </a:endParaRPr>
          </a:p>
          <a:p>
            <a:r>
              <a:rPr kumimoji="1" lang="ja-JP" altLang="en-US" sz="400" dirty="0">
                <a:latin typeface="+mn-ea"/>
              </a:rPr>
              <a:t>　</a:t>
            </a:r>
            <a:r>
              <a:rPr kumimoji="1" lang="ja-JP" altLang="en-US" sz="800" dirty="0">
                <a:latin typeface="+mn-ea"/>
              </a:rPr>
              <a:t>     </a:t>
            </a:r>
            <a:r>
              <a:rPr kumimoji="1" lang="ja-JP" altLang="en-US" sz="1200" dirty="0">
                <a:latin typeface="+mn-ea"/>
              </a:rPr>
              <a:t>ただし、年収が</a:t>
            </a:r>
            <a:r>
              <a:rPr kumimoji="1" lang="en-US" altLang="ja-JP" sz="1200" dirty="0">
                <a:latin typeface="+mn-ea"/>
              </a:rPr>
              <a:t>360</a:t>
            </a:r>
            <a:r>
              <a:rPr kumimoji="1" lang="ja-JP" altLang="en-US" sz="1200" dirty="0">
                <a:latin typeface="+mn-ea"/>
              </a:rPr>
              <a:t>万円未満相当世帯の子供、</a:t>
            </a:r>
            <a:endParaRPr kumimoji="1" lang="en-US" altLang="ja-JP" sz="1200" dirty="0">
              <a:latin typeface="+mn-ea"/>
            </a:endParaRPr>
          </a:p>
          <a:p>
            <a:r>
              <a:rPr kumimoji="1" lang="ja-JP" altLang="en-US" sz="1200" dirty="0">
                <a:latin typeface="+mn-ea"/>
              </a:rPr>
              <a:t>　全ての世帯の第３子以降の子供は副食</a:t>
            </a:r>
            <a:r>
              <a:rPr kumimoji="1" lang="en-US" altLang="ja-JP" sz="1200" dirty="0">
                <a:latin typeface="+mn-ea"/>
              </a:rPr>
              <a:t>(</a:t>
            </a:r>
            <a:r>
              <a:rPr kumimoji="1" lang="ja-JP" altLang="en-US" sz="1200" dirty="0" err="1">
                <a:latin typeface="+mn-ea"/>
              </a:rPr>
              <a:t>おか</a:t>
            </a:r>
            <a:endParaRPr kumimoji="1" lang="en-US" altLang="ja-JP" sz="1200" dirty="0">
              <a:latin typeface="+mn-ea"/>
            </a:endParaRPr>
          </a:p>
          <a:p>
            <a:r>
              <a:rPr kumimoji="1" lang="ja-JP" altLang="en-US" sz="1200" dirty="0">
                <a:latin typeface="+mn-ea"/>
              </a:rPr>
              <a:t>　ず・おやつ等）の費用が免除（副食費のみの</a:t>
            </a:r>
            <a:endParaRPr kumimoji="1" lang="en-US" altLang="ja-JP" sz="1200" dirty="0">
              <a:latin typeface="+mn-ea"/>
            </a:endParaRPr>
          </a:p>
          <a:p>
            <a:r>
              <a:rPr kumimoji="1" lang="ja-JP" altLang="en-US" sz="1200" dirty="0">
                <a:latin typeface="+mn-ea"/>
              </a:rPr>
              <a:t>　取り扱い。預かり保育は免除の対象外）。</a:t>
            </a:r>
            <a:endParaRPr kumimoji="1" lang="ja-JP" altLang="en-US" sz="800" dirty="0">
              <a:latin typeface="+mn-ea"/>
            </a:endParaRPr>
          </a:p>
          <a:p>
            <a:endParaRPr kumimoji="1" lang="ja-JP" altLang="en-US" sz="1399" dirty="0">
              <a:latin typeface="+mn-ea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0781" y="1202378"/>
            <a:ext cx="6596518" cy="24160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+mn-ea"/>
              </a:rPr>
              <a:t>保育料（預かり保育以外）について、既に幼稚園及び認定こども園（１号）を利用されている方は新たな手続は不要ですが、「預かり保育」の無償化の対象となるには、「保育の必要性の認定</a:t>
            </a:r>
            <a:r>
              <a:rPr kumimoji="1" lang="ja-JP" altLang="en-US" sz="1400" dirty="0">
                <a:latin typeface="+mn-ea"/>
              </a:rPr>
              <a:t>（就労等の要件あり）</a:t>
            </a:r>
            <a:r>
              <a:rPr kumimoji="1" lang="ja-JP" altLang="en-US" sz="1600" dirty="0">
                <a:latin typeface="+mn-ea"/>
              </a:rPr>
              <a:t>」を受ける必要があります。</a:t>
            </a:r>
            <a:r>
              <a:rPr kumimoji="1" lang="ja-JP" altLang="en-US" sz="2000" b="1" u="sng" dirty="0">
                <a:latin typeface="+mn-ea"/>
              </a:rPr>
              <a:t>給付認定希望日の前月１０日までに</a:t>
            </a:r>
            <a:r>
              <a:rPr kumimoji="1" lang="ja-JP" altLang="en-US" sz="1600" dirty="0">
                <a:latin typeface="+mn-ea"/>
              </a:rPr>
              <a:t>園が所在する区の子ども家庭課に認定申請書等をご提出ください</a:t>
            </a:r>
            <a:r>
              <a:rPr kumimoji="1" lang="ja-JP" altLang="en-US" sz="1400" dirty="0">
                <a:latin typeface="+mn-ea"/>
              </a:rPr>
              <a:t>（郵送又は持参）</a:t>
            </a:r>
            <a:r>
              <a:rPr kumimoji="1" lang="ja-JP" altLang="en-US" sz="1600" dirty="0">
                <a:latin typeface="+mn-ea"/>
              </a:rPr>
              <a:t>。</a:t>
            </a:r>
            <a:endParaRPr kumimoji="1" lang="en-US" altLang="ja-JP" sz="1600" dirty="0">
              <a:latin typeface="+mn-ea"/>
            </a:endParaRPr>
          </a:p>
          <a:p>
            <a:endParaRPr kumimoji="1" lang="en-US" altLang="ja-JP" sz="1400" dirty="0">
              <a:latin typeface="+mn-ea"/>
            </a:endParaRPr>
          </a:p>
          <a:p>
            <a:endParaRPr kumimoji="1" lang="en-US" altLang="ja-JP" sz="1100" dirty="0">
              <a:latin typeface="+mn-ea"/>
            </a:endParaRPr>
          </a:p>
          <a:p>
            <a:endParaRPr kumimoji="1" lang="en-US" altLang="ja-JP" sz="1100" dirty="0">
              <a:latin typeface="+mn-ea"/>
            </a:endParaRPr>
          </a:p>
          <a:p>
            <a:endParaRPr kumimoji="1" lang="en-US" altLang="ja-JP" sz="1100" dirty="0">
              <a:latin typeface="+mn-ea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357758" y="6286705"/>
            <a:ext cx="16977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latin typeface="+mn-ea"/>
              </a:rPr>
              <a:t>（算定のイメージ）</a:t>
            </a:r>
            <a:endParaRPr kumimoji="1" lang="en-US" altLang="ja-JP" sz="1000" dirty="0">
              <a:latin typeface="+mn-ea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390997" y="7376932"/>
            <a:ext cx="34848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900" dirty="0">
                <a:latin typeface="+mn-ea"/>
              </a:rPr>
              <a:t>※</a:t>
            </a:r>
            <a:r>
              <a:rPr kumimoji="1" lang="ja-JP" altLang="en-US" sz="900" dirty="0">
                <a:latin typeface="+mn-ea"/>
              </a:rPr>
              <a:t>　満３歳になった日から満３歳後最初の３月</a:t>
            </a:r>
            <a:r>
              <a:rPr kumimoji="1" lang="en-US" altLang="ja-JP" sz="900" dirty="0">
                <a:latin typeface="+mn-ea"/>
              </a:rPr>
              <a:t>31</a:t>
            </a:r>
            <a:r>
              <a:rPr kumimoji="1" lang="ja-JP" altLang="en-US" sz="900" dirty="0">
                <a:latin typeface="+mn-ea"/>
              </a:rPr>
              <a:t>日まで</a:t>
            </a:r>
            <a:endParaRPr kumimoji="1" lang="en-US" altLang="ja-JP" sz="900" dirty="0">
              <a:latin typeface="+mn-ea"/>
            </a:endParaRPr>
          </a:p>
          <a:p>
            <a:r>
              <a:rPr kumimoji="1" lang="ja-JP" altLang="en-US" sz="900" dirty="0">
                <a:latin typeface="+mn-ea"/>
              </a:rPr>
              <a:t>　の子供は、市町村民税非課税世帯のみが無償化の対象。</a:t>
            </a:r>
            <a:endParaRPr kumimoji="1" lang="en-US" altLang="ja-JP" sz="900" dirty="0">
              <a:latin typeface="+mn-ea"/>
            </a:endParaRPr>
          </a:p>
          <a:p>
            <a:r>
              <a:rPr kumimoji="1" lang="ja-JP" altLang="en-US" sz="900" dirty="0">
                <a:latin typeface="+mn-ea"/>
              </a:rPr>
              <a:t>　（月額</a:t>
            </a:r>
            <a:r>
              <a:rPr kumimoji="1" lang="en-US" altLang="ja-JP" sz="900" dirty="0">
                <a:latin typeface="+mn-ea"/>
              </a:rPr>
              <a:t>1</a:t>
            </a:r>
            <a:r>
              <a:rPr kumimoji="1" lang="ja-JP" altLang="en-US" sz="900" dirty="0">
                <a:latin typeface="+mn-ea"/>
              </a:rPr>
              <a:t>万</a:t>
            </a:r>
            <a:r>
              <a:rPr kumimoji="1" lang="en-US" altLang="ja-JP" sz="900" dirty="0">
                <a:latin typeface="+mn-ea"/>
              </a:rPr>
              <a:t>6,300</a:t>
            </a:r>
            <a:r>
              <a:rPr kumimoji="1" lang="ja-JP" altLang="en-US" sz="900" dirty="0">
                <a:latin typeface="+mn-ea"/>
              </a:rPr>
              <a:t>円が上限）</a:t>
            </a:r>
            <a:endParaRPr kumimoji="1" lang="en-US" altLang="ja-JP" sz="900" dirty="0">
              <a:latin typeface="+mn-ea"/>
            </a:endParaRPr>
          </a:p>
          <a:p>
            <a:r>
              <a:rPr kumimoji="1" lang="en-US" altLang="ja-JP" sz="900" dirty="0">
                <a:latin typeface="+mn-ea"/>
              </a:rPr>
              <a:t>※</a:t>
            </a:r>
            <a:r>
              <a:rPr kumimoji="1" lang="ja-JP" altLang="en-US" sz="900" dirty="0">
                <a:latin typeface="+mn-ea"/>
              </a:rPr>
              <a:t>　預かり保育の実施時間等が少ない（教育時間を含む平日の</a:t>
            </a:r>
            <a:endParaRPr kumimoji="1" lang="en-US" altLang="ja-JP" sz="900" dirty="0">
              <a:latin typeface="+mn-ea"/>
            </a:endParaRPr>
          </a:p>
          <a:p>
            <a:r>
              <a:rPr kumimoji="1" lang="ja-JP" altLang="en-US" sz="900" dirty="0">
                <a:latin typeface="+mn-ea"/>
              </a:rPr>
              <a:t>　預かり保育の提供時間数が８時間未満又は年間開所日数が</a:t>
            </a:r>
            <a:r>
              <a:rPr kumimoji="1" lang="en-US" altLang="ja-JP" sz="900" dirty="0">
                <a:latin typeface="+mn-ea"/>
              </a:rPr>
              <a:t>200</a:t>
            </a:r>
          </a:p>
          <a:p>
            <a:r>
              <a:rPr kumimoji="1" lang="ja-JP" altLang="en-US" sz="900" dirty="0">
                <a:latin typeface="+mn-ea"/>
              </a:rPr>
              <a:t>　日未満）場合、預かり保育のほか、認可外保育施設等の利用</a:t>
            </a:r>
            <a:endParaRPr kumimoji="1" lang="en-US" altLang="ja-JP" sz="900" dirty="0">
              <a:latin typeface="+mn-ea"/>
            </a:endParaRPr>
          </a:p>
          <a:p>
            <a:r>
              <a:rPr kumimoji="1" lang="ja-JP" altLang="en-US" sz="900" dirty="0">
                <a:latin typeface="+mn-ea"/>
              </a:rPr>
              <a:t>　が無償化の対象となる。（月額</a:t>
            </a:r>
            <a:r>
              <a:rPr kumimoji="1" lang="en-US" altLang="ja-JP" sz="900" dirty="0">
                <a:latin typeface="+mn-ea"/>
              </a:rPr>
              <a:t>1</a:t>
            </a:r>
            <a:r>
              <a:rPr kumimoji="1" lang="ja-JP" altLang="en-US" sz="900" dirty="0">
                <a:latin typeface="+mn-ea"/>
              </a:rPr>
              <a:t>万</a:t>
            </a:r>
            <a:r>
              <a:rPr kumimoji="1" lang="en-US" altLang="ja-JP" sz="900" dirty="0">
                <a:latin typeface="+mn-ea"/>
              </a:rPr>
              <a:t>1,300</a:t>
            </a:r>
            <a:r>
              <a:rPr kumimoji="1" lang="ja-JP" altLang="en-US" sz="900" dirty="0">
                <a:latin typeface="+mn-ea"/>
              </a:rPr>
              <a:t>円又は</a:t>
            </a:r>
            <a:r>
              <a:rPr kumimoji="1" lang="en-US" altLang="ja-JP" sz="900" dirty="0">
                <a:latin typeface="+mn-ea"/>
              </a:rPr>
              <a:t>16,300</a:t>
            </a:r>
            <a:r>
              <a:rPr kumimoji="1" lang="ja-JP" altLang="en-US" sz="900" dirty="0">
                <a:latin typeface="+mn-ea"/>
              </a:rPr>
              <a:t>円から</a:t>
            </a:r>
            <a:endParaRPr kumimoji="1" lang="en-US" altLang="ja-JP" sz="900" dirty="0">
              <a:latin typeface="+mn-ea"/>
            </a:endParaRPr>
          </a:p>
          <a:p>
            <a:r>
              <a:rPr kumimoji="1" lang="ja-JP" altLang="en-US" sz="900" dirty="0">
                <a:latin typeface="+mn-ea"/>
              </a:rPr>
              <a:t>　預かり保育の無償化対象額を差し引いた額が上限）</a:t>
            </a:r>
            <a:endParaRPr kumimoji="1" lang="ja-JP" altLang="en-US" sz="500" dirty="0">
              <a:latin typeface="+mn-ea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0" y="170367"/>
            <a:ext cx="6858000" cy="584774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-969092" y="230452"/>
            <a:ext cx="73594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>
                <a:latin typeface="+mn-ea"/>
              </a:rPr>
              <a:t>幼児教育・保育の無償化について</a:t>
            </a:r>
            <a:endParaRPr kumimoji="1" lang="en-US" altLang="ja-JP" sz="3200" b="1" dirty="0">
              <a:latin typeface="+mn-ea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58107" y="839906"/>
            <a:ext cx="1014588" cy="350107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kern="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手続</a:t>
            </a:r>
            <a:endParaRPr kumimoji="1" lang="ja-JP" altLang="en-US" sz="24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58107" y="4463202"/>
            <a:ext cx="26525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+mn-ea"/>
              </a:rPr>
              <a:t>【</a:t>
            </a:r>
            <a:r>
              <a:rPr kumimoji="1" lang="ja-JP" altLang="en-US" sz="1400" dirty="0">
                <a:latin typeface="+mn-ea"/>
              </a:rPr>
              <a:t>新たな手続は不要</a:t>
            </a:r>
            <a:r>
              <a:rPr kumimoji="1" lang="en-US" altLang="ja-JP" sz="1400" dirty="0">
                <a:latin typeface="+mn-ea"/>
              </a:rPr>
              <a:t>】</a:t>
            </a:r>
            <a:endParaRPr kumimoji="1" lang="ja-JP" altLang="en-US" sz="1400" dirty="0">
              <a:latin typeface="+mn-ea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266145" y="4452388"/>
            <a:ext cx="39367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+mn-ea"/>
              </a:rPr>
              <a:t>【</a:t>
            </a:r>
            <a:r>
              <a:rPr kumimoji="1" lang="ja-JP" altLang="en-US" sz="1400" dirty="0">
                <a:latin typeface="+mn-ea"/>
              </a:rPr>
              <a:t>無償化の対象となるには上記手続が必要</a:t>
            </a:r>
            <a:r>
              <a:rPr kumimoji="1" lang="en-US" altLang="ja-JP" sz="1400" dirty="0">
                <a:latin typeface="+mn-ea"/>
              </a:rPr>
              <a:t>】</a:t>
            </a:r>
            <a:endParaRPr kumimoji="1" lang="ja-JP" altLang="en-US" sz="1400" dirty="0">
              <a:latin typeface="+mn-ea"/>
            </a:endParaRPr>
          </a:p>
        </p:txBody>
      </p:sp>
      <p:pic>
        <p:nvPicPr>
          <p:cNvPr id="24" name="図 23">
            <a:extLst>
              <a:ext uri="{FF2B5EF4-FFF2-40B4-BE49-F238E27FC236}">
                <a16:creationId xmlns:a16="http://schemas.microsoft.com/office/drawing/2014/main" id="{5A86AA46-E77E-4FED-8294-115FF7E1B4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6929" y="2857693"/>
            <a:ext cx="692497" cy="692497"/>
          </a:xfrm>
          <a:prstGeom prst="rect">
            <a:avLst/>
          </a:prstGeom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B588FD8D-BB6E-4D3B-B1A4-97A5A8C6F43A}"/>
              </a:ext>
            </a:extLst>
          </p:cNvPr>
          <p:cNvSpPr txBox="1"/>
          <p:nvPr/>
        </p:nvSpPr>
        <p:spPr>
          <a:xfrm>
            <a:off x="336425" y="2849976"/>
            <a:ext cx="5320504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+mn-ea"/>
              </a:rPr>
              <a:t>様式は以下の</a:t>
            </a:r>
            <a:r>
              <a:rPr kumimoji="1" lang="en-US" altLang="ja-JP" sz="1400" dirty="0">
                <a:latin typeface="+mn-ea"/>
              </a:rPr>
              <a:t>URL</a:t>
            </a:r>
            <a:r>
              <a:rPr kumimoji="1" lang="ja-JP" altLang="en-US" sz="1400" dirty="0">
                <a:latin typeface="+mn-ea"/>
              </a:rPr>
              <a:t>からダウンロードしていただくか、</a:t>
            </a:r>
            <a:endParaRPr kumimoji="1" lang="en-US" altLang="ja-JP" sz="1400" dirty="0">
              <a:latin typeface="+mn-ea"/>
            </a:endParaRPr>
          </a:p>
          <a:p>
            <a:r>
              <a:rPr kumimoji="1" lang="ja-JP" altLang="en-US" sz="1400" dirty="0">
                <a:latin typeface="+mn-ea"/>
              </a:rPr>
              <a:t>各園又は区こども家庭課でお受け取りください。</a:t>
            </a:r>
          </a:p>
          <a:p>
            <a:r>
              <a:rPr kumimoji="1" lang="en-US" altLang="ja-JP" sz="1100" dirty="0">
                <a:latin typeface="+mn-ea"/>
              </a:rPr>
              <a:t>URL</a:t>
            </a:r>
            <a:r>
              <a:rPr kumimoji="1" lang="ja-JP" altLang="en-US" sz="1100" dirty="0">
                <a:latin typeface="+mn-ea"/>
              </a:rPr>
              <a:t>：</a:t>
            </a:r>
            <a:r>
              <a:rPr kumimoji="1" lang="en-US" altLang="ja-JP" sz="900" dirty="0">
                <a:latin typeface="+mn-ea"/>
                <a:hlinkClick r:id="rId4"/>
              </a:rPr>
              <a:t>http://www.city.chiba.jp/kodomomirai/kodomomirai/unei/musyoukasikyuunintei.html</a:t>
            </a:r>
            <a:endParaRPr kumimoji="1" lang="en-US" altLang="ja-JP" sz="1100" dirty="0">
              <a:latin typeface="+mn-ea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08917B24-AB2D-49E8-B6FF-A90046B28482}"/>
              </a:ext>
            </a:extLst>
          </p:cNvPr>
          <p:cNvSpPr txBox="1"/>
          <p:nvPr/>
        </p:nvSpPr>
        <p:spPr>
          <a:xfrm>
            <a:off x="279371" y="3533275"/>
            <a:ext cx="659651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+mn-ea"/>
              </a:rPr>
              <a:t>※</a:t>
            </a:r>
            <a:r>
              <a:rPr kumimoji="1" lang="ja-JP" altLang="en-US" sz="1100" dirty="0">
                <a:latin typeface="+mn-ea"/>
              </a:rPr>
              <a:t>預かり保育には定員があります。定員を超える利用申し込みがあった場合は、預かり保育を利用で</a:t>
            </a:r>
            <a:endParaRPr kumimoji="1" lang="en-US" altLang="ja-JP" sz="1100" dirty="0">
              <a:latin typeface="+mn-ea"/>
            </a:endParaRPr>
          </a:p>
          <a:p>
            <a:r>
              <a:rPr kumimoji="1" lang="ja-JP" altLang="en-US" sz="1100" dirty="0">
                <a:latin typeface="+mn-ea"/>
              </a:rPr>
              <a:t>　</a:t>
            </a:r>
            <a:r>
              <a:rPr kumimoji="1" lang="ja-JP" altLang="en-US" sz="1100" dirty="0" err="1">
                <a:latin typeface="+mn-ea"/>
              </a:rPr>
              <a:t>き</a:t>
            </a:r>
            <a:r>
              <a:rPr kumimoji="1" lang="ja-JP" altLang="en-US" sz="1100" dirty="0">
                <a:latin typeface="+mn-ea"/>
              </a:rPr>
              <a:t>ない場合もございますので、利用される際は各園に事前にご相談ください。</a:t>
            </a:r>
          </a:p>
          <a:p>
            <a:endParaRPr kumimoji="1" lang="en-US" altLang="ja-JP" sz="1100" dirty="0">
              <a:latin typeface="+mn-ea"/>
            </a:endParaRPr>
          </a:p>
        </p:txBody>
      </p:sp>
      <p:pic>
        <p:nvPicPr>
          <p:cNvPr id="21" name="図 20">
            <a:extLst>
              <a:ext uri="{FF2B5EF4-FFF2-40B4-BE49-F238E27FC236}">
                <a16:creationId xmlns:a16="http://schemas.microsoft.com/office/drawing/2014/main" id="{A8984F29-7729-4A75-A0D4-10E8D7A2666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47475" y="6485924"/>
            <a:ext cx="2772820" cy="911868"/>
          </a:xfrm>
          <a:prstGeom prst="rect">
            <a:avLst/>
          </a:prstGeom>
        </p:spPr>
      </p:pic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45B698FD-8472-417D-A6B7-E9298DE775AA}"/>
              </a:ext>
            </a:extLst>
          </p:cNvPr>
          <p:cNvSpPr/>
          <p:nvPr/>
        </p:nvSpPr>
        <p:spPr>
          <a:xfrm>
            <a:off x="463558" y="8577261"/>
            <a:ext cx="5843833" cy="1270308"/>
          </a:xfrm>
          <a:prstGeom prst="rect">
            <a:avLst/>
          </a:prstGeom>
          <a:solidFill>
            <a:srgbClr val="F79646">
              <a:lumMod val="20000"/>
              <a:lumOff val="80000"/>
            </a:srgbClr>
          </a:solidFill>
          <a:ln w="285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【</a:t>
            </a:r>
            <a:r>
              <a:rPr kumimoji="1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保育の必要性の認定手続きに関する問い合わせ先・提出先</a:t>
            </a:r>
            <a:r>
              <a:rPr kumimoji="1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】</a:t>
            </a:r>
          </a:p>
          <a:p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【</a:t>
            </a:r>
            <a:r>
              <a:rPr kumimoji="1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無償化の給付に</a:t>
            </a:r>
            <a:r>
              <a:rPr kumimoji="1" lang="ja-JP" altLang="en-US" sz="11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関する問い合わせ先</a:t>
            </a:r>
            <a:r>
              <a:rPr kumimoji="1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】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幼保運営課　助成第二班　☎ </a:t>
            </a:r>
            <a:r>
              <a:rPr kumimoji="1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043‐245‐5735</a:t>
            </a:r>
            <a:endParaRPr kumimoji="1" lang="ja-JP" altLang="en-US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pic>
        <p:nvPicPr>
          <p:cNvPr id="30" name="図 29">
            <a:extLst>
              <a:ext uri="{FF2B5EF4-FFF2-40B4-BE49-F238E27FC236}">
                <a16:creationId xmlns:a16="http://schemas.microsoft.com/office/drawing/2014/main" id="{59751AF0-59A1-48C6-8A13-A7191656577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2338" y="8806319"/>
            <a:ext cx="5370839" cy="667586"/>
          </a:xfrm>
          <a:prstGeom prst="rect">
            <a:avLst/>
          </a:prstGeom>
        </p:spPr>
      </p:pic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C74EF751-B0F0-4F5C-AF33-D17D0F11B230}"/>
              </a:ext>
            </a:extLst>
          </p:cNvPr>
          <p:cNvSpPr txBox="1"/>
          <p:nvPr/>
        </p:nvSpPr>
        <p:spPr>
          <a:xfrm>
            <a:off x="5087258" y="302331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>
                <a:latin typeface="+mn-ea"/>
              </a:rPr>
              <a:t>（預かり保育）</a:t>
            </a:r>
            <a:endParaRPr kumimoji="1" lang="en-US" altLang="ja-JP" sz="28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8132602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692</TotalTime>
  <Words>264</Words>
  <Application>Microsoft Office PowerPoint</Application>
  <PresentationFormat>A4 210 x 297 mm</PresentationFormat>
  <Paragraphs>61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ＭＳ Ｐゴシック</vt:lpstr>
      <vt:lpstr>メイリオ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白壁　知義</dc:creator>
  <cp:lastModifiedBy>渋谷　賢太</cp:lastModifiedBy>
  <cp:revision>36</cp:revision>
  <cp:lastPrinted>2019-11-20T12:06:35Z</cp:lastPrinted>
  <dcterms:created xsi:type="dcterms:W3CDTF">2019-04-19T09:08:03Z</dcterms:created>
  <dcterms:modified xsi:type="dcterms:W3CDTF">2019-12-05T23:35:18Z</dcterms:modified>
</cp:coreProperties>
</file>