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varScale="1">
        <p:scale>
          <a:sx n="55" d="100"/>
          <a:sy n="55" d="100"/>
        </p:scale>
        <p:origin x="2388" y="66"/>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2019/12/6</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251520"/>
            <a:ext cx="6858000" cy="80377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7011" y="323528"/>
            <a:ext cx="6787552" cy="830997"/>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226533"/>
            <a:ext cx="6713518" cy="7809964"/>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 name="正方形/長方形 7"/>
          <p:cNvSpPr/>
          <p:nvPr/>
        </p:nvSpPr>
        <p:spPr>
          <a:xfrm>
            <a:off x="199552" y="1403648"/>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76257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97664" y="1758205"/>
            <a:ext cx="6612900" cy="390876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やかに利用する園にご提示ください。</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②保育料を支払った後、利用する園から「領収証兼提供証明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書（写）」が交付されますので、大切に保管ください（交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付される時期は園によって異なります。）。 </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「領収証兼提供証明書（原本）」については、利用する園の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保管となります。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１０月）」になりましたら、「請求書」を請求していただく</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月の　　　日までに利用する園にご提出ください。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請求書の様式は利用する園を通して後日配布いたします。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締切日を過ぎた場合、支払いが次回分（３か月後）となることがあります。</a:t>
            </a:r>
            <a:endParaRPr lang="en-US" altLang="ja-JP" dirty="0">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75F31A54-508C-4241-8D5F-F8ED7A81EE03}"/>
              </a:ext>
            </a:extLst>
          </p:cNvPr>
          <p:cNvPicPr>
            <a:picLocks noChangeAspect="1"/>
          </p:cNvPicPr>
          <p:nvPr/>
        </p:nvPicPr>
        <p:blipFill>
          <a:blip r:embed="rId3"/>
          <a:stretch>
            <a:fillRect/>
          </a:stretch>
        </p:blipFill>
        <p:spPr>
          <a:xfrm>
            <a:off x="188640" y="6093592"/>
            <a:ext cx="6464294" cy="1132678"/>
          </a:xfrm>
          <a:prstGeom prst="rect">
            <a:avLst/>
          </a:prstGeom>
        </p:spPr>
      </p:pic>
      <p:sp>
        <p:nvSpPr>
          <p:cNvPr id="16" name="正方形/長方形 15">
            <a:extLst>
              <a:ext uri="{FF2B5EF4-FFF2-40B4-BE49-F238E27FC236}">
                <a16:creationId xmlns:a16="http://schemas.microsoft.com/office/drawing/2014/main" id="{F782E52B-20A0-41AE-8811-6E5FE21C84F6}"/>
              </a:ext>
            </a:extLst>
          </p:cNvPr>
          <p:cNvSpPr/>
          <p:nvPr/>
        </p:nvSpPr>
        <p:spPr>
          <a:xfrm>
            <a:off x="196853" y="7202738"/>
            <a:ext cx="6464294" cy="1656184"/>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tx1"/>
                </a:solidFill>
                <a:latin typeface="メイリオ" panose="020B0604030504040204" pitchFamily="50" charset="-128"/>
                <a:ea typeface="メイリオ" panose="020B0604030504040204" pitchFamily="50" charset="-128"/>
              </a:rPr>
              <a:t>問い合わせ先：</a:t>
            </a: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保育の必要性の認定手続きに関すること</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千葉市保健福祉センターこども家庭課</a:t>
            </a:r>
          </a:p>
          <a:p>
            <a:r>
              <a:rPr lang="ja-JP" altLang="en-US" sz="1300" dirty="0">
                <a:solidFill>
                  <a:schemeClr val="tx1"/>
                </a:solidFill>
                <a:latin typeface="メイリオ" panose="020B0604030504040204" pitchFamily="50" charset="-128"/>
                <a:ea typeface="メイリオ" panose="020B0604030504040204" pitchFamily="50" charset="-128"/>
              </a:rPr>
              <a:t>　　中　央 ☎</a:t>
            </a:r>
            <a:r>
              <a:rPr lang="en-US" altLang="ja-JP" sz="1300" dirty="0">
                <a:solidFill>
                  <a:schemeClr val="tx1"/>
                </a:solidFill>
                <a:latin typeface="メイリオ" panose="020B0604030504040204" pitchFamily="50" charset="-128"/>
                <a:ea typeface="メイリオ" panose="020B0604030504040204" pitchFamily="50" charset="-128"/>
              </a:rPr>
              <a:t>221-2172</a:t>
            </a:r>
            <a:r>
              <a:rPr lang="ja-JP" altLang="en-US" sz="1300" dirty="0">
                <a:solidFill>
                  <a:schemeClr val="tx1"/>
                </a:solidFill>
                <a:latin typeface="メイリオ" panose="020B0604030504040204" pitchFamily="50" charset="-128"/>
                <a:ea typeface="メイリオ" panose="020B0604030504040204" pitchFamily="50" charset="-128"/>
              </a:rPr>
              <a:t>　花見川 ☎</a:t>
            </a:r>
            <a:r>
              <a:rPr lang="en-US" altLang="ja-JP" sz="1300" dirty="0">
                <a:solidFill>
                  <a:schemeClr val="tx1"/>
                </a:solidFill>
                <a:latin typeface="メイリオ" panose="020B0604030504040204" pitchFamily="50" charset="-128"/>
                <a:ea typeface="メイリオ" panose="020B0604030504040204" pitchFamily="50" charset="-128"/>
              </a:rPr>
              <a:t>275-6421</a:t>
            </a:r>
            <a:r>
              <a:rPr lang="ja-JP" altLang="en-US" sz="1300" dirty="0">
                <a:solidFill>
                  <a:schemeClr val="tx1"/>
                </a:solidFill>
                <a:latin typeface="メイリオ" panose="020B0604030504040204" pitchFamily="50" charset="-128"/>
                <a:ea typeface="メイリオ" panose="020B0604030504040204" pitchFamily="50" charset="-128"/>
              </a:rPr>
              <a:t>　稲　毛 ☎</a:t>
            </a:r>
            <a:r>
              <a:rPr lang="en-US" altLang="ja-JP" sz="1300" dirty="0">
                <a:solidFill>
                  <a:schemeClr val="tx1"/>
                </a:solidFill>
                <a:latin typeface="メイリオ" panose="020B0604030504040204" pitchFamily="50" charset="-128"/>
                <a:ea typeface="メイリオ" panose="020B0604030504040204" pitchFamily="50" charset="-128"/>
              </a:rPr>
              <a:t>284-6137</a:t>
            </a:r>
          </a:p>
          <a:p>
            <a:r>
              <a:rPr lang="ja-JP" altLang="en-US" sz="1300" dirty="0">
                <a:solidFill>
                  <a:schemeClr val="tx1"/>
                </a:solidFill>
                <a:latin typeface="メイリオ" panose="020B0604030504040204" pitchFamily="50" charset="-128"/>
                <a:ea typeface="メイリオ" panose="020B0604030504040204" pitchFamily="50" charset="-128"/>
              </a:rPr>
              <a:t>　　若　葉 ☎</a:t>
            </a:r>
            <a:r>
              <a:rPr lang="en-US" altLang="ja-JP" sz="1300" dirty="0">
                <a:solidFill>
                  <a:schemeClr val="tx1"/>
                </a:solidFill>
                <a:latin typeface="メイリオ" panose="020B0604030504040204" pitchFamily="50" charset="-128"/>
                <a:ea typeface="メイリオ" panose="020B0604030504040204" pitchFamily="50" charset="-128"/>
              </a:rPr>
              <a:t>233-8150</a:t>
            </a:r>
            <a:r>
              <a:rPr lang="ja-JP" altLang="en-US" sz="1300" dirty="0">
                <a:solidFill>
                  <a:schemeClr val="tx1"/>
                </a:solidFill>
                <a:latin typeface="メイリオ" panose="020B0604030504040204" pitchFamily="50" charset="-128"/>
                <a:ea typeface="メイリオ" panose="020B0604030504040204" pitchFamily="50" charset="-128"/>
              </a:rPr>
              <a:t>　　緑　 ☎</a:t>
            </a:r>
            <a:r>
              <a:rPr lang="en-US" altLang="ja-JP" sz="1300" dirty="0">
                <a:solidFill>
                  <a:schemeClr val="tx1"/>
                </a:solidFill>
                <a:latin typeface="メイリオ" panose="020B0604030504040204" pitchFamily="50" charset="-128"/>
                <a:ea typeface="メイリオ" panose="020B0604030504040204" pitchFamily="50" charset="-128"/>
              </a:rPr>
              <a:t>292-8137</a:t>
            </a:r>
            <a:r>
              <a:rPr lang="ja-JP" altLang="en-US" sz="1300" dirty="0">
                <a:solidFill>
                  <a:schemeClr val="tx1"/>
                </a:solidFill>
                <a:latin typeface="メイリオ" panose="020B0604030504040204" pitchFamily="50" charset="-128"/>
                <a:ea typeface="メイリオ" panose="020B0604030504040204" pitchFamily="50" charset="-128"/>
              </a:rPr>
              <a:t>　美　浜 ☎</a:t>
            </a:r>
            <a:r>
              <a:rPr lang="en-US" altLang="ja-JP" sz="1300" dirty="0">
                <a:solidFill>
                  <a:schemeClr val="tx1"/>
                </a:solidFill>
                <a:latin typeface="メイリオ" panose="020B0604030504040204" pitchFamily="50" charset="-128"/>
                <a:ea typeface="メイリオ" panose="020B0604030504040204" pitchFamily="50" charset="-128"/>
              </a:rPr>
              <a:t>270-3150</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無償化の給付について</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　☎ </a:t>
            </a:r>
            <a:r>
              <a:rPr lang="en-US" altLang="ja-JP" sz="1300" dirty="0">
                <a:solidFill>
                  <a:schemeClr val="tx1"/>
                </a:solidFill>
                <a:latin typeface="メイリオ" panose="020B0604030504040204" pitchFamily="50" charset="-128"/>
                <a:ea typeface="メイリオ" panose="020B0604030504040204" pitchFamily="50" charset="-128"/>
              </a:rPr>
              <a:t>043‐245‐5735</a:t>
            </a:r>
            <a:endParaRPr lang="ja-JP" altLang="en-US" sz="13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565330"/>
            <a:ext cx="6464294" cy="2522861"/>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411037"/>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303604" y="1157126"/>
            <a:ext cx="3066670"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幼稚園及び認定こども園 </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663002" y="2988324"/>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2947145"/>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3924770"/>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445224" y="4027182"/>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722326"/>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3927380"/>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572728"/>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4895259"/>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無償化の対象は預かり保育料です。おやつ代などは、これまでどおり保護者の負担になります。ご注意ください。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610810" y="3107293"/>
            <a:ext cx="4138332" cy="584775"/>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⑤利用する園を通して</a:t>
            </a:r>
            <a:r>
              <a:rPr kumimoji="1" lang="ja-JP" altLang="en-US" sz="1600" b="1" dirty="0">
                <a:latin typeface="メイリオ" panose="020B0604030504040204" pitchFamily="50" charset="-128"/>
                <a:ea typeface="メイリオ" panose="020B0604030504040204" pitchFamily="50" charset="-128"/>
              </a:rPr>
              <a:t>施設等利用費を請求　</a:t>
            </a:r>
            <a:endParaRPr kumimoji="1" lang="en-US" altLang="ja-JP" sz="1600" b="1"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153981"/>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テキスト ボックス 49"/>
          <p:cNvSpPr txBox="1"/>
          <p:nvPr/>
        </p:nvSpPr>
        <p:spPr>
          <a:xfrm>
            <a:off x="821968" y="1576131"/>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③預かり保育</a:t>
            </a:r>
            <a:r>
              <a:rPr kumimoji="1" lang="ja-JP" altLang="en-US" sz="1600" dirty="0">
                <a:latin typeface="メイリオ" panose="020B0604030504040204" pitchFamily="50" charset="-128"/>
                <a:ea typeface="メイリオ" panose="020B0604030504040204" pitchFamily="50" charset="-128"/>
              </a:rPr>
              <a:t>料の支払い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971600"/>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082957"/>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1911077"/>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37642" y="2986672"/>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791455" y="2627784"/>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60CAD2E5-476E-4A5F-9A9D-FE46980D8499}"/>
              </a:ext>
            </a:extLst>
          </p:cNvPr>
          <p:cNvSpPr/>
          <p:nvPr/>
        </p:nvSpPr>
        <p:spPr>
          <a:xfrm>
            <a:off x="178782" y="6594136"/>
            <a:ext cx="6562587" cy="2669962"/>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①利用する園の預かり保育が無償化の対象となるかを確認する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②事前に利用する園に預かり保育の利用について相談の上、</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利用する園へ提示する。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③請求書を、利用する園に提出していただく。</a:t>
            </a:r>
            <a:endParaRPr lang="en-US" altLang="ja-JP" sz="14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月額上限額は利用日数</a:t>
            </a:r>
            <a:r>
              <a:rPr lang="en-US" altLang="ja-JP" sz="1100" dirty="0">
                <a:latin typeface="メイリオ" panose="020B0604030504040204" pitchFamily="50" charset="-128"/>
                <a:ea typeface="メイリオ" panose="020B0604030504040204" pitchFamily="50" charset="-128"/>
              </a:rPr>
              <a:t>×450</a:t>
            </a:r>
            <a:r>
              <a:rPr lang="ja-JP" altLang="en-US" sz="1100" dirty="0">
                <a:latin typeface="メイリオ" panose="020B0604030504040204" pitchFamily="50" charset="-128"/>
                <a:ea typeface="メイリオ" panose="020B0604030504040204" pitchFamily="50" charset="-128"/>
              </a:rPr>
              <a:t>円（最大</a:t>
            </a:r>
            <a:r>
              <a:rPr lang="en-US" altLang="ja-JP" sz="1100" dirty="0">
                <a:latin typeface="メイリオ" panose="020B0604030504040204" pitchFamily="50" charset="-128"/>
                <a:ea typeface="メイリオ" panose="020B0604030504040204" pitchFamily="50" charset="-128"/>
              </a:rPr>
              <a:t>1.13</a:t>
            </a:r>
            <a:r>
              <a:rPr lang="ja-JP" altLang="en-US" sz="1100" dirty="0">
                <a:latin typeface="メイリオ" panose="020B0604030504040204" pitchFamily="50" charset="-128"/>
                <a:ea typeface="メイリオ" panose="020B0604030504040204" pitchFamily="50" charset="-128"/>
              </a:rPr>
              <a:t>万円（住民税非課税世帯の３歳未満児（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は月額</a:t>
            </a:r>
            <a:r>
              <a:rPr lang="en-US" altLang="ja-JP" sz="1100" dirty="0">
                <a:latin typeface="メイリオ" panose="020B0604030504040204" pitchFamily="50" charset="-128"/>
                <a:ea typeface="メイリオ" panose="020B0604030504040204" pitchFamily="50" charset="-128"/>
              </a:rPr>
              <a:t>1.63</a:t>
            </a:r>
            <a:r>
              <a:rPr lang="ja-JP" altLang="en-US" sz="1100" dirty="0">
                <a:latin typeface="メイリオ" panose="020B0604030504040204" pitchFamily="50" charset="-128"/>
                <a:ea typeface="メイリオ" panose="020B0604030504040204" pitchFamily="50" charset="-128"/>
              </a:rPr>
              <a:t>万円まで））となります。</a:t>
            </a:r>
          </a:p>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預かり保育の実施時間等が少ない（教育時間を含む平日の預かり保育の提供時間数が８時間未満又は</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年間開所日数が</a:t>
            </a:r>
            <a:r>
              <a:rPr lang="en-US" altLang="ja-JP" sz="1050" dirty="0">
                <a:latin typeface="メイリオ" panose="020B0604030504040204" pitchFamily="50" charset="-128"/>
                <a:ea typeface="メイリオ" panose="020B0604030504040204" pitchFamily="50" charset="-128"/>
              </a:rPr>
              <a:t>200</a:t>
            </a:r>
            <a:r>
              <a:rPr lang="ja-JP" altLang="en-US" sz="1050" dirty="0">
                <a:latin typeface="メイリオ" panose="020B0604030504040204" pitchFamily="50" charset="-128"/>
                <a:ea typeface="メイリオ" panose="020B0604030504040204" pitchFamily="50" charset="-128"/>
              </a:rPr>
              <a:t>日未満）場合は、預かり保育のほか、認可外保育施設等の利用が無償化の対象と</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なります（月額</a:t>
            </a:r>
            <a:r>
              <a:rPr lang="en-US" altLang="ja-JP" sz="1050" dirty="0">
                <a:latin typeface="メイリオ" panose="020B0604030504040204" pitchFamily="50" charset="-128"/>
                <a:ea typeface="メイリオ" panose="020B0604030504040204" pitchFamily="50" charset="-128"/>
              </a:rPr>
              <a:t>1.13</a:t>
            </a:r>
            <a:r>
              <a:rPr lang="ja-JP" altLang="en-US" sz="1050" dirty="0">
                <a:latin typeface="メイリオ" panose="020B0604030504040204" pitchFamily="50" charset="-128"/>
                <a:ea typeface="メイリオ" panose="020B0604030504040204" pitchFamily="50" charset="-128"/>
              </a:rPr>
              <a:t>万円又は</a:t>
            </a:r>
            <a:r>
              <a:rPr lang="en-US" altLang="ja-JP" sz="1050" dirty="0">
                <a:latin typeface="メイリオ" panose="020B0604030504040204" pitchFamily="50" charset="-128"/>
                <a:ea typeface="メイリオ" panose="020B0604030504040204" pitchFamily="50" charset="-128"/>
              </a:rPr>
              <a:t>1.63</a:t>
            </a:r>
            <a:r>
              <a:rPr lang="ja-JP" altLang="en-US" sz="1050" dirty="0">
                <a:latin typeface="メイリオ" panose="020B0604030504040204" pitchFamily="50" charset="-128"/>
                <a:ea typeface="メイリオ" panose="020B0604030504040204" pitchFamily="50" charset="-128"/>
              </a:rPr>
              <a:t>万円から預かり保育の無償化対象額を差し引いた額が上限）。</a:t>
            </a:r>
          </a:p>
          <a:p>
            <a:endParaRPr lang="en-US" altLang="ja-JP" sz="1100"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id="{D52DD471-BFDB-4F5B-9F6C-7C2F4E892079}"/>
              </a:ext>
            </a:extLst>
          </p:cNvPr>
          <p:cNvSpPr txBox="1"/>
          <p:nvPr/>
        </p:nvSpPr>
        <p:spPr>
          <a:xfrm>
            <a:off x="1070263" y="3939461"/>
            <a:ext cx="4879721" cy="992579"/>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（月額上限額は利用日数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４５０円</a:t>
            </a:r>
            <a:endParaRPr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（最大１</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１３万円））</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日時点）は最大１</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６３万円まで</a:t>
            </a:r>
            <a:endParaRPr kumimoji="1" lang="en-US" altLang="ja-JP" sz="1050" dirty="0">
              <a:latin typeface="メイリオ" panose="020B0604030504040204" pitchFamily="50" charset="-128"/>
              <a:ea typeface="メイリオ" panose="020B0604030504040204" pitchFamily="50" charset="-128"/>
            </a:endParaRPr>
          </a:p>
        </p:txBody>
      </p:sp>
      <p:pic>
        <p:nvPicPr>
          <p:cNvPr id="46" name="図 45">
            <a:extLst>
              <a:ext uri="{FF2B5EF4-FFF2-40B4-BE49-F238E27FC236}">
                <a16:creationId xmlns:a16="http://schemas.microsoft.com/office/drawing/2014/main" id="{17CDBDCD-9044-4E98-A429-B49DF042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2716" y="6784430"/>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2527</TotalTime>
  <Words>292</Words>
  <Application>Microsoft Office PowerPoint</Application>
  <PresentationFormat>画面に合わせる (4:3)</PresentationFormat>
  <Paragraphs>63</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81</cp:revision>
  <cp:lastPrinted>2019-09-20T06:35:55Z</cp:lastPrinted>
  <dcterms:created xsi:type="dcterms:W3CDTF">2018-11-02T04:10:29Z</dcterms:created>
  <dcterms:modified xsi:type="dcterms:W3CDTF">2019-12-05T23:35:33Z</dcterms:modified>
</cp:coreProperties>
</file>