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8" r:id="rId2"/>
    <p:sldId id="271" r:id="rId3"/>
    <p:sldId id="269" r:id="rId4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5511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古石 正史" initials="古石" lastIdx="6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92D050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44" autoAdjust="0"/>
    <p:restoredTop sz="96391" autoAdjust="0"/>
  </p:normalViewPr>
  <p:slideViewPr>
    <p:cSldViewPr>
      <p:cViewPr>
        <p:scale>
          <a:sx n="100" d="100"/>
          <a:sy n="100" d="100"/>
        </p:scale>
        <p:origin x="-1398" y="1218"/>
      </p:cViewPr>
      <p:guideLst>
        <p:guide orient="horz" pos="5511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8475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0"/>
            <a:ext cx="2949575" cy="498475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25315E54-6DE2-456D-B55A-2676BDC37643}" type="datetimeFigureOut">
              <a:rPr kumimoji="1" lang="ja-JP" altLang="en-US" smtClean="0"/>
              <a:t>2019/7/9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6300" y="1243013"/>
            <a:ext cx="25146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9"/>
            <a:ext cx="5445125" cy="3913187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847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4"/>
            <a:ext cx="2949575" cy="49847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CADACD67-2FD7-4640-987E-5724AA9AC1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8412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DACD67-2FD7-4640-987E-5724AA9AC19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5095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DACD67-2FD7-4640-987E-5724AA9AC19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509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2019/7/9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2019/7/9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2019/7/9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2019/7/9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2019/7/9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2019/7/9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2019/7/9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2019/7/9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2019/7/9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2019/7/9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kumimoji="1" lang="ja-JP" altLang="en-US" smtClean="0"/>
              <a:t>図を追加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2019/7/9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2019/7/9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正方形/長方形 91"/>
          <p:cNvSpPr/>
          <p:nvPr/>
        </p:nvSpPr>
        <p:spPr>
          <a:xfrm>
            <a:off x="0" y="-12947"/>
            <a:ext cx="6858000" cy="120057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25824" y="251520"/>
            <a:ext cx="6787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（案）</a:t>
            </a:r>
            <a:r>
              <a:rPr lang="en-US" altLang="ja-JP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千葉市民の方</a:t>
            </a:r>
            <a:r>
              <a:rPr lang="en-US" altLang="ja-JP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へ　</a:t>
            </a:r>
            <a:endParaRPr kumimoji="1" lang="en-US" altLang="ja-JP" sz="20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幼児教育・保育の無償化に伴う一時預かり利用について</a:t>
            </a:r>
            <a:endParaRPr kumimoji="1" lang="ja-JP" altLang="en-US" sz="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3" name="角丸四角形 342"/>
          <p:cNvSpPr/>
          <p:nvPr/>
        </p:nvSpPr>
        <p:spPr>
          <a:xfrm>
            <a:off x="73133" y="2483768"/>
            <a:ext cx="6713518" cy="6660232"/>
          </a:xfrm>
          <a:prstGeom prst="roundRect">
            <a:avLst>
              <a:gd name="adj" fmla="val 2183"/>
            </a:avLst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＜手続き＞</a:t>
            </a:r>
            <a:endParaRPr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無償化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の対象となるためには、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2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８</a:t>
            </a:r>
            <a:r>
              <a:rPr kumimoji="1" lang="ja-JP" altLang="en-US" sz="2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月１日</a:t>
            </a:r>
            <a:r>
              <a:rPr kumimoji="1" lang="ja-JP" altLang="en-US" sz="2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から</a:t>
            </a:r>
            <a:r>
              <a:rPr kumimoji="1" lang="en-US" altLang="ja-JP" sz="2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ja-JP" altLang="en-US" sz="2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sz="2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2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日まで</a:t>
            </a: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に、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施設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が所在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する区のこども家庭課において、</a:t>
            </a:r>
            <a:r>
              <a:rPr kumimoji="1" lang="ja-JP" altLang="en-US" sz="1600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「保育の必要性の認定」の申請を行っていただく必要があります。</a:t>
            </a:r>
            <a:endParaRPr kumimoji="1" lang="en-US" altLang="ja-JP" sz="1600" u="sng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様式をダウンロード（</a:t>
            </a:r>
            <a:r>
              <a:rPr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「ＵＲＬ作成中」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）していただくか、区</a:t>
            </a:r>
            <a:r>
              <a:rPr lang="ja-JP" altLang="en-US" sz="1600" dirty="0" err="1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こど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も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家庭課で様式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をお受け取りください。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endParaRPr kumimoji="1"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（注</a:t>
            </a:r>
            <a:r>
              <a:rPr kumimoji="1"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</a:t>
            </a: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）一時預かり事業は、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認可</a:t>
            </a:r>
            <a:r>
              <a:rPr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保育所</a:t>
            </a:r>
            <a:r>
              <a:rPr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や認定こども園等を利用できていない方が対象となります。</a:t>
            </a:r>
            <a:endParaRPr kumimoji="1" lang="en-US" altLang="ja-JP" sz="1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（注</a:t>
            </a:r>
            <a:r>
              <a:rPr kumimoji="1"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</a:t>
            </a: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）「保育の必要性の認定」の要件については、就労等の要件（認可保育所の利用と同等の要件）があります。</a:t>
            </a:r>
            <a:endParaRPr kumimoji="1"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（注</a:t>
            </a:r>
            <a:r>
              <a:rPr kumimoji="1"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）認可保育所等に申し込みをした方で、既に認定を受けている方については、改めての認定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申請</a:t>
            </a: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は不要です。</a:t>
            </a:r>
            <a:endParaRPr kumimoji="1"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＜無償化額＞</a:t>
            </a:r>
            <a:endParaRPr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３歳以上児（全世帯）は月額</a:t>
            </a:r>
            <a:r>
              <a:rPr lang="en-US" altLang="ja-JP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3.7</a:t>
            </a:r>
            <a:r>
              <a:rPr lang="ja-JP" altLang="en-US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万円まで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ja-JP" altLang="en-US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 ３歳</a:t>
            </a:r>
            <a:r>
              <a:rPr lang="ja-JP" altLang="en-US" sz="1600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未満児（住民税非課税世帯）は</a:t>
            </a:r>
            <a:r>
              <a:rPr lang="ja-JP" altLang="en-US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月額</a:t>
            </a:r>
            <a:r>
              <a:rPr lang="en-US" altLang="ja-JP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4.2</a:t>
            </a:r>
            <a:r>
              <a:rPr lang="ja-JP" altLang="en-US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万円まで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の保育料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無償化の対象となります。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（注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）年齢計算は４月１日時点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2200"/>
              </a:lnSpc>
            </a:pP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（注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）以下の４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事業合わせて月額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3.7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万円（または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4.2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万円）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まで　　　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が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無償化の対象となります。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2200"/>
              </a:lnSpc>
            </a:pP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①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一時預かり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事業②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認可外保育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施設③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病児保育事業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2200"/>
              </a:lnSpc>
            </a:pP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④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ファミリー・サポート・センター事業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637200" lvl="1" indent="-457200">
              <a:lnSpc>
                <a:spcPts val="1800"/>
              </a:lnSpc>
              <a:spcBef>
                <a:spcPts val="600"/>
              </a:spcBef>
            </a:pPr>
            <a:endParaRPr lang="en-US" altLang="ja-JP" sz="1300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56293" y="1354416"/>
            <a:ext cx="652661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市内の一時預かり事業を利用する保護者の皆様にお知らせします。他市にお住まいの方は、お住いの自治体にお問合せください。</a:t>
            </a:r>
            <a:endParaRPr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70560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正方形/長方形 91"/>
          <p:cNvSpPr/>
          <p:nvPr/>
        </p:nvSpPr>
        <p:spPr>
          <a:xfrm>
            <a:off x="0" y="-12947"/>
            <a:ext cx="6858000" cy="120057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25824" y="251520"/>
            <a:ext cx="6787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（案）</a:t>
            </a:r>
            <a:r>
              <a:rPr lang="en-US" altLang="ja-JP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千葉市民の方</a:t>
            </a:r>
            <a:r>
              <a:rPr lang="en-US" altLang="ja-JP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へ　</a:t>
            </a:r>
            <a:endParaRPr kumimoji="1" lang="en-US" altLang="ja-JP" sz="20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幼児教育・保育の無償化に伴う一時預かり利用について</a:t>
            </a:r>
            <a:endParaRPr kumimoji="1" lang="ja-JP" altLang="en-US" sz="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260647" y="1691680"/>
            <a:ext cx="6192689" cy="6840760"/>
          </a:xfrm>
          <a:prstGeom prst="roundRect">
            <a:avLst>
              <a:gd name="adj" fmla="val 2183"/>
            </a:avLst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（注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）副食費については無償化の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対象外となり、保護者の負担になりますのでご注意ください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7068437"/>
              </p:ext>
            </p:extLst>
          </p:nvPr>
        </p:nvGraphicFramePr>
        <p:xfrm>
          <a:off x="836712" y="2634992"/>
          <a:ext cx="5472609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4522"/>
                <a:gridCol w="1094522"/>
                <a:gridCol w="917033"/>
                <a:gridCol w="1070387"/>
                <a:gridCol w="1296145"/>
              </a:tblGrid>
              <a:tr h="370840">
                <a:tc rowSpan="2" gridSpan="2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　利用料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gridSpan="2" v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副食費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無償化対象経費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歳以上児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日利用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ysClr val="windowText" lastClr="000000"/>
                          </a:solidFill>
                        </a:rPr>
                        <a:t>1,200</a:t>
                      </a:r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円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園で定める額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利用料－副食費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半日利用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ysClr val="windowText" lastClr="000000"/>
                          </a:solidFill>
                        </a:rPr>
                        <a:t>600</a:t>
                      </a:r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円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園で定める額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利用料－副食費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歳未満児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日利用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ysClr val="windowText" lastClr="000000"/>
                          </a:solidFill>
                        </a:rPr>
                        <a:t>2,200</a:t>
                      </a:r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円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園で定める額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利用料－副食費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半日利用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ysClr val="windowText" lastClr="000000"/>
                          </a:solidFill>
                        </a:rPr>
                        <a:t>1,100</a:t>
                      </a:r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円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園で定める額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利用料－副食費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548680" y="2289230"/>
            <a:ext cx="1584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 smtClean="0"/>
              <a:t>【</a:t>
            </a:r>
            <a:r>
              <a:rPr kumimoji="1" lang="ja-JP" altLang="en-US" sz="1600" dirty="0" smtClean="0"/>
              <a:t>不定期利用</a:t>
            </a:r>
            <a:r>
              <a:rPr kumimoji="1" lang="en-US" altLang="ja-JP" sz="1600" dirty="0" smtClean="0"/>
              <a:t>】</a:t>
            </a:r>
            <a:endParaRPr kumimoji="1" lang="ja-JP" altLang="en-US" sz="16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48680" y="4953526"/>
            <a:ext cx="1584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 smtClean="0"/>
              <a:t>【</a:t>
            </a:r>
            <a:r>
              <a:rPr kumimoji="1" lang="ja-JP" altLang="en-US" sz="1600" dirty="0" smtClean="0"/>
              <a:t>定期利用</a:t>
            </a:r>
            <a:r>
              <a:rPr kumimoji="1" lang="en-US" altLang="ja-JP" sz="1600" dirty="0" smtClean="0"/>
              <a:t>】</a:t>
            </a:r>
            <a:endParaRPr kumimoji="1" lang="ja-JP" altLang="en-US" sz="1600" dirty="0"/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9524920"/>
              </p:ext>
            </p:extLst>
          </p:nvPr>
        </p:nvGraphicFramePr>
        <p:xfrm>
          <a:off x="836714" y="5299288"/>
          <a:ext cx="5472605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4521"/>
                <a:gridCol w="1094521"/>
                <a:gridCol w="917032"/>
                <a:gridCol w="1070388"/>
                <a:gridCol w="1296143"/>
              </a:tblGrid>
              <a:tr h="370840">
                <a:tc rowSpan="2" gridSpan="2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　利用料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gridSpan="2" v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副食費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無償化対象経費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歳以上児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週</a:t>
                      </a:r>
                      <a:r>
                        <a:rPr kumimoji="1" lang="en-US" altLang="ja-JP" sz="1200" b="0" dirty="0" smtClean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日利用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ysClr val="windowText" lastClr="000000"/>
                          </a:solidFill>
                        </a:rPr>
                        <a:t>13,500</a:t>
                      </a:r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円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園で定める額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利用料－副食費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週</a:t>
                      </a:r>
                      <a:r>
                        <a:rPr kumimoji="1" lang="en-US" altLang="ja-JP" sz="1200" b="0" dirty="0" smtClean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日利用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ysClr val="windowText" lastClr="000000"/>
                          </a:solidFill>
                        </a:rPr>
                        <a:t>9,400</a:t>
                      </a:r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円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園で定める額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利用料－副食費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歳未満児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週</a:t>
                      </a:r>
                      <a:r>
                        <a:rPr kumimoji="1" lang="en-US" altLang="ja-JP" sz="1200" b="0" dirty="0" smtClean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日利用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ysClr val="windowText" lastClr="000000"/>
                          </a:solidFill>
                        </a:rPr>
                        <a:t>26,100</a:t>
                      </a:r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円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園で定める額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利用料－副食費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週</a:t>
                      </a:r>
                      <a:r>
                        <a:rPr kumimoji="1" lang="en-US" altLang="ja-JP" sz="1200" b="0" dirty="0" smtClean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日利用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ysClr val="windowText" lastClr="000000"/>
                          </a:solidFill>
                        </a:rPr>
                        <a:t>18,300</a:t>
                      </a:r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円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園で定める額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ysClr val="windowText" lastClr="000000"/>
                          </a:solidFill>
                        </a:rPr>
                        <a:t>利用料－副食費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548680" y="7649398"/>
            <a:ext cx="57606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 smtClean="0"/>
              <a:t>※</a:t>
            </a:r>
            <a:r>
              <a:rPr kumimoji="1" lang="ja-JP" altLang="en-US" sz="1600" dirty="0" smtClean="0"/>
              <a:t>　事業利用時は、利用料を支払う必要があります。</a:t>
            </a:r>
            <a:endParaRPr kumimoji="1" lang="en-US" altLang="ja-JP" sz="1600" dirty="0" smtClean="0"/>
          </a:p>
          <a:p>
            <a:r>
              <a:rPr lang="en-US" altLang="ja-JP" sz="1600" dirty="0" smtClean="0"/>
              <a:t>※</a:t>
            </a:r>
            <a:r>
              <a:rPr lang="ja-JP" altLang="en-US" sz="1600" dirty="0" smtClean="0"/>
              <a:t>　後日請求を行うことにより、限度額の範囲内で無償化対象</a:t>
            </a:r>
            <a:endParaRPr lang="en-US" altLang="ja-JP" sz="1600" dirty="0" smtClean="0"/>
          </a:p>
          <a:p>
            <a:r>
              <a:rPr lang="ja-JP" altLang="en-US" sz="1600"/>
              <a:t>　</a:t>
            </a:r>
            <a:r>
              <a:rPr lang="ja-JP" altLang="en-US" sz="1600" smtClean="0"/>
              <a:t>　経費を償還します</a:t>
            </a:r>
            <a:r>
              <a:rPr lang="ja-JP" altLang="en-US" sz="1600" dirty="0" smtClean="0"/>
              <a:t>（</a:t>
            </a:r>
            <a:r>
              <a:rPr lang="en-US" altLang="ja-JP" sz="1600" dirty="0" smtClean="0"/>
              <a:t>3</a:t>
            </a:r>
            <a:r>
              <a:rPr lang="ja-JP" altLang="en-US" sz="1600" dirty="0" smtClean="0"/>
              <a:t>歳未満児は住民税非課税世帯のみ）。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113581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正方形/長方形 62"/>
          <p:cNvSpPr/>
          <p:nvPr/>
        </p:nvSpPr>
        <p:spPr>
          <a:xfrm>
            <a:off x="0" y="-36512"/>
            <a:ext cx="6858000" cy="45934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 lvl="0" indent="-457200">
              <a:lnSpc>
                <a:spcPts val="1600"/>
              </a:lnSpc>
            </a:pPr>
            <a:r>
              <a:rPr lang="ja-JP" altLang="en-US" i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［基本的な手続きのイメージ］</a:t>
            </a:r>
            <a:endParaRPr lang="en-US" altLang="ja-JP" i="1" u="sng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14924" y="7380312"/>
            <a:ext cx="6464294" cy="165618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問い合わせ先：</a:t>
            </a:r>
            <a:endParaRPr lang="en-US" altLang="ja-JP" sz="13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保育</a:t>
            </a:r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の必要性の認定手続きに関する</a:t>
            </a:r>
            <a:r>
              <a:rPr lang="ja-JP" altLang="en-US" sz="1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こと</a:t>
            </a:r>
            <a:r>
              <a:rPr lang="en-US" altLang="ja-JP" sz="1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千葉市保健</a:t>
            </a:r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福祉センターこども家庭課</a:t>
            </a:r>
          </a:p>
          <a:p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中　央 ☎</a:t>
            </a:r>
            <a:r>
              <a:rPr lang="en-US" altLang="ja-JP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221-2172</a:t>
            </a:r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花見川 ☎</a:t>
            </a:r>
            <a:r>
              <a:rPr lang="en-US" altLang="ja-JP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275-6421</a:t>
            </a:r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稲　毛 ☎</a:t>
            </a:r>
            <a:r>
              <a:rPr lang="en-US" altLang="ja-JP" sz="1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284-6137</a:t>
            </a:r>
          </a:p>
          <a:p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若　葉 ☎</a:t>
            </a:r>
            <a:r>
              <a:rPr lang="en-US" altLang="ja-JP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233-8150</a:t>
            </a:r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緑　 ☎</a:t>
            </a:r>
            <a:r>
              <a:rPr lang="en-US" altLang="ja-JP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292-8137</a:t>
            </a:r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美　浜 ☎</a:t>
            </a:r>
            <a:r>
              <a:rPr lang="en-US" altLang="ja-JP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270-3150</a:t>
            </a:r>
          </a:p>
          <a:p>
            <a:pPr>
              <a:lnSpc>
                <a:spcPts val="1200"/>
              </a:lnSpc>
            </a:pPr>
            <a:endParaRPr lang="en-US" altLang="ja-JP" sz="13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無償化の給付について</a:t>
            </a:r>
            <a:r>
              <a:rPr lang="en-US" altLang="ja-JP" sz="1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lang="en-US" altLang="ja-JP" sz="13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千葉市幼保運営課</a:t>
            </a:r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☎ </a:t>
            </a:r>
            <a:r>
              <a:rPr lang="en-US" altLang="ja-JP" sz="1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043‐245‐5729</a:t>
            </a:r>
            <a:endParaRPr lang="ja-JP" altLang="en-US" sz="13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2492896" y="517457"/>
            <a:ext cx="1351152" cy="704579"/>
            <a:chOff x="3169231" y="4634113"/>
            <a:chExt cx="1063120" cy="480614"/>
          </a:xfrm>
        </p:grpSpPr>
        <p:sp>
          <p:nvSpPr>
            <p:cNvPr id="14" name="正方形/長方形 13"/>
            <p:cNvSpPr/>
            <p:nvPr/>
          </p:nvSpPr>
          <p:spPr>
            <a:xfrm>
              <a:off x="3219386" y="4799485"/>
              <a:ext cx="962811" cy="30583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台形 14"/>
            <p:cNvSpPr/>
            <p:nvPr/>
          </p:nvSpPr>
          <p:spPr>
            <a:xfrm>
              <a:off x="3169231" y="4634113"/>
              <a:ext cx="1063120" cy="149347"/>
            </a:xfrm>
            <a:prstGeom prst="trapezoid">
              <a:avLst>
                <a:gd name="adj" fmla="val 89823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正方形/長方形 15"/>
            <p:cNvSpPr/>
            <p:nvPr/>
          </p:nvSpPr>
          <p:spPr>
            <a:xfrm>
              <a:off x="3318300" y="4821704"/>
              <a:ext cx="117111" cy="1594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3539366" y="4821739"/>
              <a:ext cx="117111" cy="1594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フローチャート: 論理積ゲート 17"/>
            <p:cNvSpPr/>
            <p:nvPr/>
          </p:nvSpPr>
          <p:spPr>
            <a:xfrm rot="16200000">
              <a:off x="3836142" y="4944261"/>
              <a:ext cx="182658" cy="158274"/>
            </a:xfrm>
            <a:prstGeom prst="flowChartDelay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9" name="テキスト ボックス 18"/>
          <p:cNvSpPr txBox="1"/>
          <p:nvPr/>
        </p:nvSpPr>
        <p:spPr>
          <a:xfrm>
            <a:off x="2726432" y="1230339"/>
            <a:ext cx="20834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一時預かり事業 等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0" name="グループ化 19"/>
          <p:cNvGrpSpPr/>
          <p:nvPr/>
        </p:nvGrpSpPr>
        <p:grpSpPr>
          <a:xfrm>
            <a:off x="5528845" y="3780412"/>
            <a:ext cx="936104" cy="936104"/>
            <a:chOff x="-3267744" y="1475656"/>
            <a:chExt cx="936104" cy="936104"/>
          </a:xfrm>
        </p:grpSpPr>
        <p:sp>
          <p:nvSpPr>
            <p:cNvPr id="21" name="楕円 20"/>
            <p:cNvSpPr/>
            <p:nvPr/>
          </p:nvSpPr>
          <p:spPr>
            <a:xfrm>
              <a:off x="-3267744" y="1475656"/>
              <a:ext cx="936104" cy="93610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2" name="グループ化 21"/>
            <p:cNvGrpSpPr/>
            <p:nvPr/>
          </p:nvGrpSpPr>
          <p:grpSpPr>
            <a:xfrm>
              <a:off x="-3139574" y="1763688"/>
              <a:ext cx="679764" cy="372725"/>
              <a:chOff x="3388737" y="3030270"/>
              <a:chExt cx="989518" cy="555199"/>
            </a:xfrm>
          </p:grpSpPr>
          <p:sp>
            <p:nvSpPr>
              <p:cNvPr id="23" name="正方形/長方形 22"/>
              <p:cNvSpPr/>
              <p:nvPr/>
            </p:nvSpPr>
            <p:spPr>
              <a:xfrm>
                <a:off x="3388737" y="3030270"/>
                <a:ext cx="989518" cy="542678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" name="正方形/長方形 23"/>
              <p:cNvSpPr/>
              <p:nvPr/>
            </p:nvSpPr>
            <p:spPr>
              <a:xfrm>
                <a:off x="3802190" y="3449798"/>
                <a:ext cx="234619" cy="13567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" name="正方形/長方形 24"/>
              <p:cNvSpPr/>
              <p:nvPr/>
            </p:nvSpPr>
            <p:spPr>
              <a:xfrm>
                <a:off x="3468858" y="3137238"/>
                <a:ext cx="184077" cy="15946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" name="正方形/長方形 25"/>
              <p:cNvSpPr/>
              <p:nvPr/>
            </p:nvSpPr>
            <p:spPr>
              <a:xfrm>
                <a:off x="3696866" y="3137238"/>
                <a:ext cx="184077" cy="15946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" name="正方形/長方形 26"/>
              <p:cNvSpPr/>
              <p:nvPr/>
            </p:nvSpPr>
            <p:spPr>
              <a:xfrm>
                <a:off x="3917932" y="3137273"/>
                <a:ext cx="184077" cy="15946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" name="正方形/長方形 27"/>
              <p:cNvSpPr/>
              <p:nvPr/>
            </p:nvSpPr>
            <p:spPr>
              <a:xfrm>
                <a:off x="4141416" y="3137238"/>
                <a:ext cx="184077" cy="15946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29" name="グループ化 28"/>
          <p:cNvGrpSpPr/>
          <p:nvPr/>
        </p:nvGrpSpPr>
        <p:grpSpPr>
          <a:xfrm>
            <a:off x="214924" y="3739233"/>
            <a:ext cx="1410372" cy="920225"/>
            <a:chOff x="2665769" y="4177029"/>
            <a:chExt cx="1560159" cy="1308997"/>
          </a:xfrm>
        </p:grpSpPr>
        <p:sp>
          <p:nvSpPr>
            <p:cNvPr id="30" name="角丸四角形 29"/>
            <p:cNvSpPr/>
            <p:nvPr/>
          </p:nvSpPr>
          <p:spPr>
            <a:xfrm>
              <a:off x="2665769" y="4177029"/>
              <a:ext cx="1560159" cy="1308997"/>
            </a:xfrm>
            <a:prstGeom prst="roundRect">
              <a:avLst>
                <a:gd name="adj" fmla="val 13149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フローチャート: 論理積ゲート 30"/>
            <p:cNvSpPr/>
            <p:nvPr/>
          </p:nvSpPr>
          <p:spPr>
            <a:xfrm rot="16200000">
              <a:off x="2794892" y="4780236"/>
              <a:ext cx="707566" cy="668640"/>
            </a:xfrm>
            <a:prstGeom prst="flowChartDelay">
              <a:avLst/>
            </a:prstGeom>
            <a:solidFill>
              <a:schemeClr val="bg1"/>
            </a:solidFill>
            <a:ln w="381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楕円 31"/>
            <p:cNvSpPr/>
            <p:nvPr/>
          </p:nvSpPr>
          <p:spPr>
            <a:xfrm>
              <a:off x="2925796" y="4371611"/>
              <a:ext cx="445760" cy="495297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フローチャート: 論理積ゲート 32"/>
            <p:cNvSpPr/>
            <p:nvPr/>
          </p:nvSpPr>
          <p:spPr>
            <a:xfrm rot="16200000">
              <a:off x="3424617" y="4815614"/>
              <a:ext cx="636810" cy="668640"/>
            </a:xfrm>
            <a:prstGeom prst="flowChartDelay">
              <a:avLst/>
            </a:prstGeom>
            <a:solidFill>
              <a:schemeClr val="bg1"/>
            </a:solidFill>
            <a:ln w="381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楕円 33"/>
            <p:cNvSpPr/>
            <p:nvPr/>
          </p:nvSpPr>
          <p:spPr>
            <a:xfrm>
              <a:off x="3482995" y="4406989"/>
              <a:ext cx="445760" cy="495297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5" name="テキスト ボックス 34"/>
          <p:cNvSpPr txBox="1"/>
          <p:nvPr/>
        </p:nvSpPr>
        <p:spPr>
          <a:xfrm>
            <a:off x="116632" y="4716858"/>
            <a:ext cx="1821010" cy="318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保護者の皆様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311067" y="4819270"/>
            <a:ext cx="13681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市区町村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" name="直線矢印コネクタ 2"/>
          <p:cNvCxnSpPr/>
          <p:nvPr/>
        </p:nvCxnSpPr>
        <p:spPr>
          <a:xfrm>
            <a:off x="1982148" y="4211960"/>
            <a:ext cx="3240000" cy="0"/>
          </a:xfrm>
          <a:prstGeom prst="straightConnector1">
            <a:avLst/>
          </a:prstGeom>
          <a:ln w="95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直線矢印コネクタ 6"/>
          <p:cNvCxnSpPr/>
          <p:nvPr/>
        </p:nvCxnSpPr>
        <p:spPr>
          <a:xfrm flipH="1">
            <a:off x="1968556" y="4437744"/>
            <a:ext cx="324036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直線矢印コネクタ 46"/>
          <p:cNvCxnSpPr/>
          <p:nvPr/>
        </p:nvCxnSpPr>
        <p:spPr>
          <a:xfrm flipH="1">
            <a:off x="1700808" y="1847623"/>
            <a:ext cx="1155263" cy="18396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正方形/長方形 48"/>
          <p:cNvSpPr/>
          <p:nvPr/>
        </p:nvSpPr>
        <p:spPr>
          <a:xfrm>
            <a:off x="214923" y="5420608"/>
            <a:ext cx="6464295" cy="1887696"/>
          </a:xfrm>
          <a:prstGeom prst="rect">
            <a:avLst/>
          </a:prstGeom>
          <a:ln>
            <a:solidFill>
              <a:schemeClr val="tx1"/>
            </a:solidFill>
            <a:prstDash val="sysDot"/>
          </a:ln>
        </p:spPr>
        <p:txBody>
          <a:bodyPr wrap="square" anchor="ctr">
            <a:spAutoFit/>
          </a:bodyPr>
          <a:lstStyle/>
          <a:p>
            <a:pPr marL="180000" indent="-457200">
              <a:lnSpc>
                <a:spcPts val="2000"/>
              </a:lnSpc>
            </a:pPr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00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保育の必要性の認定を受けていない場合、まずは申請が必要となります。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現在利用されている方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lang="ja-JP" altLang="en-US" sz="1400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８</a:t>
            </a:r>
            <a:r>
              <a:rPr lang="ja-JP" altLang="en-US" sz="1400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月１日</a:t>
            </a:r>
            <a:r>
              <a:rPr lang="ja-JP" altLang="en-US" sz="1400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から９月</a:t>
            </a:r>
            <a:r>
              <a:rPr lang="en-US" altLang="ja-JP" sz="1400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1400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日までの間に申請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をお願いいたします（１０月以降は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給付認定希望日の前月１０日まで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）。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000"/>
              </a:lnSpc>
            </a:pPr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請求・支払い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は３か月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毎の償還払いを予定しております（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年４回の支払い）。</a:t>
            </a:r>
          </a:p>
          <a:p>
            <a:pPr marL="180000" indent="-457200">
              <a:lnSpc>
                <a:spcPts val="2000"/>
              </a:lnSpc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例）令和元年１０月～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１２月分→１月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に領収書等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をご提出→３月にお支払い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000"/>
              </a:lnSpc>
            </a:pPr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無償化の対象は保育料です。通園送迎費、食材料費、行事費、入園料などは、これまでどおり保護者の負担になります。ご注意ください。</a:t>
            </a:r>
            <a:endParaRPr lang="en-US" altLang="ja-JP" sz="1200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2302088" y="3923928"/>
            <a:ext cx="2704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④施設等利用費の請求</a:t>
            </a:r>
            <a:endParaRPr kumimoji="1"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4" name="直線矢印コネクタ 43"/>
          <p:cNvCxnSpPr/>
          <p:nvPr/>
        </p:nvCxnSpPr>
        <p:spPr>
          <a:xfrm flipV="1">
            <a:off x="1052736" y="1585387"/>
            <a:ext cx="1260951" cy="20417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テキスト ボックス 52"/>
          <p:cNvSpPr txBox="1"/>
          <p:nvPr/>
        </p:nvSpPr>
        <p:spPr>
          <a:xfrm>
            <a:off x="2068826" y="4534463"/>
            <a:ext cx="3033286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⑤施設等利用費の支払い</a:t>
            </a:r>
            <a:endParaRPr kumimoji="1"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（月額上限</a:t>
            </a:r>
            <a:r>
              <a:rPr kumimoji="1"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3.7</a:t>
            </a: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万円まで）</a:t>
            </a:r>
            <a:endParaRPr kumimoji="1"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en-US" altLang="ja-JP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住民税非課税世帯の３歳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未満児</a:t>
            </a:r>
            <a:endParaRPr lang="en-US" altLang="ja-JP" sz="105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日時点）は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月額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4.2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万円まで</a:t>
            </a:r>
            <a:endParaRPr kumimoji="1" lang="en-US" altLang="ja-JP" sz="105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1052736" y="2123728"/>
            <a:ext cx="1547851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②利用料の</a:t>
            </a:r>
            <a:endParaRPr kumimoji="1"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支払い</a:t>
            </a:r>
            <a:endParaRPr kumimoji="1"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7" name="直線矢印コネクタ 36"/>
          <p:cNvCxnSpPr/>
          <p:nvPr/>
        </p:nvCxnSpPr>
        <p:spPr>
          <a:xfrm flipV="1">
            <a:off x="332656" y="1190361"/>
            <a:ext cx="1602064" cy="246869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180907" y="1438806"/>
            <a:ext cx="12617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①利用契約</a:t>
            </a:r>
            <a:endParaRPr kumimoji="1"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420888" y="2475056"/>
            <a:ext cx="12862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③領収証等</a:t>
            </a:r>
            <a:endParaRPr kumimoji="1"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の発行</a:t>
            </a:r>
            <a:endParaRPr kumimoji="1"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9" name="直線矢印コネクタ 38"/>
          <p:cNvCxnSpPr/>
          <p:nvPr/>
        </p:nvCxnSpPr>
        <p:spPr>
          <a:xfrm flipV="1">
            <a:off x="1953200" y="3851920"/>
            <a:ext cx="32760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2276872" y="3216042"/>
            <a:ext cx="3173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◎支給認定（今回のお知らせで主となる手続）</a:t>
            </a:r>
            <a:endParaRPr kumimoji="1" lang="en-US" altLang="ja-JP" sz="20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22609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="" xmlns:thm15="http://schemas.microsoft.com/office/thememl/2012/main" name="プレゼンテーション1" id="{765FE0DA-D247-486C-BF42-DBB9705F90D8}" vid="{BD63521F-5098-41E8-9264-55C75258C88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2287</TotalTime>
  <Words>369</Words>
  <Application>Microsoft Office PowerPoint</Application>
  <PresentationFormat>画面に合わせる (4:3)</PresentationFormat>
  <Paragraphs>100</Paragraphs>
  <Slides>3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生田　裕貴</cp:lastModifiedBy>
  <cp:revision>44</cp:revision>
  <cp:lastPrinted>2019-07-04T04:10:36Z</cp:lastPrinted>
  <dcterms:created xsi:type="dcterms:W3CDTF">2018-11-02T04:10:29Z</dcterms:created>
  <dcterms:modified xsi:type="dcterms:W3CDTF">2019-07-09T03:12:03Z</dcterms:modified>
</cp:coreProperties>
</file>