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1016" r:id="rId2"/>
    <p:sldId id="1147" r:id="rId3"/>
    <p:sldId id="1279" r:id="rId4"/>
    <p:sldId id="1155" r:id="rId5"/>
    <p:sldId id="1156" r:id="rId6"/>
    <p:sldId id="1157" r:id="rId7"/>
    <p:sldId id="1158" r:id="rId8"/>
    <p:sldId id="1100" r:id="rId9"/>
    <p:sldId id="1278" r:id="rId10"/>
    <p:sldId id="1276" r:id="rId11"/>
    <p:sldId id="1234" r:id="rId12"/>
    <p:sldId id="1280" r:id="rId13"/>
    <p:sldId id="1273" r:id="rId14"/>
    <p:sldId id="1274" r:id="rId15"/>
    <p:sldId id="1275" r:id="rId16"/>
    <p:sldId id="1281" r:id="rId17"/>
    <p:sldId id="1253" r:id="rId18"/>
    <p:sldId id="1254" r:id="rId19"/>
    <p:sldId id="1255" r:id="rId20"/>
    <p:sldId id="1268" r:id="rId21"/>
    <p:sldId id="1269" r:id="rId22"/>
    <p:sldId id="1282" r:id="rId23"/>
    <p:sldId id="1064" r:id="rId2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佐藤　正則" initials="佐藤　正則" lastIdx="3" clrIdx="0">
    <p:extLst>
      <p:ext uri="{19B8F6BF-5375-455C-9EA6-DF929625EA0E}">
        <p15:presenceInfo xmlns:p15="http://schemas.microsoft.com/office/powerpoint/2012/main" userId="S-1-5-21-787101530-2975022503-341640924-14711" providerId="AD"/>
      </p:ext>
    </p:extLst>
  </p:cmAuthor>
  <p:cmAuthor id="2" name="竹内　祐太朗" initials="竹内　祐太朗" lastIdx="1" clrIdx="1">
    <p:extLst>
      <p:ext uri="{19B8F6BF-5375-455C-9EA6-DF929625EA0E}">
        <p15:presenceInfo xmlns:p15="http://schemas.microsoft.com/office/powerpoint/2012/main" userId="S-1-5-21-787101530-2975022503-341640924-15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D685"/>
    <a:srgbClr val="FF0000"/>
    <a:srgbClr val="FFFF66"/>
    <a:srgbClr val="FF6600"/>
    <a:srgbClr val="E6E6E6"/>
    <a:srgbClr val="92D050"/>
    <a:srgbClr val="FFFF99"/>
    <a:srgbClr val="FFE5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テーマ スタイル 2 - アクセント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1144" autoAdjust="0"/>
  </p:normalViewPr>
  <p:slideViewPr>
    <p:cSldViewPr>
      <p:cViewPr varScale="1">
        <p:scale>
          <a:sx n="66" d="100"/>
          <a:sy n="66" d="100"/>
        </p:scale>
        <p:origin x="1644" y="66"/>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0"/>
    </p:cViewPr>
  </p:sorterViewPr>
  <p:notesViewPr>
    <p:cSldViewPr>
      <p:cViewPr varScale="1">
        <p:scale>
          <a:sx n="51" d="100"/>
          <a:sy n="51" d="100"/>
        </p:scale>
        <p:origin x="2112" y="72"/>
      </p:cViewPr>
      <p:guideLst>
        <p:guide orient="horz" pos="3108"/>
        <p:guide pos="212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8" y="10"/>
            <a:ext cx="2918379" cy="493547"/>
          </a:xfrm>
          <a:prstGeom prst="rect">
            <a:avLst/>
          </a:prstGeom>
        </p:spPr>
        <p:txBody>
          <a:bodyPr vert="horz" lIns="87825" tIns="43911" rIns="87825" bIns="43911"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3815877" y="10"/>
            <a:ext cx="2918378" cy="493547"/>
          </a:xfrm>
          <a:prstGeom prst="rect">
            <a:avLst/>
          </a:prstGeom>
        </p:spPr>
        <p:txBody>
          <a:bodyPr vert="horz" lIns="87825" tIns="43911" rIns="87825" bIns="43911" rtlCol="0"/>
          <a:lstStyle>
            <a:lvl1pPr algn="r">
              <a:defRPr sz="1300"/>
            </a:lvl1pPr>
          </a:lstStyle>
          <a:p>
            <a:fld id="{9805C639-0904-4E1B-88FE-2B020F3FA0C8}" type="datetimeFigureOut">
              <a:rPr kumimoji="1" lang="ja-JP" altLang="en-US" smtClean="0"/>
              <a:pPr/>
              <a:t>2020/12/21</a:t>
            </a:fld>
            <a:endParaRPr kumimoji="1" lang="ja-JP" altLang="en-US"/>
          </a:p>
        </p:txBody>
      </p:sp>
      <p:sp>
        <p:nvSpPr>
          <p:cNvPr id="4" name="フッター プレースホルダ 3"/>
          <p:cNvSpPr>
            <a:spLocks noGrp="1"/>
          </p:cNvSpPr>
          <p:nvPr>
            <p:ph type="ftr" sz="quarter" idx="2"/>
          </p:nvPr>
        </p:nvSpPr>
        <p:spPr>
          <a:xfrm>
            <a:off x="8" y="9371242"/>
            <a:ext cx="2918379" cy="493546"/>
          </a:xfrm>
          <a:prstGeom prst="rect">
            <a:avLst/>
          </a:prstGeom>
        </p:spPr>
        <p:txBody>
          <a:bodyPr vert="horz" lIns="87825" tIns="43911" rIns="87825" bIns="43911" rtlCol="0" anchor="b"/>
          <a:lstStyle>
            <a:lvl1pPr algn="l">
              <a:defRPr sz="1300"/>
            </a:lvl1pPr>
          </a:lstStyle>
          <a:p>
            <a:r>
              <a:rPr kumimoji="1" lang="en-US" altLang="ja-JP"/>
              <a:t>2</a:t>
            </a:r>
            <a:endParaRPr kumimoji="1" lang="ja-JP" altLang="en-US"/>
          </a:p>
        </p:txBody>
      </p:sp>
      <p:sp>
        <p:nvSpPr>
          <p:cNvPr id="5" name="スライド番号プレースホルダ 4"/>
          <p:cNvSpPr>
            <a:spLocks noGrp="1"/>
          </p:cNvSpPr>
          <p:nvPr>
            <p:ph type="sldNum" sz="quarter" idx="3"/>
          </p:nvPr>
        </p:nvSpPr>
        <p:spPr>
          <a:xfrm>
            <a:off x="3815877" y="9371242"/>
            <a:ext cx="2918378" cy="493546"/>
          </a:xfrm>
          <a:prstGeom prst="rect">
            <a:avLst/>
          </a:prstGeom>
        </p:spPr>
        <p:txBody>
          <a:bodyPr vert="horz" lIns="87825" tIns="43911" rIns="87825" bIns="43911" rtlCol="0" anchor="b"/>
          <a:lstStyle>
            <a:lvl1pPr algn="r">
              <a:defRPr sz="1300"/>
            </a:lvl1pPr>
          </a:lstStyle>
          <a:p>
            <a:fld id="{BFF3B7E3-D199-40F5-94A3-F235E83838EC}" type="slidenum">
              <a:rPr kumimoji="1" lang="ja-JP" altLang="en-US" smtClean="0"/>
              <a:pPr/>
              <a:t>‹#›</a:t>
            </a:fld>
            <a:endParaRPr kumimoji="1" lang="ja-JP" altLang="en-US"/>
          </a:p>
        </p:txBody>
      </p:sp>
    </p:spTree>
    <p:extLst>
      <p:ext uri="{BB962C8B-B14F-4D97-AF65-F5344CB8AC3E}">
        <p14:creationId xmlns:p14="http://schemas.microsoft.com/office/powerpoint/2010/main" val="8877204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6" y="7"/>
            <a:ext cx="2918831" cy="493315"/>
          </a:xfrm>
          <a:prstGeom prst="rect">
            <a:avLst/>
          </a:prstGeom>
        </p:spPr>
        <p:txBody>
          <a:bodyPr vert="horz" lIns="94607" tIns="47302" rIns="94607" bIns="47302" rtlCol="0"/>
          <a:lstStyle>
            <a:lvl1pPr algn="l">
              <a:defRPr sz="1400"/>
            </a:lvl1pPr>
          </a:lstStyle>
          <a:p>
            <a:endParaRPr kumimoji="1" lang="ja-JP" altLang="en-US"/>
          </a:p>
        </p:txBody>
      </p:sp>
      <p:sp>
        <p:nvSpPr>
          <p:cNvPr id="3" name="日付プレースホルダ 2"/>
          <p:cNvSpPr>
            <a:spLocks noGrp="1"/>
          </p:cNvSpPr>
          <p:nvPr>
            <p:ph type="dt" idx="1"/>
          </p:nvPr>
        </p:nvSpPr>
        <p:spPr>
          <a:xfrm>
            <a:off x="3815394" y="7"/>
            <a:ext cx="2918831" cy="493315"/>
          </a:xfrm>
          <a:prstGeom prst="rect">
            <a:avLst/>
          </a:prstGeom>
        </p:spPr>
        <p:txBody>
          <a:bodyPr vert="horz" lIns="94607" tIns="47302" rIns="94607" bIns="47302" rtlCol="0"/>
          <a:lstStyle>
            <a:lvl1pPr algn="r">
              <a:defRPr sz="1400"/>
            </a:lvl1pPr>
          </a:lstStyle>
          <a:p>
            <a:fld id="{AE7779C6-B257-4BD8-9B10-9B2602B46773}" type="datetimeFigureOut">
              <a:rPr kumimoji="1" lang="ja-JP" altLang="en-US" smtClean="0"/>
              <a:pPr/>
              <a:t>2020/12/21</a:t>
            </a:fld>
            <a:endParaRPr kumimoji="1"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4607" tIns="47302" rIns="94607" bIns="47302" rtlCol="0" anchor="ctr"/>
          <a:lstStyle/>
          <a:p>
            <a:endParaRPr lang="ja-JP" altLang="en-US"/>
          </a:p>
        </p:txBody>
      </p:sp>
      <p:sp>
        <p:nvSpPr>
          <p:cNvPr id="5" name="ノート プレースホルダ 4"/>
          <p:cNvSpPr>
            <a:spLocks noGrp="1"/>
          </p:cNvSpPr>
          <p:nvPr>
            <p:ph type="body" sz="quarter" idx="3"/>
          </p:nvPr>
        </p:nvSpPr>
        <p:spPr>
          <a:xfrm>
            <a:off x="673577" y="4686514"/>
            <a:ext cx="5388610" cy="4439841"/>
          </a:xfrm>
          <a:prstGeom prst="rect">
            <a:avLst/>
          </a:prstGeom>
        </p:spPr>
        <p:txBody>
          <a:bodyPr vert="horz" lIns="94607" tIns="47302" rIns="94607" bIns="47302"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6" y="9371296"/>
            <a:ext cx="2918831" cy="493315"/>
          </a:xfrm>
          <a:prstGeom prst="rect">
            <a:avLst/>
          </a:prstGeom>
        </p:spPr>
        <p:txBody>
          <a:bodyPr vert="horz" lIns="94607" tIns="47302" rIns="94607" bIns="47302" rtlCol="0" anchor="b"/>
          <a:lstStyle>
            <a:lvl1pPr algn="l">
              <a:defRPr sz="1400"/>
            </a:lvl1pPr>
          </a:lstStyle>
          <a:p>
            <a:r>
              <a:rPr kumimoji="1" lang="en-US" altLang="ja-JP"/>
              <a:t>2</a:t>
            </a:r>
            <a:endParaRPr kumimoji="1" lang="ja-JP" altLang="en-US"/>
          </a:p>
        </p:txBody>
      </p:sp>
      <p:sp>
        <p:nvSpPr>
          <p:cNvPr id="7" name="スライド番号プレースホルダ 6"/>
          <p:cNvSpPr>
            <a:spLocks noGrp="1"/>
          </p:cNvSpPr>
          <p:nvPr>
            <p:ph type="sldNum" sz="quarter" idx="5"/>
          </p:nvPr>
        </p:nvSpPr>
        <p:spPr>
          <a:xfrm>
            <a:off x="3815394" y="9371296"/>
            <a:ext cx="2918831" cy="493315"/>
          </a:xfrm>
          <a:prstGeom prst="rect">
            <a:avLst/>
          </a:prstGeom>
        </p:spPr>
        <p:txBody>
          <a:bodyPr vert="horz" lIns="94607" tIns="47302" rIns="94607" bIns="47302" rtlCol="0" anchor="b"/>
          <a:lstStyle>
            <a:lvl1pPr algn="r">
              <a:defRPr sz="1400"/>
            </a:lvl1pPr>
          </a:lstStyle>
          <a:p>
            <a:fld id="{386381E5-D45A-45FD-B3F7-9DB0E1DB4F4D}" type="slidenum">
              <a:rPr kumimoji="1" lang="ja-JP" altLang="en-US" smtClean="0"/>
              <a:pPr/>
              <a:t>‹#›</a:t>
            </a:fld>
            <a:endParaRPr kumimoji="1" lang="ja-JP" altLang="en-US"/>
          </a:p>
        </p:txBody>
      </p:sp>
    </p:spTree>
    <p:extLst>
      <p:ext uri="{BB962C8B-B14F-4D97-AF65-F5344CB8AC3E}">
        <p14:creationId xmlns:p14="http://schemas.microsoft.com/office/powerpoint/2010/main" val="365182075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300" dirty="0"/>
          </a:p>
          <a:p>
            <a:endParaRPr lang="ja-JP" altLang="en-US" sz="1300" dirty="0"/>
          </a:p>
        </p:txBody>
      </p:sp>
    </p:spTree>
    <p:extLst>
      <p:ext uri="{BB962C8B-B14F-4D97-AF65-F5344CB8AC3E}">
        <p14:creationId xmlns:p14="http://schemas.microsoft.com/office/powerpoint/2010/main" val="699436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fontScale="25000" lnSpcReduction="20000"/>
          </a:bodyPr>
          <a:lstStyle/>
          <a:p>
            <a:endParaRPr kumimoji="1" lang="ja-JP" altLang="en-US" dirty="0"/>
          </a:p>
        </p:txBody>
      </p:sp>
    </p:spTree>
    <p:extLst>
      <p:ext uri="{BB962C8B-B14F-4D97-AF65-F5344CB8AC3E}">
        <p14:creationId xmlns:p14="http://schemas.microsoft.com/office/powerpoint/2010/main" val="3993022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23834946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688408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a:bodyPr>
          <a:lstStyle/>
          <a:p>
            <a:endParaRPr lang="ja-JP" altLang="en-US" dirty="0">
              <a:latin typeface="+mn-ea"/>
              <a:ea typeface="+mn-ea"/>
            </a:endParaRPr>
          </a:p>
        </p:txBody>
      </p:sp>
    </p:spTree>
    <p:extLst>
      <p:ext uri="{BB962C8B-B14F-4D97-AF65-F5344CB8AC3E}">
        <p14:creationId xmlns:p14="http://schemas.microsoft.com/office/powerpoint/2010/main" val="1063197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a:bodyPr>
          <a:lstStyle/>
          <a:p>
            <a:endParaRPr lang="ja-JP" altLang="en-US" dirty="0">
              <a:latin typeface="+mn-ea"/>
              <a:ea typeface="+mn-ea"/>
            </a:endParaRPr>
          </a:p>
        </p:txBody>
      </p:sp>
    </p:spTree>
    <p:extLst>
      <p:ext uri="{BB962C8B-B14F-4D97-AF65-F5344CB8AC3E}">
        <p14:creationId xmlns:p14="http://schemas.microsoft.com/office/powerpoint/2010/main" val="34783412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a:bodyPr>
          <a:lstStyle/>
          <a:p>
            <a:endParaRPr lang="ja-JP" altLang="en-US" dirty="0">
              <a:latin typeface="+mn-ea"/>
              <a:ea typeface="+mn-ea"/>
            </a:endParaRPr>
          </a:p>
        </p:txBody>
      </p:sp>
    </p:spTree>
    <p:extLst>
      <p:ext uri="{BB962C8B-B14F-4D97-AF65-F5344CB8AC3E}">
        <p14:creationId xmlns:p14="http://schemas.microsoft.com/office/powerpoint/2010/main" val="10925005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25230059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a:bodyPr>
          <a:lstStyle/>
          <a:p>
            <a:endParaRPr lang="en-US" altLang="ja-JP" dirty="0">
              <a:latin typeface="+mn-ea"/>
              <a:ea typeface="+mn-ea"/>
            </a:endParaRPr>
          </a:p>
        </p:txBody>
      </p:sp>
    </p:spTree>
    <p:extLst>
      <p:ext uri="{BB962C8B-B14F-4D97-AF65-F5344CB8AC3E}">
        <p14:creationId xmlns:p14="http://schemas.microsoft.com/office/powerpoint/2010/main" val="35274032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a:bodyPr>
          <a:lstStyle/>
          <a:p>
            <a:endParaRPr lang="en-US" altLang="ja-JP" dirty="0">
              <a:latin typeface="+mn-ea"/>
              <a:ea typeface="+mn-ea"/>
            </a:endParaRPr>
          </a:p>
        </p:txBody>
      </p:sp>
    </p:spTree>
    <p:extLst>
      <p:ext uri="{BB962C8B-B14F-4D97-AF65-F5344CB8AC3E}">
        <p14:creationId xmlns:p14="http://schemas.microsoft.com/office/powerpoint/2010/main" val="668738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1567148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20324036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38781409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fontScale="70000" lnSpcReduction="20000"/>
          </a:bodyPr>
          <a:lstStyle/>
          <a:p>
            <a:endParaRPr lang="en-US" altLang="ja-JP" dirty="0">
              <a:latin typeface="+mn-ea"/>
              <a:ea typeface="+mn-ea"/>
            </a:endParaRPr>
          </a:p>
        </p:txBody>
      </p:sp>
    </p:spTree>
    <p:extLst>
      <p:ext uri="{BB962C8B-B14F-4D97-AF65-F5344CB8AC3E}">
        <p14:creationId xmlns:p14="http://schemas.microsoft.com/office/powerpoint/2010/main" val="36115035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9922858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94344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2118966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solidFill>
                <a:srgbClr val="FF0000"/>
              </a:solidFill>
              <a:latin typeface="+mn-ea"/>
              <a:ea typeface="+mn-ea"/>
            </a:endParaRPr>
          </a:p>
        </p:txBody>
      </p:sp>
    </p:spTree>
    <p:extLst>
      <p:ext uri="{BB962C8B-B14F-4D97-AF65-F5344CB8AC3E}">
        <p14:creationId xmlns:p14="http://schemas.microsoft.com/office/powerpoint/2010/main" val="3807808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3276539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2450064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a:bodyPr>
          <a:lstStyle/>
          <a:p>
            <a:endParaRPr lang="ja-JP" altLang="en-US" dirty="0">
              <a:latin typeface="+mn-ea"/>
              <a:ea typeface="+mn-ea"/>
            </a:endParaRPr>
          </a:p>
        </p:txBody>
      </p:sp>
    </p:spTree>
    <p:extLst>
      <p:ext uri="{BB962C8B-B14F-4D97-AF65-F5344CB8AC3E}">
        <p14:creationId xmlns:p14="http://schemas.microsoft.com/office/powerpoint/2010/main" val="2366499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929100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latin typeface="+mn-ea"/>
              <a:ea typeface="+mn-ea"/>
            </a:endParaRPr>
          </a:p>
        </p:txBody>
      </p:sp>
    </p:spTree>
    <p:extLst>
      <p:ext uri="{BB962C8B-B14F-4D97-AF65-F5344CB8AC3E}">
        <p14:creationId xmlns:p14="http://schemas.microsoft.com/office/powerpoint/2010/main" val="3038309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68E8916-DB34-4498-8CED-D9C17771B044}" type="datetime1">
              <a:rPr kumimoji="1" lang="ja-JP" altLang="en-US" smtClean="0"/>
              <a:t>2020/12/21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4587E97-0530-4A1E-92A3-2729BEFB0269}" type="datetime1">
              <a:rPr kumimoji="1" lang="ja-JP" altLang="en-US" smtClean="0"/>
              <a:t>2020/12/21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9BB0493-8184-4116-B6AD-44DDDEAD020D}" type="datetime1">
              <a:rPr kumimoji="1" lang="ja-JP" altLang="en-US" smtClean="0"/>
              <a:t>2020/12/21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C-BY">
    <p:spTree>
      <p:nvGrpSpPr>
        <p:cNvPr id="1" name=""/>
        <p:cNvGrpSpPr/>
        <p:nvPr/>
      </p:nvGrpSpPr>
      <p:grpSpPr>
        <a:xfrm>
          <a:off x="0" y="0"/>
          <a:ext cx="0" cy="0"/>
          <a:chOff x="0" y="0"/>
          <a:chExt cx="0" cy="0"/>
        </a:xfrm>
      </p:grpSpPr>
      <p:sp>
        <p:nvSpPr>
          <p:cNvPr id="10" name="円/楕円 9"/>
          <p:cNvSpPr/>
          <p:nvPr userDrawn="1"/>
        </p:nvSpPr>
        <p:spPr>
          <a:xfrm>
            <a:off x="8361363" y="6456363"/>
            <a:ext cx="671512" cy="354012"/>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ja-JP" altLang="en-US"/>
          </a:p>
        </p:txBody>
      </p:sp>
      <p:sp>
        <p:nvSpPr>
          <p:cNvPr id="14" name="円/楕円 13"/>
          <p:cNvSpPr/>
          <p:nvPr userDrawn="1"/>
        </p:nvSpPr>
        <p:spPr>
          <a:xfrm>
            <a:off x="8361363" y="6381750"/>
            <a:ext cx="538162" cy="42703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ja-JP" altLang="en-US"/>
          </a:p>
        </p:txBody>
      </p:sp>
      <p:sp>
        <p:nvSpPr>
          <p:cNvPr id="16" name="コンテンツ プレースホルダ 2"/>
          <p:cNvSpPr>
            <a:spLocks noGrp="1"/>
          </p:cNvSpPr>
          <p:nvPr>
            <p:ph idx="1"/>
          </p:nvPr>
        </p:nvSpPr>
        <p:spPr>
          <a:xfrm>
            <a:off x="323528" y="980728"/>
            <a:ext cx="8640960" cy="5112568"/>
          </a:xfrm>
        </p:spPr>
        <p:txBody>
          <a:bodyPr/>
          <a:lstStyle>
            <a:lvl1pPr marL="96826" indent="-1588">
              <a:lnSpc>
                <a:spcPts val="2400"/>
              </a:lnSpc>
              <a:buNone/>
              <a:defRPr sz="1800" b="0">
                <a:latin typeface="メイリオ" panose="020B0604030504040204" pitchFamily="50" charset="-128"/>
                <a:ea typeface="メイリオ" panose="020B0604030504040204" pitchFamily="50" charset="-128"/>
                <a:cs typeface="メイリオ" panose="020B0604030504040204" pitchFamily="50" charset="-128"/>
              </a:defRPr>
            </a:lvl1pPr>
            <a:lvl2pPr>
              <a:buNone/>
              <a:defRPr/>
            </a:lvl2pPr>
            <a:lvl3pPr>
              <a:buNone/>
              <a:defRPr/>
            </a:lvl3pPr>
            <a:lvl4pPr>
              <a:buNone/>
              <a:defRPr/>
            </a:lvl4pPr>
            <a:lvl5pPr>
              <a:buNone/>
              <a:defRPr/>
            </a:lvl5pPr>
          </a:lstStyle>
          <a:p>
            <a:pPr lvl="0"/>
            <a:r>
              <a:rPr lang="ja-JP" altLang="en-US" dirty="0"/>
              <a:t>マスタ テキストの書式設定</a:t>
            </a:r>
          </a:p>
        </p:txBody>
      </p:sp>
      <p:sp>
        <p:nvSpPr>
          <p:cNvPr id="17" name="スライド番号プレースホルダ 5"/>
          <p:cNvSpPr>
            <a:spLocks noGrp="1"/>
          </p:cNvSpPr>
          <p:nvPr>
            <p:ph type="sldNum" sz="quarter" idx="10"/>
          </p:nvPr>
        </p:nvSpPr>
        <p:spPr>
          <a:xfrm>
            <a:off x="8316913" y="6411913"/>
            <a:ext cx="692150" cy="365125"/>
          </a:xfrm>
        </p:spPr>
        <p:txBody>
          <a:bodyPr/>
          <a:lstStyle>
            <a:lvl1pPr algn="ctr">
              <a:defRPr sz="2000" b="1">
                <a:solidFill>
                  <a:schemeClr val="bg1"/>
                </a:solidFill>
              </a:defRPr>
            </a:lvl1pPr>
          </a:lstStyle>
          <a:p>
            <a:pPr>
              <a:defRPr/>
            </a:pPr>
            <a:fld id="{9C54F40B-7240-4978-9904-5FB15619871D}" type="slidenum">
              <a:rPr lang="ja-JP" altLang="en-US"/>
              <a:pPr>
                <a:defRPr/>
              </a:pPr>
              <a:t>‹#›</a:t>
            </a:fld>
            <a:endParaRPr lang="ja-JP" altLang="en-US" dirty="0"/>
          </a:p>
        </p:txBody>
      </p:sp>
      <p:sp>
        <p:nvSpPr>
          <p:cNvPr id="18" name="タイトル 1"/>
          <p:cNvSpPr>
            <a:spLocks noGrp="1"/>
          </p:cNvSpPr>
          <p:nvPr>
            <p:ph type="title"/>
          </p:nvPr>
        </p:nvSpPr>
        <p:spPr>
          <a:xfrm>
            <a:off x="277180" y="44625"/>
            <a:ext cx="6707088" cy="778098"/>
          </a:xfrm>
        </p:spPr>
        <p:txBody>
          <a:bodyPr/>
          <a:lstStyle>
            <a:lvl1pPr algn="l">
              <a:defRPr sz="2800">
                <a:effectLst>
                  <a:outerShdw blurRad="38100" dist="38100" dir="2700000" algn="tl">
                    <a:srgbClr val="000000">
                      <a:alpha val="43137"/>
                    </a:srgbClr>
                  </a:outerShdw>
                </a:effectLst>
              </a:defRPr>
            </a:lvl1pPr>
          </a:lstStyle>
          <a:p>
            <a:r>
              <a:rPr lang="ja-JP" altLang="en-US" dirty="0"/>
              <a:t>マスタ タイトルの書式設定</a:t>
            </a:r>
          </a:p>
        </p:txBody>
      </p:sp>
      <p:sp>
        <p:nvSpPr>
          <p:cNvPr id="20" name="正方形/長方形 19"/>
          <p:cNvSpPr/>
          <p:nvPr userDrawn="1"/>
        </p:nvSpPr>
        <p:spPr>
          <a:xfrm>
            <a:off x="265470" y="722670"/>
            <a:ext cx="8878529" cy="18537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21" name="Picture 2"/>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7481461" y="191803"/>
            <a:ext cx="1381918" cy="423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正方形/長方形 21"/>
          <p:cNvSpPr/>
          <p:nvPr userDrawn="1"/>
        </p:nvSpPr>
        <p:spPr>
          <a:xfrm>
            <a:off x="265470" y="864155"/>
            <a:ext cx="8878529" cy="4634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4" name="円/楕円 23"/>
          <p:cNvSpPr/>
          <p:nvPr userDrawn="1"/>
        </p:nvSpPr>
        <p:spPr>
          <a:xfrm>
            <a:off x="8324862" y="6456363"/>
            <a:ext cx="671512" cy="354012"/>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ja-JP" altLang="en-US"/>
          </a:p>
        </p:txBody>
      </p:sp>
      <p:sp>
        <p:nvSpPr>
          <p:cNvPr id="25" name="円/楕円 24"/>
          <p:cNvSpPr/>
          <p:nvPr userDrawn="1"/>
        </p:nvSpPr>
        <p:spPr>
          <a:xfrm>
            <a:off x="8324862" y="6381750"/>
            <a:ext cx="538162" cy="42703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anchor="ctr"/>
          <a:lstStyle/>
          <a:p>
            <a:pPr algn="ctr">
              <a:defRPr/>
            </a:pPr>
            <a:endParaRPr lang="ja-JP" altLang="en-US"/>
          </a:p>
        </p:txBody>
      </p:sp>
      <p:sp>
        <p:nvSpPr>
          <p:cNvPr id="26" name="スライド番号プレースホルダ 5"/>
          <p:cNvSpPr txBox="1">
            <a:spLocks/>
          </p:cNvSpPr>
          <p:nvPr userDrawn="1"/>
        </p:nvSpPr>
        <p:spPr>
          <a:xfrm>
            <a:off x="8280412" y="6411913"/>
            <a:ext cx="692150" cy="365125"/>
          </a:xfrm>
          <a:prstGeom prst="rect">
            <a:avLst/>
          </a:prstGeom>
        </p:spPr>
        <p:txBody>
          <a:bodyPr vert="horz" lIns="91429" tIns="45715" rIns="91429" bIns="45715" rtlCol="0" anchor="ctr"/>
          <a:lstStyle>
            <a:defPPr>
              <a:defRPr lang="ja-JP"/>
            </a:defPPr>
            <a:lvl1pPr algn="ctr" rtl="0" fontAlgn="auto">
              <a:spcBef>
                <a:spcPts val="0"/>
              </a:spcBef>
              <a:spcAft>
                <a:spcPts val="0"/>
              </a:spcAft>
              <a:defRPr kumimoji="1" sz="2000" b="1" kern="1200">
                <a:solidFill>
                  <a:schemeClr val="bg1"/>
                </a:solidFill>
                <a:latin typeface="+mn-lt"/>
                <a:ea typeface="+mn-ea"/>
                <a:cs typeface="+mn-cs"/>
              </a:defRPr>
            </a:lvl1pPr>
            <a:lvl2pPr marL="455613" indent="1588" algn="l" rtl="0" fontAlgn="base">
              <a:spcBef>
                <a:spcPct val="0"/>
              </a:spcBef>
              <a:spcAft>
                <a:spcPct val="0"/>
              </a:spcAft>
              <a:defRPr kumimoji="1" kern="1200">
                <a:solidFill>
                  <a:schemeClr val="tx1"/>
                </a:solidFill>
                <a:latin typeface="Arial" charset="0"/>
                <a:ea typeface="ＭＳ Ｐゴシック" charset="-128"/>
                <a:cs typeface="+mn-cs"/>
              </a:defRPr>
            </a:lvl2pPr>
            <a:lvl3pPr marL="912813" indent="1588" algn="l" rtl="0" fontAlgn="base">
              <a:spcBef>
                <a:spcPct val="0"/>
              </a:spcBef>
              <a:spcAft>
                <a:spcPct val="0"/>
              </a:spcAft>
              <a:defRPr kumimoji="1" kern="1200">
                <a:solidFill>
                  <a:schemeClr val="tx1"/>
                </a:solidFill>
                <a:latin typeface="Arial" charset="0"/>
                <a:ea typeface="ＭＳ Ｐゴシック" charset="-128"/>
                <a:cs typeface="+mn-cs"/>
              </a:defRPr>
            </a:lvl3pPr>
            <a:lvl4pPr marL="1370013" indent="1588" algn="l" rtl="0" fontAlgn="base">
              <a:spcBef>
                <a:spcPct val="0"/>
              </a:spcBef>
              <a:spcAft>
                <a:spcPct val="0"/>
              </a:spcAft>
              <a:defRPr kumimoji="1" kern="1200">
                <a:solidFill>
                  <a:schemeClr val="tx1"/>
                </a:solidFill>
                <a:latin typeface="Arial" charset="0"/>
                <a:ea typeface="ＭＳ Ｐゴシック" charset="-128"/>
                <a:cs typeface="+mn-cs"/>
              </a:defRPr>
            </a:lvl4pPr>
            <a:lvl5pPr marL="1827213" indent="1588"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9C54F40B-7240-4978-9904-5FB15619871D}" type="slidenum">
              <a:rPr lang="ja-JP" altLang="en-US" smtClean="0"/>
              <a:pPr>
                <a:defRPr/>
              </a:pPr>
              <a:t>‹#›</a:t>
            </a:fld>
            <a:endParaRPr lang="ja-JP" altLang="en-US" dirty="0"/>
          </a:p>
        </p:txBody>
      </p:sp>
      <p:sp>
        <p:nvSpPr>
          <p:cNvPr id="27" name="円/楕円 26"/>
          <p:cNvSpPr/>
          <p:nvPr userDrawn="1"/>
        </p:nvSpPr>
        <p:spPr>
          <a:xfrm>
            <a:off x="8360369" y="6459364"/>
            <a:ext cx="671512" cy="354012"/>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28" name="円/楕円 27"/>
          <p:cNvSpPr/>
          <p:nvPr userDrawn="1"/>
        </p:nvSpPr>
        <p:spPr>
          <a:xfrm>
            <a:off x="8360369" y="6384751"/>
            <a:ext cx="538162" cy="42703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29" name="スライド番号プレースホルダ 5"/>
          <p:cNvSpPr txBox="1">
            <a:spLocks/>
          </p:cNvSpPr>
          <p:nvPr userDrawn="1"/>
        </p:nvSpPr>
        <p:spPr>
          <a:xfrm>
            <a:off x="8315919" y="6414914"/>
            <a:ext cx="692150" cy="365125"/>
          </a:xfrm>
          <a:prstGeom prst="rect">
            <a:avLst/>
          </a:prstGeom>
        </p:spPr>
        <p:txBody>
          <a:bodyPr vert="horz" lIns="91429" tIns="45715" rIns="91429" bIns="45715" rtlCol="0" anchor="ctr"/>
          <a:lstStyle>
            <a:defPPr>
              <a:defRPr lang="ja-JP"/>
            </a:defPPr>
            <a:lvl1pPr algn="ctr" rtl="0" fontAlgn="auto">
              <a:spcBef>
                <a:spcPts val="0"/>
              </a:spcBef>
              <a:spcAft>
                <a:spcPts val="0"/>
              </a:spcAft>
              <a:defRPr kumimoji="1" sz="2000" b="1" kern="1200">
                <a:solidFill>
                  <a:schemeClr val="bg1"/>
                </a:solidFill>
                <a:latin typeface="+mn-lt"/>
                <a:ea typeface="+mn-ea"/>
                <a:cs typeface="+mn-cs"/>
              </a:defRPr>
            </a:lvl1pPr>
            <a:lvl2pPr marL="455613" indent="1588" algn="l" rtl="0" fontAlgn="base">
              <a:spcBef>
                <a:spcPct val="0"/>
              </a:spcBef>
              <a:spcAft>
                <a:spcPct val="0"/>
              </a:spcAft>
              <a:defRPr kumimoji="1" kern="1200">
                <a:solidFill>
                  <a:schemeClr val="tx1"/>
                </a:solidFill>
                <a:latin typeface="Arial" charset="0"/>
                <a:ea typeface="ＭＳ Ｐゴシック" charset="-128"/>
                <a:cs typeface="+mn-cs"/>
              </a:defRPr>
            </a:lvl2pPr>
            <a:lvl3pPr marL="912813" indent="1588" algn="l" rtl="0" fontAlgn="base">
              <a:spcBef>
                <a:spcPct val="0"/>
              </a:spcBef>
              <a:spcAft>
                <a:spcPct val="0"/>
              </a:spcAft>
              <a:defRPr kumimoji="1" kern="1200">
                <a:solidFill>
                  <a:schemeClr val="tx1"/>
                </a:solidFill>
                <a:latin typeface="Arial" charset="0"/>
                <a:ea typeface="ＭＳ Ｐゴシック" charset="-128"/>
                <a:cs typeface="+mn-cs"/>
              </a:defRPr>
            </a:lvl3pPr>
            <a:lvl4pPr marL="1370013" indent="1588" algn="l" rtl="0" fontAlgn="base">
              <a:spcBef>
                <a:spcPct val="0"/>
              </a:spcBef>
              <a:spcAft>
                <a:spcPct val="0"/>
              </a:spcAft>
              <a:defRPr kumimoji="1" kern="1200">
                <a:solidFill>
                  <a:schemeClr val="tx1"/>
                </a:solidFill>
                <a:latin typeface="Arial" charset="0"/>
                <a:ea typeface="ＭＳ Ｐゴシック" charset="-128"/>
                <a:cs typeface="+mn-cs"/>
              </a:defRPr>
            </a:lvl4pPr>
            <a:lvl5pPr marL="1827213" indent="1588"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7FD461DF-A402-4708-94F5-97FECC754D4A}" type="slidenum">
              <a:rPr lang="ja-JP" altLang="en-US" smtClean="0">
                <a:solidFill>
                  <a:schemeClr val="bg1"/>
                </a:solidFill>
              </a:rPr>
              <a:pPr>
                <a:defRPr/>
              </a:pPr>
              <a:t>‹#›</a:t>
            </a:fld>
            <a:endParaRPr lang="en-US" altLang="ja-JP" dirty="0">
              <a:solidFill>
                <a:schemeClr val="bg1"/>
              </a:solidFill>
            </a:endParaRPr>
          </a:p>
        </p:txBody>
      </p:sp>
      <p:pic>
        <p:nvPicPr>
          <p:cNvPr id="19" name="図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483648" y="199092"/>
            <a:ext cx="397859" cy="407166"/>
          </a:xfrm>
          <a:prstGeom prst="rect">
            <a:avLst/>
          </a:prstGeom>
        </p:spPr>
      </p:pic>
    </p:spTree>
    <p:extLst>
      <p:ext uri="{BB962C8B-B14F-4D97-AF65-F5344CB8AC3E}">
        <p14:creationId xmlns:p14="http://schemas.microsoft.com/office/powerpoint/2010/main" val="1512639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230AB18-CC4B-4E41-AFA7-FF5E93E957FE}" type="datetime1">
              <a:rPr kumimoji="1" lang="ja-JP" altLang="en-US" smtClean="0"/>
              <a:t>2020/12/21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AA04A47-B4E9-463D-BE15-D77449FBFD3E}" type="datetime1">
              <a:rPr kumimoji="1" lang="ja-JP" altLang="en-US" smtClean="0"/>
              <a:t>2020/12/21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38571A2-71D6-4B8B-B570-5E132BD2B816}" type="datetime1">
              <a:rPr kumimoji="1" lang="ja-JP" altLang="en-US" smtClean="0"/>
              <a:t>2020/12/21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29CE612B-C5BC-42A2-97AA-C73F1C3C42C3}" type="datetime1">
              <a:rPr kumimoji="1" lang="ja-JP" altLang="en-US" smtClean="0"/>
              <a:t>2020/12/21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FDDE4AE8-4AEB-4C27-8BB5-71C2E1909C74}" type="datetime1">
              <a:rPr kumimoji="1" lang="ja-JP" altLang="en-US" smtClean="0"/>
              <a:t>2020/12/21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6A9D456-D003-4404-B92C-AC3E15EF70BC}" type="datetime1">
              <a:rPr kumimoji="1" lang="ja-JP" altLang="en-US" smtClean="0"/>
              <a:t>2020/12/21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FE2EE9F-8581-476C-A086-33156681DDAF}" type="datetime1">
              <a:rPr kumimoji="1" lang="ja-JP" altLang="en-US" smtClean="0"/>
              <a:t>2020/12/21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D4964ABB-44AD-41AE-B9D0-0749B7EFB4BF}" type="datetime1">
              <a:rPr kumimoji="1" lang="ja-JP" altLang="en-US" smtClean="0"/>
              <a:t>2020/12/21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BF78F6-40F7-42CC-B691-F10E30E15BA0}"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0EE27-7950-48DD-9F62-E5237EC1F2F5}" type="datetime1">
              <a:rPr kumimoji="1" lang="ja-JP" altLang="en-US" smtClean="0"/>
              <a:t>2020/12/21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BF78F6-40F7-42CC-B691-F10E30E15BA0}"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6D0EADE0-E899-4C5A-AF49-BEA21E879C7A}"/>
              </a:ext>
            </a:extLst>
          </p:cNvPr>
          <p:cNvSpPr>
            <a:spLocks noGrp="1"/>
          </p:cNvSpPr>
          <p:nvPr>
            <p:ph type="subTitle" idx="1"/>
          </p:nvPr>
        </p:nvSpPr>
        <p:spPr>
          <a:xfrm>
            <a:off x="449542" y="2456892"/>
            <a:ext cx="8244916" cy="1290430"/>
          </a:xfrm>
        </p:spPr>
        <p:txBody>
          <a:bodyPr/>
          <a:lstStyle/>
          <a:p>
            <a:r>
              <a:rPr lang="ja-JP" altLang="en-US" dirty="0">
                <a:solidFill>
                  <a:schemeClr val="tx1"/>
                </a:solidFill>
                <a:latin typeface="Meiryo UI" panose="020B0604030504040204" pitchFamily="50" charset="-128"/>
                <a:ea typeface="Meiryo UI" panose="020B0604030504040204" pitchFamily="50" charset="-128"/>
              </a:rPr>
              <a:t>令和</a:t>
            </a:r>
            <a:r>
              <a:rPr lang="en-US" altLang="ja-JP" dirty="0">
                <a:solidFill>
                  <a:schemeClr val="tx1"/>
                </a:solidFill>
                <a:latin typeface="Meiryo UI" panose="020B0604030504040204" pitchFamily="50" charset="-128"/>
                <a:ea typeface="Meiryo UI" panose="020B0604030504040204" pitchFamily="50" charset="-128"/>
              </a:rPr>
              <a:t>2</a:t>
            </a:r>
            <a:r>
              <a:rPr lang="ja-JP" altLang="en-US" dirty="0">
                <a:solidFill>
                  <a:schemeClr val="tx1"/>
                </a:solidFill>
                <a:latin typeface="Meiryo UI" panose="020B0604030504040204" pitchFamily="50" charset="-128"/>
                <a:ea typeface="Meiryo UI" panose="020B0604030504040204" pitchFamily="50" charset="-128"/>
              </a:rPr>
              <a:t>年度第</a:t>
            </a:r>
            <a:r>
              <a:rPr lang="en-US" altLang="ja-JP" dirty="0">
                <a:solidFill>
                  <a:schemeClr val="tx1"/>
                </a:solidFill>
                <a:latin typeface="Meiryo UI" panose="020B0604030504040204" pitchFamily="50" charset="-128"/>
                <a:ea typeface="Meiryo UI" panose="020B0604030504040204" pitchFamily="50" charset="-128"/>
              </a:rPr>
              <a:t>2</a:t>
            </a:r>
            <a:r>
              <a:rPr lang="ja-JP" altLang="en-US" dirty="0">
                <a:solidFill>
                  <a:schemeClr val="tx1"/>
                </a:solidFill>
                <a:latin typeface="Meiryo UI" panose="020B0604030504040204" pitchFamily="50" charset="-128"/>
                <a:ea typeface="Meiryo UI" panose="020B0604030504040204" pitchFamily="50" charset="-128"/>
              </a:rPr>
              <a:t>回千葉市行政改革推進委員会</a:t>
            </a:r>
            <a:endParaRPr lang="en-US" altLang="ja-JP"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議題資料</a:t>
            </a:r>
            <a:endParaRPr kumimoji="1" lang="en-US" altLang="ja-JP" dirty="0">
              <a:solidFill>
                <a:schemeClr val="tx1"/>
              </a:solidFill>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725405AE-46EF-4D93-B844-32EDEAC4F698}"/>
              </a:ext>
            </a:extLst>
          </p:cNvPr>
          <p:cNvGrpSpPr/>
          <p:nvPr/>
        </p:nvGrpSpPr>
        <p:grpSpPr>
          <a:xfrm>
            <a:off x="6984268" y="1"/>
            <a:ext cx="2136420" cy="539750"/>
            <a:chOff x="6984268" y="1"/>
            <a:chExt cx="2136420" cy="539750"/>
          </a:xfrm>
        </p:grpSpPr>
        <p:pic>
          <p:nvPicPr>
            <p:cNvPr id="8" name="図 7">
              <a:extLst>
                <a:ext uri="{FF2B5EF4-FFF2-40B4-BE49-F238E27FC236}">
                  <a16:creationId xmlns:a16="http://schemas.microsoft.com/office/drawing/2014/main" id="{970B9C23-8697-485E-BAED-1141877DF1F1}"/>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9" name="図 8">
              <a:extLst>
                <a:ext uri="{FF2B5EF4-FFF2-40B4-BE49-F238E27FC236}">
                  <a16:creationId xmlns:a16="http://schemas.microsoft.com/office/drawing/2014/main" id="{0D529476-F47C-4E6F-B712-513F8FDCBA83}"/>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10" name="図 9">
              <a:extLst>
                <a:ext uri="{FF2B5EF4-FFF2-40B4-BE49-F238E27FC236}">
                  <a16:creationId xmlns:a16="http://schemas.microsoft.com/office/drawing/2014/main" id="{263B6E3E-A4BF-4025-9C42-EFAF7DD05111}"/>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11" name="図 10">
              <a:extLst>
                <a:ext uri="{FF2B5EF4-FFF2-40B4-BE49-F238E27FC236}">
                  <a16:creationId xmlns:a16="http://schemas.microsoft.com/office/drawing/2014/main" id="{DDFAFDED-7D3F-41C3-AFA4-1F7B7EA080F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Tree>
    <p:extLst>
      <p:ext uri="{BB962C8B-B14F-4D97-AF65-F5344CB8AC3E}">
        <p14:creationId xmlns:p14="http://schemas.microsoft.com/office/powerpoint/2010/main" val="329296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15F8235-BEBC-464F-B3B0-2857800CCADE}"/>
              </a:ext>
            </a:extLst>
          </p:cNvPr>
          <p:cNvSpPr>
            <a:spLocks noGrp="1"/>
          </p:cNvSpPr>
          <p:nvPr>
            <p:ph type="sldNum" sz="quarter" idx="12"/>
          </p:nvPr>
        </p:nvSpPr>
        <p:spPr/>
        <p:txBody>
          <a:bodyPr/>
          <a:lstStyle/>
          <a:p>
            <a:fld id="{ABBF78F6-40F7-42CC-B691-F10E30E15BA0}" type="slidenum">
              <a:rPr kumimoji="1" lang="ja-JP" altLang="en-US" smtClean="0">
                <a:solidFill>
                  <a:schemeClr val="bg1">
                    <a:lumMod val="50000"/>
                  </a:schemeClr>
                </a:solidFill>
                <a:latin typeface="メイリオ" panose="020B0604030504040204" pitchFamily="50" charset="-128"/>
                <a:ea typeface="メイリオ" panose="020B0604030504040204" pitchFamily="50" charset="-128"/>
              </a:rPr>
              <a:pPr/>
              <a:t>10</a:t>
            </a:fld>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7B8F51B0-715D-45F7-96F9-D97FEE54C0C1}"/>
              </a:ext>
            </a:extLst>
          </p:cNvPr>
          <p:cNvSpPr/>
          <p:nvPr/>
        </p:nvSpPr>
        <p:spPr>
          <a:xfrm>
            <a:off x="-19049" y="-2650"/>
            <a:ext cx="7291350"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２　論点整理</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3" name="正方形/長方形 2">
            <a:extLst>
              <a:ext uri="{FF2B5EF4-FFF2-40B4-BE49-F238E27FC236}">
                <a16:creationId xmlns:a16="http://schemas.microsoft.com/office/drawing/2014/main" id="{0DF6488A-A1B3-427F-8C85-D8BE9A264CBA}"/>
              </a:ext>
            </a:extLst>
          </p:cNvPr>
          <p:cNvSpPr/>
          <p:nvPr/>
        </p:nvSpPr>
        <p:spPr>
          <a:xfrm>
            <a:off x="71500" y="777830"/>
            <a:ext cx="6265676"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rPr>
              <a:t>（１）各基本方針の意図について</a:t>
            </a:r>
          </a:p>
        </p:txBody>
      </p:sp>
      <p:graphicFrame>
        <p:nvGraphicFramePr>
          <p:cNvPr id="5" name="表 4">
            <a:extLst>
              <a:ext uri="{FF2B5EF4-FFF2-40B4-BE49-F238E27FC236}">
                <a16:creationId xmlns:a16="http://schemas.microsoft.com/office/drawing/2014/main" id="{8063AA62-D574-460C-830E-C88FA7F30A1B}"/>
              </a:ext>
            </a:extLst>
          </p:cNvPr>
          <p:cNvGraphicFramePr>
            <a:graphicFrameLocks noGrp="1"/>
          </p:cNvGraphicFramePr>
          <p:nvPr>
            <p:extLst>
              <p:ext uri="{D42A27DB-BD31-4B8C-83A1-F6EECF244321}">
                <p14:modId xmlns:p14="http://schemas.microsoft.com/office/powerpoint/2010/main" val="2308450816"/>
              </p:ext>
            </p:extLst>
          </p:nvPr>
        </p:nvGraphicFramePr>
        <p:xfrm>
          <a:off x="267937" y="1210916"/>
          <a:ext cx="8186699" cy="4513981"/>
        </p:xfrm>
        <a:graphic>
          <a:graphicData uri="http://schemas.openxmlformats.org/drawingml/2006/table">
            <a:tbl>
              <a:tblPr firstRow="1" bandRow="1">
                <a:tableStyleId>{5940675A-B579-460E-94D1-54222C63F5DA}</a:tableStyleId>
              </a:tblPr>
              <a:tblGrid>
                <a:gridCol w="431005">
                  <a:extLst>
                    <a:ext uri="{9D8B030D-6E8A-4147-A177-3AD203B41FA5}">
                      <a16:colId xmlns:a16="http://schemas.microsoft.com/office/drawing/2014/main" val="2228587157"/>
                    </a:ext>
                  </a:extLst>
                </a:gridCol>
                <a:gridCol w="2672862">
                  <a:extLst>
                    <a:ext uri="{9D8B030D-6E8A-4147-A177-3AD203B41FA5}">
                      <a16:colId xmlns:a16="http://schemas.microsoft.com/office/drawing/2014/main" val="2416753071"/>
                    </a:ext>
                  </a:extLst>
                </a:gridCol>
                <a:gridCol w="5082832">
                  <a:extLst>
                    <a:ext uri="{9D8B030D-6E8A-4147-A177-3AD203B41FA5}">
                      <a16:colId xmlns:a16="http://schemas.microsoft.com/office/drawing/2014/main" val="2615641983"/>
                    </a:ext>
                  </a:extLst>
                </a:gridCol>
              </a:tblGrid>
              <a:tr h="343901">
                <a:tc gridSpan="2">
                  <a:txBody>
                    <a:bodyPr/>
                    <a:lstStyle/>
                    <a:p>
                      <a:pPr algn="ctr"/>
                      <a:r>
                        <a:rPr kumimoji="1" lang="ja-JP" altLang="en-US" sz="1800" dirty="0">
                          <a:latin typeface="Meiryo UI" panose="020B0604030504040204" pitchFamily="50" charset="-128"/>
                          <a:ea typeface="Meiryo UI" panose="020B0604030504040204" pitchFamily="50" charset="-128"/>
                        </a:rPr>
                        <a:t>基本方針</a:t>
                      </a:r>
                    </a:p>
                  </a:txBody>
                  <a:tcPr>
                    <a:solidFill>
                      <a:schemeClr val="accent6">
                        <a:lumMod val="40000"/>
                        <a:lumOff val="60000"/>
                      </a:schemeClr>
                    </a:solidFill>
                  </a:tcPr>
                </a:tc>
                <a:tc hMerge="1">
                  <a:txBody>
                    <a:bodyPr/>
                    <a:lstStyle/>
                    <a:p>
                      <a:pPr algn="ctr"/>
                      <a:endParaRPr kumimoji="1" lang="ja-JP" altLang="en-US" dirty="0"/>
                    </a:p>
                  </a:txBody>
                  <a:tcPr/>
                </a:tc>
                <a:tc>
                  <a:txBody>
                    <a:bodyPr/>
                    <a:lstStyle/>
                    <a:p>
                      <a:pPr algn="ctr"/>
                      <a:r>
                        <a:rPr kumimoji="1" lang="ja-JP" altLang="en-US" sz="1800" dirty="0">
                          <a:latin typeface="Meiryo UI" panose="020B0604030504040204" pitchFamily="50" charset="-128"/>
                          <a:ea typeface="Meiryo UI" panose="020B0604030504040204" pitchFamily="50" charset="-128"/>
                        </a:rPr>
                        <a:t>意図</a:t>
                      </a:r>
                    </a:p>
                  </a:txBody>
                  <a:tcPr>
                    <a:solidFill>
                      <a:schemeClr val="accent6">
                        <a:lumMod val="40000"/>
                        <a:lumOff val="60000"/>
                      </a:schemeClr>
                    </a:solidFill>
                  </a:tcPr>
                </a:tc>
                <a:extLst>
                  <a:ext uri="{0D108BD9-81ED-4DB2-BD59-A6C34878D82A}">
                    <a16:rowId xmlns:a16="http://schemas.microsoft.com/office/drawing/2014/main" val="1113835776"/>
                  </a:ext>
                </a:extLst>
              </a:tr>
              <a:tr h="14615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Meiryo UI" panose="020B0604030504040204" pitchFamily="50" charset="-128"/>
                          <a:ea typeface="Meiryo UI" panose="020B0604030504040204" pitchFamily="50" charset="-128"/>
                        </a:rPr>
                        <a:t>１</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a:latin typeface="Meiryo UI" panose="020B0604030504040204" pitchFamily="50" charset="-128"/>
                          <a:ea typeface="Meiryo UI" panose="020B0604030504040204" pitchFamily="50" charset="-128"/>
                        </a:rPr>
                        <a:t>市民・企業・</a:t>
                      </a:r>
                      <a:r>
                        <a:rPr lang="en-US" altLang="ja-JP" sz="1800" dirty="0">
                          <a:latin typeface="Meiryo UI" panose="020B0604030504040204" pitchFamily="50" charset="-128"/>
                          <a:ea typeface="Meiryo UI" panose="020B0604030504040204" pitchFamily="50" charset="-128"/>
                        </a:rPr>
                        <a:t>NPO</a:t>
                      </a:r>
                      <a:r>
                        <a:rPr lang="ja-JP" altLang="en-US" sz="1800" dirty="0">
                          <a:latin typeface="Meiryo UI" panose="020B0604030504040204" pitchFamily="50" charset="-128"/>
                          <a:ea typeface="Meiryo UI" panose="020B0604030504040204" pitchFamily="50" charset="-128"/>
                        </a:rPr>
                        <a:t>等の多様な主体の参画を促進</a:t>
                      </a:r>
                      <a:endParaRPr kumimoji="1" lang="ja-JP" altLang="en-US" sz="1800" dirty="0">
                        <a:latin typeface="Meiryo UI" panose="020B0604030504040204" pitchFamily="50" charset="-128"/>
                        <a:ea typeface="Meiryo UI" panose="020B0604030504040204" pitchFamily="50" charset="-128"/>
                      </a:endParaRPr>
                    </a:p>
                  </a:txBody>
                  <a:tcPr anchor="ctr"/>
                </a:tc>
                <a:tc>
                  <a:txBody>
                    <a:bodyPr/>
                    <a:lstStyle/>
                    <a:p>
                      <a:pPr lvl="0">
                        <a:defRPr/>
                      </a:pPr>
                      <a:r>
                        <a:rPr lang="ja-JP" altLang="en-US" sz="1600" b="0" dirty="0">
                          <a:latin typeface="Meiryo UI" panose="020B0604030504040204" pitchFamily="50" charset="-128"/>
                          <a:ea typeface="Meiryo UI" panose="020B0604030504040204" pitchFamily="50" charset="-128"/>
                        </a:rPr>
                        <a:t>市内のいたるところで市民等の多様な主体が</a:t>
                      </a:r>
                      <a:r>
                        <a:rPr lang="ja-JP" altLang="en-US" sz="1600" b="0" u="sng" dirty="0">
                          <a:solidFill>
                            <a:srgbClr val="FF0000"/>
                          </a:solidFill>
                          <a:latin typeface="Meiryo UI" panose="020B0604030504040204" pitchFamily="50" charset="-128"/>
                          <a:ea typeface="Meiryo UI" panose="020B0604030504040204" pitchFamily="50" charset="-128"/>
                        </a:rPr>
                        <a:t>自発的に公共サービスの担い手として参画</a:t>
                      </a:r>
                      <a:r>
                        <a:rPr lang="ja-JP" altLang="en-US" sz="1600" b="0" u="none" dirty="0">
                          <a:solidFill>
                            <a:schemeClr val="tx1"/>
                          </a:solidFill>
                          <a:latin typeface="Meiryo UI" panose="020B0604030504040204" pitchFamily="50" charset="-128"/>
                          <a:ea typeface="Meiryo UI" panose="020B0604030504040204" pitchFamily="50" charset="-128"/>
                        </a:rPr>
                        <a:t>できるよう、</a:t>
                      </a:r>
                      <a:r>
                        <a:rPr lang="ja-JP" altLang="en-US" sz="1600" b="0" u="sng" dirty="0">
                          <a:solidFill>
                            <a:srgbClr val="FF0000"/>
                          </a:solidFill>
                          <a:latin typeface="Meiryo UI" panose="020B0604030504040204" pitchFamily="50" charset="-128"/>
                          <a:ea typeface="Meiryo UI" panose="020B0604030504040204" pitchFamily="50" charset="-128"/>
                        </a:rPr>
                        <a:t>行政は「場と関係づくり」の役割を担う</a:t>
                      </a:r>
                      <a:r>
                        <a:rPr lang="ja-JP" altLang="en-US" sz="1600" b="0" u="none" dirty="0">
                          <a:solidFill>
                            <a:schemeClr val="tx1"/>
                          </a:solidFill>
                          <a:latin typeface="Meiryo UI" panose="020B0604030504040204" pitchFamily="50" charset="-128"/>
                          <a:ea typeface="Meiryo UI" panose="020B0604030504040204" pitchFamily="50" charset="-128"/>
                        </a:rPr>
                        <a:t>と</a:t>
                      </a:r>
                      <a:r>
                        <a:rPr lang="ja-JP" altLang="en-US" sz="1600" b="0" dirty="0">
                          <a:latin typeface="Meiryo UI" panose="020B0604030504040204" pitchFamily="50" charset="-128"/>
                          <a:ea typeface="Meiryo UI" panose="020B0604030504040204" pitchFamily="50" charset="-128"/>
                        </a:rPr>
                        <a:t>ともに、</a:t>
                      </a:r>
                      <a:r>
                        <a:rPr lang="ja-JP" altLang="en-US" sz="1600" b="0" u="sng" dirty="0">
                          <a:solidFill>
                            <a:srgbClr val="FF0000"/>
                          </a:solidFill>
                          <a:latin typeface="Meiryo UI" panose="020B0604030504040204" pitchFamily="50" charset="-128"/>
                          <a:ea typeface="Meiryo UI" panose="020B0604030504040204" pitchFamily="50" charset="-128"/>
                        </a:rPr>
                        <a:t>「行政サービスの政策立案、評価検証等の各過程への参画」</a:t>
                      </a:r>
                      <a:r>
                        <a:rPr lang="ja-JP" altLang="en-US" sz="1600" b="0" u="none" dirty="0">
                          <a:solidFill>
                            <a:schemeClr val="tx1"/>
                          </a:solidFill>
                          <a:latin typeface="Meiryo UI" panose="020B0604030504040204" pitchFamily="50" charset="-128"/>
                          <a:ea typeface="Meiryo UI" panose="020B0604030504040204" pitchFamily="50" charset="-128"/>
                        </a:rPr>
                        <a:t>も促進し</a:t>
                      </a:r>
                      <a:r>
                        <a:rPr lang="ja-JP" altLang="en-US" sz="1600" b="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より個々の市民ニーズにマッチした行政サービスが提供できるよう、</a:t>
                      </a:r>
                      <a:r>
                        <a:rPr lang="ja-JP" altLang="en-US" sz="1600" b="0" dirty="0">
                          <a:latin typeface="Meiryo UI" panose="020B0604030504040204" pitchFamily="50" charset="-128"/>
                          <a:ea typeface="Meiryo UI" panose="020B0604030504040204" pitchFamily="50" charset="-128"/>
                        </a:rPr>
                        <a:t>行政・多様な主体の双方の参画意識の転換が必要。</a:t>
                      </a:r>
                    </a:p>
                  </a:txBody>
                  <a:tcPr anchor="ctr"/>
                </a:tc>
                <a:extLst>
                  <a:ext uri="{0D108BD9-81ED-4DB2-BD59-A6C34878D82A}">
                    <a16:rowId xmlns:a16="http://schemas.microsoft.com/office/drawing/2014/main" val="2198276780"/>
                  </a:ext>
                </a:extLst>
              </a:tr>
              <a:tr h="1461577">
                <a:tc>
                  <a:txBody>
                    <a:bodyPr/>
                    <a:lstStyle/>
                    <a:p>
                      <a:r>
                        <a:rPr kumimoji="1" lang="ja-JP" altLang="en-US" sz="2000" dirty="0">
                          <a:latin typeface="Meiryo UI" panose="020B0604030504040204" pitchFamily="50" charset="-128"/>
                          <a:ea typeface="Meiryo UI" panose="020B0604030504040204" pitchFamily="50" charset="-128"/>
                        </a:rPr>
                        <a:t>２</a:t>
                      </a:r>
                    </a:p>
                  </a:txBody>
                  <a:tcPr anchor="ctr"/>
                </a:tc>
                <a:tc>
                  <a:txBody>
                    <a:bodyPr/>
                    <a:lstStyle/>
                    <a:p>
                      <a:r>
                        <a:rPr kumimoji="1" lang="ja-JP" altLang="en-US" sz="1800" dirty="0">
                          <a:latin typeface="Meiryo UI" panose="020B0604030504040204" pitchFamily="50" charset="-128"/>
                          <a:ea typeface="Meiryo UI" panose="020B0604030504040204" pitchFamily="50" charset="-128"/>
                        </a:rPr>
                        <a:t>様々な社会資源を積極的に活用して市民がよりよい行動や判断ができる環境を整備</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dirty="0">
                          <a:latin typeface="Meiryo UI" panose="020B0604030504040204" pitchFamily="50" charset="-128"/>
                          <a:ea typeface="Meiryo UI" panose="020B0604030504040204" pitchFamily="50" charset="-128"/>
                        </a:rPr>
                        <a:t>これまで活用しきれていなかったデータを含めた社会資源の積極的な活用により、</a:t>
                      </a:r>
                      <a:r>
                        <a:rPr lang="ja-JP" altLang="en-US" sz="1600" b="0" u="sng" dirty="0">
                          <a:solidFill>
                            <a:srgbClr val="FF0000"/>
                          </a:solidFill>
                          <a:latin typeface="Meiryo UI" panose="020B0604030504040204" pitchFamily="50" charset="-128"/>
                          <a:ea typeface="Meiryo UI" panose="020B0604030504040204" pitchFamily="50" charset="-128"/>
                        </a:rPr>
                        <a:t>生活や社会経済活動に必要な情報把握や市民同士の協力が容易</a:t>
                      </a:r>
                      <a:r>
                        <a:rPr lang="ja-JP" altLang="en-US" sz="1600" b="0" dirty="0">
                          <a:latin typeface="Meiryo UI" panose="020B0604030504040204" pitchFamily="50" charset="-128"/>
                          <a:ea typeface="Meiryo UI" panose="020B0604030504040204" pitchFamily="50" charset="-128"/>
                        </a:rPr>
                        <a:t>になり、市民がよりよい行動や判断ができるとともに、行政サービスだけでは行き届かなかった課題についても、</a:t>
                      </a:r>
                      <a:r>
                        <a:rPr lang="ja-JP" altLang="en-US" sz="1600" b="0" u="sng" dirty="0">
                          <a:solidFill>
                            <a:srgbClr val="FF0000"/>
                          </a:solidFill>
                          <a:latin typeface="Meiryo UI" panose="020B0604030504040204" pitchFamily="50" charset="-128"/>
                          <a:ea typeface="Meiryo UI" panose="020B0604030504040204" pitchFamily="50" charset="-128"/>
                        </a:rPr>
                        <a:t>市民の創意工夫で問題解決</a:t>
                      </a:r>
                      <a:r>
                        <a:rPr lang="ja-JP" altLang="en-US" sz="1600" b="0" dirty="0">
                          <a:latin typeface="Meiryo UI" panose="020B0604030504040204" pitchFamily="50" charset="-128"/>
                          <a:ea typeface="Meiryo UI" panose="020B0604030504040204" pitchFamily="50" charset="-128"/>
                        </a:rPr>
                        <a:t>を図ることができる。こうしたことが公共サービスへの参画にもつながる。</a:t>
                      </a:r>
                    </a:p>
                  </a:txBody>
                  <a:tcPr anchor="ctr"/>
                </a:tc>
                <a:extLst>
                  <a:ext uri="{0D108BD9-81ED-4DB2-BD59-A6C34878D82A}">
                    <a16:rowId xmlns:a16="http://schemas.microsoft.com/office/drawing/2014/main" val="3714746752"/>
                  </a:ext>
                </a:extLst>
              </a:tr>
              <a:tr h="1039261">
                <a:tc>
                  <a:txBody>
                    <a:bodyPr/>
                    <a:lstStyle/>
                    <a:p>
                      <a:r>
                        <a:rPr kumimoji="1" lang="ja-JP" altLang="en-US" sz="2000" dirty="0">
                          <a:latin typeface="Meiryo UI" panose="020B0604030504040204" pitchFamily="50" charset="-128"/>
                          <a:ea typeface="Meiryo UI" panose="020B0604030504040204" pitchFamily="50" charset="-128"/>
                        </a:rPr>
                        <a:t>３</a:t>
                      </a:r>
                    </a:p>
                  </a:txBody>
                  <a:tcPr anchor="ctr"/>
                </a:tc>
                <a:tc>
                  <a:txBody>
                    <a:bodyPr/>
                    <a:lstStyle/>
                    <a:p>
                      <a:r>
                        <a:rPr lang="ja-JP" altLang="en-US" sz="1800" dirty="0">
                          <a:latin typeface="Meiryo UI" panose="020B0604030504040204" pitchFamily="50" charset="-128"/>
                          <a:ea typeface="Meiryo UI" panose="020B0604030504040204" pitchFamily="50" charset="-128"/>
                        </a:rPr>
                        <a:t>組織の枠を超えた発想で場と関係づくりができる職員の育成</a:t>
                      </a:r>
                      <a:endParaRPr kumimoji="1" lang="ja-JP" altLang="en-US" sz="1800" dirty="0">
                        <a:latin typeface="Meiryo UI" panose="020B0604030504040204" pitchFamily="50" charset="-128"/>
                        <a:ea typeface="Meiryo UI" panose="020B0604030504040204" pitchFamily="50" charset="-128"/>
                      </a:endParaRPr>
                    </a:p>
                  </a:txBody>
                  <a:tcPr anchor="ctr"/>
                </a:tc>
                <a:tc>
                  <a:txBody>
                    <a:bodyPr/>
                    <a:lstStyle/>
                    <a:p>
                      <a:r>
                        <a:rPr lang="ja-JP" altLang="en-US" sz="1600" b="0" dirty="0">
                          <a:latin typeface="Meiryo UI" panose="020B0604030504040204" pitchFamily="50" charset="-128"/>
                          <a:ea typeface="Meiryo UI" panose="020B0604030504040204" pitchFamily="50" charset="-128"/>
                        </a:rPr>
                        <a:t>基本方針１・２を実現し継続していくため、職員には</a:t>
                      </a:r>
                      <a:r>
                        <a:rPr lang="ja-JP" altLang="en-US" sz="1600" b="0" u="sng" dirty="0">
                          <a:solidFill>
                            <a:srgbClr val="FF0000"/>
                          </a:solidFill>
                          <a:latin typeface="Meiryo UI" panose="020B0604030504040204" pitchFamily="50" charset="-128"/>
                          <a:ea typeface="Meiryo UI" panose="020B0604030504040204" pitchFamily="50" charset="-128"/>
                        </a:rPr>
                        <a:t>地域や市民に寄り添って、共に考え共に創る場や関係づくりができる能力</a:t>
                      </a:r>
                      <a:r>
                        <a:rPr lang="ja-JP" altLang="en-US" sz="1600" b="0" dirty="0">
                          <a:latin typeface="Meiryo UI" panose="020B0604030504040204" pitchFamily="50" charset="-128"/>
                          <a:ea typeface="Meiryo UI" panose="020B0604030504040204" pitchFamily="50" charset="-128"/>
                        </a:rPr>
                        <a:t>がより求められる。</a:t>
                      </a:r>
                    </a:p>
                  </a:txBody>
                  <a:tcPr anchor="ctr"/>
                </a:tc>
                <a:extLst>
                  <a:ext uri="{0D108BD9-81ED-4DB2-BD59-A6C34878D82A}">
                    <a16:rowId xmlns:a16="http://schemas.microsoft.com/office/drawing/2014/main" val="3114611169"/>
                  </a:ext>
                </a:extLst>
              </a:tr>
            </a:tbl>
          </a:graphicData>
        </a:graphic>
      </p:graphicFrame>
      <p:sp>
        <p:nvSpPr>
          <p:cNvPr id="11" name="正方形/長方形 10">
            <a:extLst>
              <a:ext uri="{FF2B5EF4-FFF2-40B4-BE49-F238E27FC236}">
                <a16:creationId xmlns:a16="http://schemas.microsoft.com/office/drawing/2014/main" id="{3758E36E-4DA8-4E61-824C-77574347854D}"/>
              </a:ext>
            </a:extLst>
          </p:cNvPr>
          <p:cNvSpPr/>
          <p:nvPr/>
        </p:nvSpPr>
        <p:spPr>
          <a:xfrm>
            <a:off x="328650" y="5765169"/>
            <a:ext cx="7879754" cy="707886"/>
          </a:xfrm>
          <a:prstGeom prst="rect">
            <a:avLst/>
          </a:prstGeom>
        </p:spPr>
        <p:txBody>
          <a:bodyPr wrap="square">
            <a:spAutoFit/>
          </a:bodyPr>
          <a:lstStyle/>
          <a:p>
            <a:r>
              <a:rPr lang="ja-JP" altLang="en-US" sz="2000" b="1" u="sng" dirty="0">
                <a:solidFill>
                  <a:srgbClr val="FF0000"/>
                </a:solidFill>
                <a:latin typeface="Meiryo UI" panose="020B0604030504040204" pitchFamily="50" charset="-128"/>
                <a:ea typeface="Meiryo UI" panose="020B0604030504040204" pitchFamily="50" charset="-128"/>
              </a:rPr>
              <a:t>これらの意図を実現するため、行政運営をどのように変革させていくべきかを議論したい。</a:t>
            </a:r>
          </a:p>
        </p:txBody>
      </p:sp>
    </p:spTree>
    <p:extLst>
      <p:ext uri="{BB962C8B-B14F-4D97-AF65-F5344CB8AC3E}">
        <p14:creationId xmlns:p14="http://schemas.microsoft.com/office/powerpoint/2010/main" val="1822125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0" y="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２　論点整理</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4" name="楕円 3">
            <a:extLst>
              <a:ext uri="{FF2B5EF4-FFF2-40B4-BE49-F238E27FC236}">
                <a16:creationId xmlns:a16="http://schemas.microsoft.com/office/drawing/2014/main" id="{90B3A855-7416-4256-A061-11195431DF3E}"/>
              </a:ext>
            </a:extLst>
          </p:cNvPr>
          <p:cNvSpPr/>
          <p:nvPr/>
        </p:nvSpPr>
        <p:spPr>
          <a:xfrm>
            <a:off x="575556" y="3284984"/>
            <a:ext cx="2481704" cy="251343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latin typeface="Meiryo UI" panose="020B0604030504040204" pitchFamily="50" charset="-128"/>
                <a:ea typeface="Meiryo UI" panose="020B0604030504040204" pitchFamily="50" charset="-128"/>
              </a:rPr>
              <a:t>現状</a:t>
            </a:r>
            <a:endParaRPr kumimoji="1" lang="ja-JP" altLang="en-US" dirty="0">
              <a:latin typeface="Meiryo UI" panose="020B0604030504040204" pitchFamily="50" charset="-128"/>
              <a:ea typeface="Meiryo UI" panose="020B0604030504040204" pitchFamily="50" charset="-128"/>
            </a:endParaRPr>
          </a:p>
        </p:txBody>
      </p:sp>
      <p:sp>
        <p:nvSpPr>
          <p:cNvPr id="29" name="楕円 28">
            <a:extLst>
              <a:ext uri="{FF2B5EF4-FFF2-40B4-BE49-F238E27FC236}">
                <a16:creationId xmlns:a16="http://schemas.microsoft.com/office/drawing/2014/main" id="{46BE8F10-F37B-4885-B3ED-C3EC4F8B9F16}"/>
              </a:ext>
            </a:extLst>
          </p:cNvPr>
          <p:cNvSpPr/>
          <p:nvPr/>
        </p:nvSpPr>
        <p:spPr>
          <a:xfrm>
            <a:off x="6086742" y="3284984"/>
            <a:ext cx="2481702" cy="251343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ltLang="ja-JP" dirty="0"/>
          </a:p>
        </p:txBody>
      </p:sp>
      <p:sp>
        <p:nvSpPr>
          <p:cNvPr id="34" name="正方形/長方形 33">
            <a:extLst>
              <a:ext uri="{FF2B5EF4-FFF2-40B4-BE49-F238E27FC236}">
                <a16:creationId xmlns:a16="http://schemas.microsoft.com/office/drawing/2014/main" id="{DD7C06F1-E6B6-4BF7-BD54-8FEF8EB3F438}"/>
              </a:ext>
            </a:extLst>
          </p:cNvPr>
          <p:cNvSpPr/>
          <p:nvPr/>
        </p:nvSpPr>
        <p:spPr>
          <a:xfrm>
            <a:off x="291796" y="2428771"/>
            <a:ext cx="6265676" cy="400110"/>
          </a:xfrm>
          <a:prstGeom prst="rect">
            <a:avLst/>
          </a:prstGeom>
        </p:spPr>
        <p:txBody>
          <a:bodyPr wrap="square">
            <a:spAutoFit/>
          </a:bodyPr>
          <a:lstStyle/>
          <a:p>
            <a:r>
              <a:rPr lang="ja-JP" altLang="en-US" sz="2000" dirty="0">
                <a:latin typeface="Meiryo UI" panose="020B0604030504040204" pitchFamily="50" charset="-128"/>
                <a:ea typeface="Meiryo UI" panose="020B0604030504040204" pitchFamily="50" charset="-128"/>
              </a:rPr>
              <a:t>■論点のイメージ</a:t>
            </a:r>
          </a:p>
        </p:txBody>
      </p:sp>
      <p:sp>
        <p:nvSpPr>
          <p:cNvPr id="14" name="コンテンツ プレースホルダー 2">
            <a:extLst>
              <a:ext uri="{FF2B5EF4-FFF2-40B4-BE49-F238E27FC236}">
                <a16:creationId xmlns:a16="http://schemas.microsoft.com/office/drawing/2014/main" id="{923A56D7-1F2A-4530-B92A-C6749F823875}"/>
              </a:ext>
            </a:extLst>
          </p:cNvPr>
          <p:cNvSpPr>
            <a:spLocks noGrp="1"/>
          </p:cNvSpPr>
          <p:nvPr>
            <p:ph idx="1"/>
          </p:nvPr>
        </p:nvSpPr>
        <p:spPr>
          <a:xfrm>
            <a:off x="291796" y="1320135"/>
            <a:ext cx="8560407" cy="1016566"/>
          </a:xfrm>
        </p:spPr>
        <p:txBody>
          <a:bodyPr>
            <a:normAutofit/>
          </a:bodyPr>
          <a:lstStyle/>
          <a:p>
            <a:pPr marL="0" indent="0">
              <a:buNone/>
            </a:pPr>
            <a:r>
              <a:rPr lang="ja-JP" altLang="en-US" sz="1800" dirty="0">
                <a:latin typeface="Meiryo UI" panose="020B0604030504040204" pitchFamily="50" charset="-128"/>
                <a:ea typeface="Meiryo UI" panose="020B0604030504040204" pitchFamily="50" charset="-128"/>
              </a:rPr>
              <a:t>各基本方針で目指すべき姿を実現するために、</a:t>
            </a:r>
            <a:r>
              <a:rPr lang="ja-JP" altLang="en-US" sz="1800" b="1" u="sng" dirty="0">
                <a:solidFill>
                  <a:srgbClr val="FF0000"/>
                </a:solidFill>
                <a:latin typeface="Meiryo UI" panose="020B0604030504040204" pitchFamily="50" charset="-128"/>
                <a:ea typeface="Meiryo UI" panose="020B0604030504040204" pitchFamily="50" charset="-128"/>
              </a:rPr>
              <a:t>行政運営をどのように変革させていくべきか、具体的な取組について</a:t>
            </a:r>
            <a:r>
              <a:rPr lang="ja-JP" altLang="en-US" sz="1800" dirty="0">
                <a:latin typeface="Meiryo UI" panose="020B0604030504040204" pitchFamily="50" charset="-128"/>
                <a:ea typeface="Meiryo UI" panose="020B0604030504040204" pitchFamily="50" charset="-128"/>
              </a:rPr>
              <a:t>ご議論いただきたい。</a:t>
            </a:r>
            <a:endParaRPr lang="en-US" altLang="ja-JP" sz="1800" dirty="0">
              <a:latin typeface="Meiryo UI" panose="020B0604030504040204" pitchFamily="50" charset="-128"/>
              <a:ea typeface="Meiryo UI" panose="020B0604030504040204" pitchFamily="50" charset="-128"/>
            </a:endParaRPr>
          </a:p>
        </p:txBody>
      </p:sp>
      <p:sp>
        <p:nvSpPr>
          <p:cNvPr id="24" name="楕円 23">
            <a:extLst>
              <a:ext uri="{FF2B5EF4-FFF2-40B4-BE49-F238E27FC236}">
                <a16:creationId xmlns:a16="http://schemas.microsoft.com/office/drawing/2014/main" id="{4CF320AB-3748-4645-B702-80F7D2596CE3}"/>
              </a:ext>
            </a:extLst>
          </p:cNvPr>
          <p:cNvSpPr/>
          <p:nvPr/>
        </p:nvSpPr>
        <p:spPr>
          <a:xfrm>
            <a:off x="5920629" y="3969333"/>
            <a:ext cx="2891139" cy="1187663"/>
          </a:xfrm>
          <a:prstGeom prst="ellipse">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latin typeface="Meiryo UI" panose="020B0604030504040204" pitchFamily="50" charset="-128"/>
                <a:ea typeface="Meiryo UI" panose="020B0604030504040204" pitchFamily="50" charset="-128"/>
              </a:rPr>
              <a:t>各基本方針の</a:t>
            </a:r>
            <a:endParaRPr lang="en-US" altLang="ja-JP" dirty="0">
              <a:latin typeface="Meiryo UI" panose="020B0604030504040204" pitchFamily="50" charset="-128"/>
              <a:ea typeface="Meiryo UI" panose="020B0604030504040204" pitchFamily="50" charset="-128"/>
            </a:endParaRPr>
          </a:p>
          <a:p>
            <a:pPr algn="ctr"/>
            <a:r>
              <a:rPr lang="ja-JP" altLang="en-US" dirty="0">
                <a:latin typeface="Meiryo UI" panose="020B0604030504040204" pitchFamily="50" charset="-128"/>
                <a:ea typeface="Meiryo UI" panose="020B0604030504040204" pitchFamily="50" charset="-128"/>
              </a:rPr>
              <a:t>意図を踏まえた</a:t>
            </a:r>
            <a:endParaRPr lang="en-US" altLang="ja-JP" dirty="0">
              <a:latin typeface="Meiryo UI" panose="020B0604030504040204" pitchFamily="50" charset="-128"/>
              <a:ea typeface="Meiryo UI" panose="020B0604030504040204" pitchFamily="50" charset="-128"/>
            </a:endParaRPr>
          </a:p>
          <a:p>
            <a:pPr algn="ctr"/>
            <a:r>
              <a:rPr lang="ja-JP" altLang="en-US" dirty="0">
                <a:latin typeface="Meiryo UI" panose="020B0604030504040204" pitchFamily="50" charset="-128"/>
                <a:ea typeface="Meiryo UI" panose="020B0604030504040204" pitchFamily="50" charset="-128"/>
              </a:rPr>
              <a:t>目指すべき姿</a:t>
            </a:r>
            <a:endParaRPr lang="en-US" altLang="ja-JP" dirty="0">
              <a:latin typeface="Meiryo UI" panose="020B0604030504040204" pitchFamily="50" charset="-128"/>
              <a:ea typeface="Meiryo UI" panose="020B0604030504040204" pitchFamily="50" charset="-128"/>
            </a:endParaRPr>
          </a:p>
        </p:txBody>
      </p:sp>
      <p:sp>
        <p:nvSpPr>
          <p:cNvPr id="16" name="矢印: 右 15">
            <a:extLst>
              <a:ext uri="{FF2B5EF4-FFF2-40B4-BE49-F238E27FC236}">
                <a16:creationId xmlns:a16="http://schemas.microsoft.com/office/drawing/2014/main" id="{4FA8E7C1-DB42-41D2-9D15-D09D04814D62}"/>
              </a:ext>
            </a:extLst>
          </p:cNvPr>
          <p:cNvSpPr/>
          <p:nvPr/>
        </p:nvSpPr>
        <p:spPr>
          <a:xfrm>
            <a:off x="3261977" y="3573016"/>
            <a:ext cx="2658651" cy="1721561"/>
          </a:xfrm>
          <a:prstGeom prst="rightArrow">
            <a:avLst>
              <a:gd name="adj1" fmla="val 50000"/>
              <a:gd name="adj2" fmla="val 48526"/>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solidFill>
                  <a:srgbClr val="FF0000"/>
                </a:solidFill>
                <a:latin typeface="Meiryo UI" panose="020B0604030504040204" pitchFamily="50" charset="-128"/>
                <a:ea typeface="Meiryo UI" panose="020B0604030504040204" pitchFamily="50" charset="-128"/>
              </a:rPr>
              <a:t>本日の論点</a:t>
            </a:r>
            <a:endParaRPr kumimoji="1" lang="en-US" altLang="ja-JP" sz="2000" b="1" dirty="0">
              <a:solidFill>
                <a:srgbClr val="FF0000"/>
              </a:solidFill>
              <a:latin typeface="Meiryo UI" panose="020B0604030504040204" pitchFamily="50" charset="-128"/>
              <a:ea typeface="Meiryo UI" panose="020B0604030504040204" pitchFamily="50" charset="-128"/>
            </a:endParaRPr>
          </a:p>
          <a:p>
            <a:pPr algn="ctr"/>
            <a:r>
              <a:rPr lang="ja-JP" altLang="en-US" sz="2000" b="1" dirty="0">
                <a:solidFill>
                  <a:srgbClr val="FF0000"/>
                </a:solidFill>
                <a:latin typeface="Meiryo UI" panose="020B0604030504040204" pitchFamily="50" charset="-128"/>
                <a:ea typeface="Meiryo UI" panose="020B0604030504040204" pitchFamily="50" charset="-128"/>
              </a:rPr>
              <a:t>（具体的な取組）</a:t>
            </a:r>
            <a:endParaRPr kumimoji="1" lang="ja-JP" altLang="en-US" sz="2000" b="1" dirty="0">
              <a:solidFill>
                <a:srgbClr val="FF0000"/>
              </a:solidFill>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CBFC529F-3A0E-46F1-A1BA-0A02D0E97EEF}"/>
              </a:ext>
            </a:extLst>
          </p:cNvPr>
          <p:cNvSpPr>
            <a:spLocks noGrp="1"/>
          </p:cNvSpPr>
          <p:nvPr>
            <p:ph type="sldNum" sz="quarter" idx="12"/>
          </p:nvPr>
        </p:nvSpPr>
        <p:spPr>
          <a:xfrm>
            <a:off x="6553200" y="6356350"/>
            <a:ext cx="2133600" cy="365125"/>
          </a:xfrm>
        </p:spPr>
        <p:txBody>
          <a:bodyPr/>
          <a:lstStyle/>
          <a:p>
            <a:fld id="{ABBF78F6-40F7-42CC-B691-F10E30E15BA0}" type="slidenum">
              <a:rPr kumimoji="1" lang="ja-JP" altLang="en-US" smtClean="0">
                <a:solidFill>
                  <a:schemeClr val="bg1">
                    <a:lumMod val="50000"/>
                  </a:schemeClr>
                </a:solidFill>
                <a:latin typeface="メイリオ" panose="020B0604030504040204" pitchFamily="50" charset="-128"/>
                <a:ea typeface="メイリオ" panose="020B0604030504040204" pitchFamily="50" charset="-128"/>
              </a:rPr>
              <a:pPr/>
              <a:t>11</a:t>
            </a:fld>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C4952F2F-C17E-4813-9D71-54A4E5E60C0B}"/>
              </a:ext>
            </a:extLst>
          </p:cNvPr>
          <p:cNvSpPr/>
          <p:nvPr/>
        </p:nvSpPr>
        <p:spPr>
          <a:xfrm>
            <a:off x="129139" y="813222"/>
            <a:ext cx="6265676"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rPr>
              <a:t>（２）論点について</a:t>
            </a:r>
          </a:p>
        </p:txBody>
      </p:sp>
    </p:spTree>
    <p:extLst>
      <p:ext uri="{BB962C8B-B14F-4D97-AF65-F5344CB8AC3E}">
        <p14:creationId xmlns:p14="http://schemas.microsoft.com/office/powerpoint/2010/main" val="1779342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0" y="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アジェンダ</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4" name="コンテンツ プレースホルダー 2">
            <a:extLst>
              <a:ext uri="{FF2B5EF4-FFF2-40B4-BE49-F238E27FC236}">
                <a16:creationId xmlns:a16="http://schemas.microsoft.com/office/drawing/2014/main" id="{65D8B2DC-D5E1-4124-856A-028C702048E4}"/>
              </a:ext>
            </a:extLst>
          </p:cNvPr>
          <p:cNvSpPr>
            <a:spLocks noGrp="1"/>
          </p:cNvSpPr>
          <p:nvPr>
            <p:ph idx="1"/>
          </p:nvPr>
        </p:nvSpPr>
        <p:spPr>
          <a:xfrm>
            <a:off x="404080" y="968525"/>
            <a:ext cx="8560407" cy="5512146"/>
          </a:xfrm>
        </p:spPr>
        <p:txBody>
          <a:bodyPr>
            <a:normAutofit fontScale="92500" lnSpcReduction="20000"/>
          </a:bodyPr>
          <a:lstStyle/>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１　ビジョン・基本方針の確定について</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　　　・事前ヒアリングの結果に基づく報告</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２　論点整理　</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（１）各基本方針の意図について</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（２）論点について</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sz="26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３　本日の論点</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a:t>
            </a:r>
            <a:r>
              <a:rPr lang="ja-JP" altLang="en-US" sz="2400" dirty="0">
                <a:latin typeface="Meiryo UI" panose="020B0604030504040204" pitchFamily="50" charset="-128"/>
                <a:ea typeface="Meiryo UI" panose="020B0604030504040204" pitchFamily="50" charset="-128"/>
              </a:rPr>
              <a:t>・基本方針に基づく具体的な取組について</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　　</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４　参考資料</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５　</a:t>
            </a:r>
            <a:r>
              <a:rPr kumimoji="1" lang="ja-JP" altLang="en-US" dirty="0">
                <a:solidFill>
                  <a:schemeClr val="bg1">
                    <a:lumMod val="75000"/>
                  </a:schemeClr>
                </a:solidFill>
                <a:latin typeface="Meiryo UI" panose="020B0604030504040204" pitchFamily="50" charset="-128"/>
                <a:ea typeface="Meiryo UI" panose="020B0604030504040204" pitchFamily="50" charset="-128"/>
              </a:rPr>
              <a:t>今後のスケジュール</a:t>
            </a:r>
            <a:endParaRPr kumimoji="1" lang="en-US" altLang="ja-JP" dirty="0">
              <a:solidFill>
                <a:schemeClr val="bg1">
                  <a:lumMod val="75000"/>
                </a:schemeClr>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B7A0925-3D2C-4FE3-A17B-B5BD4BB13F47}"/>
              </a:ext>
            </a:extLst>
          </p:cNvPr>
          <p:cNvSpPr>
            <a:spLocks noGrp="1"/>
          </p:cNvSpPr>
          <p:nvPr>
            <p:ph type="sldNum" sz="quarter" idx="12"/>
          </p:nvPr>
        </p:nvSpPr>
        <p:spPr/>
        <p:txBody>
          <a:bodyPr/>
          <a:lstStyle/>
          <a:p>
            <a:fld id="{ABBF78F6-40F7-42CC-B691-F10E30E15BA0}" type="slidenum">
              <a:rPr kumimoji="1" lang="ja-JP" altLang="en-US" smtClean="0"/>
              <a:pPr/>
              <a:t>12</a:t>
            </a:fld>
            <a:endParaRPr kumimoji="1" lang="ja-JP" altLang="en-US"/>
          </a:p>
        </p:txBody>
      </p:sp>
    </p:spTree>
    <p:extLst>
      <p:ext uri="{BB962C8B-B14F-4D97-AF65-F5344CB8AC3E}">
        <p14:creationId xmlns:p14="http://schemas.microsoft.com/office/powerpoint/2010/main" val="1909055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３　本日の論点</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0" name="正方形/長方形 9">
            <a:extLst>
              <a:ext uri="{FF2B5EF4-FFF2-40B4-BE49-F238E27FC236}">
                <a16:creationId xmlns:a16="http://schemas.microsoft.com/office/drawing/2014/main" id="{EDE098EB-9037-4070-901C-781B7DECF1D0}"/>
              </a:ext>
            </a:extLst>
          </p:cNvPr>
          <p:cNvSpPr/>
          <p:nvPr/>
        </p:nvSpPr>
        <p:spPr>
          <a:xfrm>
            <a:off x="287524" y="700567"/>
            <a:ext cx="8676964" cy="42256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solidFill>
                  <a:schemeClr val="tx1"/>
                </a:solidFill>
                <a:latin typeface="Meiryo UI" panose="020B0604030504040204" pitchFamily="50" charset="-128"/>
                <a:ea typeface="Meiryo UI" panose="020B0604030504040204" pitchFamily="50" charset="-128"/>
              </a:rPr>
              <a:t>◎基本方針１</a:t>
            </a:r>
            <a:endParaRPr lang="en-US" altLang="ja-JP" dirty="0">
              <a:solidFill>
                <a:schemeClr val="tx1"/>
              </a:solidFill>
              <a:latin typeface="Meiryo UI" panose="020B0604030504040204" pitchFamily="50" charset="-128"/>
              <a:ea typeface="Meiryo UI" panose="020B0604030504040204" pitchFamily="50" charset="-128"/>
            </a:endParaRPr>
          </a:p>
          <a:p>
            <a:r>
              <a:rPr lang="ja-JP" altLang="en-US" dirty="0">
                <a:solidFill>
                  <a:schemeClr val="tx1"/>
                </a:solidFill>
                <a:latin typeface="Meiryo UI" panose="020B0604030504040204" pitchFamily="50" charset="-128"/>
                <a:ea typeface="Meiryo UI" panose="020B0604030504040204" pitchFamily="50" charset="-128"/>
              </a:rPr>
              <a:t>　　「市民・企業・</a:t>
            </a:r>
            <a:r>
              <a:rPr lang="en-US" altLang="ja-JP" dirty="0">
                <a:solidFill>
                  <a:schemeClr val="tx1"/>
                </a:solidFill>
                <a:latin typeface="Meiryo UI" panose="020B0604030504040204" pitchFamily="50" charset="-128"/>
                <a:ea typeface="Meiryo UI" panose="020B0604030504040204" pitchFamily="50" charset="-128"/>
              </a:rPr>
              <a:t>NPO</a:t>
            </a:r>
            <a:r>
              <a:rPr lang="ja-JP" altLang="en-US" dirty="0">
                <a:solidFill>
                  <a:schemeClr val="tx1"/>
                </a:solidFill>
                <a:latin typeface="Meiryo UI" panose="020B0604030504040204" pitchFamily="50" charset="-128"/>
                <a:ea typeface="Meiryo UI" panose="020B0604030504040204" pitchFamily="50" charset="-128"/>
              </a:rPr>
              <a:t>等の多様な主体の参画を促進」の具体的な取組（事務局案）</a:t>
            </a:r>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B9C29FB-489A-4C6F-A777-95F50FA01583}"/>
              </a:ext>
            </a:extLst>
          </p:cNvPr>
          <p:cNvSpPr>
            <a:spLocks noGrp="1"/>
          </p:cNvSpPr>
          <p:nvPr>
            <p:ph type="sldNum" sz="quarter" idx="12"/>
          </p:nvPr>
        </p:nvSpPr>
        <p:spPr>
          <a:xfrm>
            <a:off x="6938900" y="6376243"/>
            <a:ext cx="2133600" cy="365125"/>
          </a:xfrm>
        </p:spPr>
        <p:txBody>
          <a:bodyPr/>
          <a:lstStyle/>
          <a:p>
            <a:fld id="{ABBF78F6-40F7-42CC-B691-F10E30E15BA0}" type="slidenum">
              <a:rPr kumimoji="1" lang="ja-JP" altLang="en-US" smtClean="0">
                <a:latin typeface="Meiryo UI" panose="020B0604030504040204" pitchFamily="50" charset="-128"/>
                <a:ea typeface="Meiryo UI" panose="020B0604030504040204" pitchFamily="50" charset="-128"/>
              </a:rPr>
              <a:pPr/>
              <a:t>13</a:t>
            </a:fld>
            <a:endParaRPr kumimoji="1" lang="ja-JP" altLang="en-US" dirty="0">
              <a:latin typeface="Meiryo UI" panose="020B0604030504040204" pitchFamily="50" charset="-128"/>
              <a:ea typeface="Meiryo UI" panose="020B0604030504040204" pitchFamily="50" charset="-128"/>
            </a:endParaRPr>
          </a:p>
        </p:txBody>
      </p:sp>
      <p:sp>
        <p:nvSpPr>
          <p:cNvPr id="4" name="フローチャート: 処理 3">
            <a:extLst>
              <a:ext uri="{FF2B5EF4-FFF2-40B4-BE49-F238E27FC236}">
                <a16:creationId xmlns:a16="http://schemas.microsoft.com/office/drawing/2014/main" id="{8D138BE3-52F6-43AE-878A-D6AF11759F99}"/>
              </a:ext>
            </a:extLst>
          </p:cNvPr>
          <p:cNvSpPr/>
          <p:nvPr/>
        </p:nvSpPr>
        <p:spPr>
          <a:xfrm>
            <a:off x="431540" y="1238755"/>
            <a:ext cx="8155089" cy="942721"/>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意図</a:t>
            </a:r>
            <a:r>
              <a:rPr lang="en-US" altLang="ja-JP" sz="1400" dirty="0">
                <a:latin typeface="Meiryo UI" panose="020B0604030504040204" pitchFamily="50" charset="-128"/>
                <a:ea typeface="Meiryo UI" panose="020B0604030504040204" pitchFamily="50" charset="-128"/>
              </a:rPr>
              <a:t>】</a:t>
            </a:r>
          </a:p>
          <a:p>
            <a:pPr lvl="0">
              <a:defRPr/>
            </a:pPr>
            <a:r>
              <a:rPr lang="ja-JP" altLang="en-US" sz="1400" dirty="0">
                <a:latin typeface="Meiryo UI" panose="020B0604030504040204" pitchFamily="50" charset="-128"/>
                <a:ea typeface="Meiryo UI" panose="020B0604030504040204" pitchFamily="50" charset="-128"/>
              </a:rPr>
              <a:t>市内のいたるところで市民等の多様な主体が</a:t>
            </a:r>
            <a:r>
              <a:rPr lang="ja-JP" altLang="en-US" sz="1400" u="sng" dirty="0">
                <a:solidFill>
                  <a:srgbClr val="FF0000"/>
                </a:solidFill>
                <a:latin typeface="Meiryo UI" panose="020B0604030504040204" pitchFamily="50" charset="-128"/>
                <a:ea typeface="Meiryo UI" panose="020B0604030504040204" pitchFamily="50" charset="-128"/>
              </a:rPr>
              <a:t>自発的に公共サービスの担い手として参画</a:t>
            </a:r>
            <a:r>
              <a:rPr lang="ja-JP" altLang="en-US" sz="1400" dirty="0">
                <a:solidFill>
                  <a:schemeClr val="tx1"/>
                </a:solidFill>
                <a:latin typeface="Meiryo UI" panose="020B0604030504040204" pitchFamily="50" charset="-128"/>
                <a:ea typeface="Meiryo UI" panose="020B0604030504040204" pitchFamily="50" charset="-128"/>
              </a:rPr>
              <a:t>できるよう、</a:t>
            </a:r>
            <a:r>
              <a:rPr lang="ja-JP" altLang="en-US" sz="1400" u="sng" dirty="0">
                <a:solidFill>
                  <a:srgbClr val="FF0000"/>
                </a:solidFill>
                <a:latin typeface="Meiryo UI" panose="020B0604030504040204" pitchFamily="50" charset="-128"/>
                <a:ea typeface="Meiryo UI" panose="020B0604030504040204" pitchFamily="50" charset="-128"/>
              </a:rPr>
              <a:t>行政は「場と関係づくり」の役割を担う</a:t>
            </a:r>
            <a:r>
              <a:rPr lang="ja-JP" altLang="en-US" sz="1400" dirty="0">
                <a:solidFill>
                  <a:schemeClr val="tx1"/>
                </a:solidFill>
                <a:latin typeface="Meiryo UI" panose="020B0604030504040204" pitchFamily="50" charset="-128"/>
                <a:ea typeface="Meiryo UI" panose="020B0604030504040204" pitchFamily="50" charset="-128"/>
              </a:rPr>
              <a:t>と</a:t>
            </a:r>
            <a:r>
              <a:rPr lang="ja-JP" altLang="en-US" sz="1400" dirty="0">
                <a:latin typeface="Meiryo UI" panose="020B0604030504040204" pitchFamily="50" charset="-128"/>
                <a:ea typeface="Meiryo UI" panose="020B0604030504040204" pitchFamily="50" charset="-128"/>
              </a:rPr>
              <a:t>ともに、</a:t>
            </a:r>
            <a:r>
              <a:rPr lang="ja-JP" altLang="en-US" sz="1400" u="sng" dirty="0">
                <a:solidFill>
                  <a:srgbClr val="FF0000"/>
                </a:solidFill>
                <a:latin typeface="Meiryo UI" panose="020B0604030504040204" pitchFamily="50" charset="-128"/>
                <a:ea typeface="Meiryo UI" panose="020B0604030504040204" pitchFamily="50" charset="-128"/>
              </a:rPr>
              <a:t>「行政サービスの政策立案、評価検証等の各過程への参画」</a:t>
            </a:r>
            <a:r>
              <a:rPr lang="ja-JP" altLang="en-US" sz="1400" dirty="0">
                <a:solidFill>
                  <a:schemeClr val="tx1"/>
                </a:solidFill>
                <a:latin typeface="Meiryo UI" panose="020B0604030504040204" pitchFamily="50" charset="-128"/>
                <a:ea typeface="Meiryo UI" panose="020B0604030504040204" pitchFamily="50" charset="-128"/>
              </a:rPr>
              <a:t>も促進し、より個々の市民ニーズにマッチした行政サービスが提供できるよう、</a:t>
            </a:r>
            <a:r>
              <a:rPr lang="ja-JP" altLang="en-US" sz="1400" dirty="0">
                <a:latin typeface="Meiryo UI" panose="020B0604030504040204" pitchFamily="50" charset="-128"/>
                <a:ea typeface="Meiryo UI" panose="020B0604030504040204" pitchFamily="50" charset="-128"/>
              </a:rPr>
              <a:t>行政・多様な主体の双方の参画意識の転換が必要。</a:t>
            </a:r>
          </a:p>
        </p:txBody>
      </p:sp>
      <p:sp>
        <p:nvSpPr>
          <p:cNvPr id="16" name="フローチャート: 処理 15">
            <a:extLst>
              <a:ext uri="{FF2B5EF4-FFF2-40B4-BE49-F238E27FC236}">
                <a16:creationId xmlns:a16="http://schemas.microsoft.com/office/drawing/2014/main" id="{C4425CC7-5F9B-40F2-8C83-EDCC2A27B912}"/>
              </a:ext>
            </a:extLst>
          </p:cNvPr>
          <p:cNvSpPr/>
          <p:nvPr/>
        </p:nvSpPr>
        <p:spPr>
          <a:xfrm>
            <a:off x="413801" y="3104964"/>
            <a:ext cx="2285991" cy="3375706"/>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7" name="フローチャート: 処理 16">
            <a:extLst>
              <a:ext uri="{FF2B5EF4-FFF2-40B4-BE49-F238E27FC236}">
                <a16:creationId xmlns:a16="http://schemas.microsoft.com/office/drawing/2014/main" id="{52A40F8D-4303-4111-A869-EC6669515D07}"/>
              </a:ext>
            </a:extLst>
          </p:cNvPr>
          <p:cNvSpPr/>
          <p:nvPr/>
        </p:nvSpPr>
        <p:spPr>
          <a:xfrm>
            <a:off x="6184870" y="3131349"/>
            <a:ext cx="2422964" cy="3349321"/>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・自治会や</a:t>
            </a:r>
            <a:r>
              <a:rPr lang="en-US" altLang="ja-JP" sz="1400" dirty="0">
                <a:latin typeface="Meiryo UI" panose="020B0604030504040204" pitchFamily="50" charset="-128"/>
                <a:ea typeface="Meiryo UI" panose="020B0604030504040204" pitchFamily="50" charset="-128"/>
              </a:rPr>
              <a:t>ICT</a:t>
            </a:r>
            <a:r>
              <a:rPr lang="ja-JP" altLang="en-US" sz="1400" dirty="0">
                <a:latin typeface="Meiryo UI" panose="020B0604030504040204" pitchFamily="50" charset="-128"/>
                <a:ea typeface="Meiryo UI" panose="020B0604030504040204" pitchFamily="50" charset="-128"/>
              </a:rPr>
              <a:t>を活用した地域</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コミュニティが形成されるなど、</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多様な主体が自発的な公共</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サービスの担い手として参画す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るよう、行政が場と関係づくり</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の役割を果たし、よりよい地域</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社会が実現。</a:t>
            </a:r>
            <a:endParaRPr lang="en-US" altLang="ja-JP" sz="14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行政サービスの政策立案、評</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価検証等の各過程への参画　</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が容易であり、より個々の市民</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ニーズにマッチした行政サービス</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が提供されている状態。</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3" name="フローチャート: 処理 22">
            <a:extLst>
              <a:ext uri="{FF2B5EF4-FFF2-40B4-BE49-F238E27FC236}">
                <a16:creationId xmlns:a16="http://schemas.microsoft.com/office/drawing/2014/main" id="{05B864E6-86C8-4CAF-B20C-CB5145172504}"/>
              </a:ext>
            </a:extLst>
          </p:cNvPr>
          <p:cNvSpPr/>
          <p:nvPr/>
        </p:nvSpPr>
        <p:spPr>
          <a:xfrm>
            <a:off x="413801" y="2806609"/>
            <a:ext cx="2288942" cy="29835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現状（問題点等）</a:t>
            </a:r>
            <a:r>
              <a:rPr lang="en-US" altLang="ja-JP" sz="1400" dirty="0">
                <a:latin typeface="Meiryo UI" panose="020B0604030504040204" pitchFamily="50" charset="-128"/>
                <a:ea typeface="Meiryo UI" panose="020B0604030504040204" pitchFamily="50" charset="-128"/>
              </a:rPr>
              <a:t>】</a:t>
            </a:r>
          </a:p>
        </p:txBody>
      </p:sp>
      <p:sp>
        <p:nvSpPr>
          <p:cNvPr id="25" name="フローチャート: 処理 24">
            <a:extLst>
              <a:ext uri="{FF2B5EF4-FFF2-40B4-BE49-F238E27FC236}">
                <a16:creationId xmlns:a16="http://schemas.microsoft.com/office/drawing/2014/main" id="{FA16BEBD-1840-4730-A710-0656DCA33C9A}"/>
              </a:ext>
            </a:extLst>
          </p:cNvPr>
          <p:cNvSpPr/>
          <p:nvPr/>
        </p:nvSpPr>
        <p:spPr>
          <a:xfrm>
            <a:off x="6184870" y="2803040"/>
            <a:ext cx="2422964" cy="32830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意図を踏まえた目指すべき姿</a:t>
            </a:r>
            <a:r>
              <a:rPr lang="en-US" altLang="ja-JP" sz="1400" dirty="0">
                <a:latin typeface="Meiryo UI" panose="020B0604030504040204" pitchFamily="50" charset="-128"/>
                <a:ea typeface="Meiryo UI" panose="020B0604030504040204" pitchFamily="50" charset="-128"/>
              </a:rPr>
              <a:t>】</a:t>
            </a:r>
          </a:p>
        </p:txBody>
      </p:sp>
      <p:sp>
        <p:nvSpPr>
          <p:cNvPr id="3" name="正方形/長方形 2">
            <a:extLst>
              <a:ext uri="{FF2B5EF4-FFF2-40B4-BE49-F238E27FC236}">
                <a16:creationId xmlns:a16="http://schemas.microsoft.com/office/drawing/2014/main" id="{4A8F8C5C-054C-4140-862F-5048F2F163AD}"/>
              </a:ext>
            </a:extLst>
          </p:cNvPr>
          <p:cNvSpPr/>
          <p:nvPr/>
        </p:nvSpPr>
        <p:spPr>
          <a:xfrm>
            <a:off x="2807805" y="2816932"/>
            <a:ext cx="3276364" cy="3663739"/>
          </a:xfrm>
          <a:prstGeom prst="rect">
            <a:avLst/>
          </a:prstGeom>
          <a:ln>
            <a:solidFill>
              <a:srgbClr val="FF0000"/>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r>
              <a:rPr lang="en-US" altLang="ja-JP" sz="1400" b="1" dirty="0">
                <a:solidFill>
                  <a:schemeClr val="tx1"/>
                </a:solidFill>
                <a:latin typeface="Meiryo UI" panose="020B0604030504040204" pitchFamily="50" charset="-128"/>
                <a:ea typeface="Meiryo UI" panose="020B0604030504040204" pitchFamily="50" charset="-128"/>
              </a:rPr>
              <a:t>【2030</a:t>
            </a:r>
            <a:r>
              <a:rPr lang="ja-JP" altLang="en-US" sz="1400" b="1" dirty="0">
                <a:solidFill>
                  <a:schemeClr val="tx1"/>
                </a:solidFill>
                <a:latin typeface="Meiryo UI" panose="020B0604030504040204" pitchFamily="50" charset="-128"/>
                <a:ea typeface="Meiryo UI" panose="020B0604030504040204" pitchFamily="50" charset="-128"/>
              </a:rPr>
              <a:t>年までに実現させる取組案</a:t>
            </a:r>
            <a:r>
              <a:rPr lang="en-US" altLang="ja-JP" sz="1400" b="1" dirty="0">
                <a:solidFill>
                  <a:schemeClr val="tx1"/>
                </a:solidFill>
                <a:latin typeface="Meiryo UI" panose="020B0604030504040204" pitchFamily="50" charset="-128"/>
                <a:ea typeface="Meiryo UI" panose="020B0604030504040204" pitchFamily="50" charset="-128"/>
              </a:rPr>
              <a:t>】</a:t>
            </a:r>
          </a:p>
          <a:p>
            <a:r>
              <a:rPr lang="ja-JP" altLang="en-US" sz="1400" dirty="0">
                <a:solidFill>
                  <a:schemeClr val="tx1"/>
                </a:solidFill>
                <a:latin typeface="Meiryo UI" panose="020B0604030504040204" pitchFamily="50" charset="-128"/>
                <a:ea typeface="Meiryo UI" panose="020B0604030504040204" pitchFamily="50" charset="-128"/>
              </a:rPr>
              <a:t>・制度改正を含めて、市民が議論し、政策</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に反映できる仕組み作り</a:t>
            </a:r>
          </a:p>
          <a:p>
            <a:r>
              <a:rPr lang="ja-JP" altLang="en-US" sz="1400" dirty="0">
                <a:solidFill>
                  <a:schemeClr val="tx1"/>
                </a:solidFill>
                <a:latin typeface="Meiryo UI" panose="020B0604030504040204" pitchFamily="50" charset="-128"/>
                <a:ea typeface="Meiryo UI" panose="020B0604030504040204" pitchFamily="50" charset="-128"/>
              </a:rPr>
              <a:t>・施策選択にあたっての市民参画を容易に</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するための基盤検討（市民投票等）、実</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証実験の実施</a:t>
            </a:r>
          </a:p>
          <a:p>
            <a:r>
              <a:rPr lang="ja-JP" altLang="en-US" sz="1400" dirty="0">
                <a:solidFill>
                  <a:schemeClr val="tx1"/>
                </a:solidFill>
                <a:latin typeface="Meiryo UI" panose="020B0604030504040204" pitchFamily="50" charset="-128"/>
                <a:ea typeface="Meiryo UI" panose="020B0604030504040204" pitchFamily="50" charset="-128"/>
              </a:rPr>
              <a:t>・市内の</a:t>
            </a:r>
            <a:r>
              <a:rPr lang="en-US" altLang="ja-JP" sz="1400" dirty="0">
                <a:solidFill>
                  <a:schemeClr val="tx1"/>
                </a:solidFill>
                <a:latin typeface="Meiryo UI" panose="020B0604030504040204" pitchFamily="50" charset="-128"/>
                <a:ea typeface="Meiryo UI" panose="020B0604030504040204" pitchFamily="50" charset="-128"/>
              </a:rPr>
              <a:t>NPO</a:t>
            </a:r>
            <a:r>
              <a:rPr lang="ja-JP" altLang="en-US" sz="1400" dirty="0">
                <a:solidFill>
                  <a:schemeClr val="tx1"/>
                </a:solidFill>
                <a:latin typeface="Meiryo UI" panose="020B0604030504040204" pitchFamily="50" charset="-128"/>
                <a:ea typeface="Meiryo UI" panose="020B0604030504040204" pitchFamily="50" charset="-128"/>
              </a:rPr>
              <a:t>等の活動促進（補助金等の</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支援等）</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ICT</a:t>
            </a:r>
            <a:r>
              <a:rPr lang="ja-JP" altLang="en-US" sz="1400" dirty="0">
                <a:solidFill>
                  <a:schemeClr val="tx1"/>
                </a:solidFill>
                <a:latin typeface="Meiryo UI" panose="020B0604030504040204" pitchFamily="50" charset="-128"/>
                <a:ea typeface="Meiryo UI" panose="020B0604030504040204" pitchFamily="50" charset="-128"/>
              </a:rPr>
              <a:t>活用によるオンライン上のプラットフォー</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ム基盤の整備</a:t>
            </a:r>
          </a:p>
          <a:p>
            <a:endParaRPr lang="en-US" altLang="ja-JP" sz="1400" dirty="0">
              <a:solidFill>
                <a:schemeClr val="tx1"/>
              </a:solidFill>
              <a:latin typeface="Meiryo UI" panose="020B0604030504040204" pitchFamily="50" charset="-128"/>
              <a:ea typeface="Meiryo UI" panose="020B0604030504040204" pitchFamily="50" charset="-128"/>
            </a:endParaRPr>
          </a:p>
          <a:p>
            <a:r>
              <a:rPr lang="en-US" altLang="ja-JP" sz="1400" b="1" dirty="0">
                <a:solidFill>
                  <a:schemeClr val="tx1"/>
                </a:solidFill>
                <a:latin typeface="Meiryo UI" panose="020B0604030504040204" pitchFamily="50" charset="-128"/>
                <a:ea typeface="Meiryo UI" panose="020B0604030504040204" pitchFamily="50" charset="-128"/>
              </a:rPr>
              <a:t>【2040</a:t>
            </a:r>
            <a:r>
              <a:rPr lang="ja-JP" altLang="en-US" sz="1400" b="1" dirty="0">
                <a:solidFill>
                  <a:schemeClr val="tx1"/>
                </a:solidFill>
                <a:latin typeface="Meiryo UI" panose="020B0604030504040204" pitchFamily="50" charset="-128"/>
                <a:ea typeface="Meiryo UI" panose="020B0604030504040204" pitchFamily="50" charset="-128"/>
              </a:rPr>
              <a:t>年までに実現させる取組案</a:t>
            </a:r>
            <a:r>
              <a:rPr lang="en-US" altLang="ja-JP" sz="1400" b="1" dirty="0">
                <a:solidFill>
                  <a:schemeClr val="tx1"/>
                </a:solidFill>
                <a:latin typeface="Meiryo UI" panose="020B0604030504040204" pitchFamily="50" charset="-128"/>
                <a:ea typeface="Meiryo UI" panose="020B0604030504040204" pitchFamily="50" charset="-128"/>
              </a:rPr>
              <a:t>】</a:t>
            </a:r>
          </a:p>
          <a:p>
            <a:pPr lvl="0" eaLnBrk="0" fontAlgn="base" hangingPunct="0">
              <a:spcBef>
                <a:spcPct val="0"/>
              </a:spcBef>
              <a:spcAft>
                <a:spcPct val="0"/>
              </a:spcAft>
            </a:pPr>
            <a:r>
              <a:rPr kumimoji="0" lang="ja-JP" altLang="ja-JP" sz="1400" dirty="0">
                <a:solidFill>
                  <a:srgbClr val="000000"/>
                </a:solidFill>
                <a:latin typeface="Meiryo UI" panose="020B0604030504040204" pitchFamily="50" charset="-128"/>
                <a:ea typeface="Meiryo UI" panose="020B0604030504040204" pitchFamily="50" charset="-128"/>
              </a:rPr>
              <a:t>・多様な主体が機微情報を除く行政情報に</a:t>
            </a:r>
            <a:endParaRPr kumimoji="0" lang="en-US" altLang="ja-JP" sz="1400" dirty="0">
              <a:solidFill>
                <a:srgbClr val="000000"/>
              </a:solidFill>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rPr>
              <a:t>　</a:t>
            </a:r>
            <a:r>
              <a:rPr kumimoji="0" lang="ja-JP" altLang="ja-JP" sz="1400" dirty="0">
                <a:solidFill>
                  <a:srgbClr val="000000"/>
                </a:solidFill>
                <a:latin typeface="Meiryo UI" panose="020B0604030504040204" pitchFamily="50" charset="-128"/>
                <a:ea typeface="Meiryo UI" panose="020B0604030504040204" pitchFamily="50" charset="-128"/>
              </a:rPr>
              <a:t>常時アクセス可能な状態となり、簡単な条</a:t>
            </a:r>
            <a:endParaRPr kumimoji="0" lang="en-US" altLang="ja-JP" sz="1400" dirty="0">
              <a:solidFill>
                <a:srgbClr val="000000"/>
              </a:solidFill>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rPr>
              <a:t>　</a:t>
            </a:r>
            <a:r>
              <a:rPr kumimoji="0" lang="ja-JP" altLang="ja-JP" sz="1400" dirty="0">
                <a:solidFill>
                  <a:srgbClr val="000000"/>
                </a:solidFill>
                <a:latin typeface="Meiryo UI" panose="020B0604030504040204" pitchFamily="50" charset="-128"/>
                <a:ea typeface="Meiryo UI" panose="020B0604030504040204" pitchFamily="50" charset="-128"/>
              </a:rPr>
              <a:t>件を組み合わせることで、自動的に必要な</a:t>
            </a:r>
            <a:endParaRPr kumimoji="0" lang="en-US" altLang="ja-JP" sz="1400" dirty="0">
              <a:solidFill>
                <a:srgbClr val="000000"/>
              </a:solidFill>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rPr>
              <a:t>　</a:t>
            </a:r>
            <a:r>
              <a:rPr kumimoji="0" lang="ja-JP" altLang="ja-JP" sz="1400" dirty="0">
                <a:solidFill>
                  <a:srgbClr val="000000"/>
                </a:solidFill>
                <a:latin typeface="Meiryo UI" panose="020B0604030504040204" pitchFamily="50" charset="-128"/>
                <a:ea typeface="Meiryo UI" panose="020B0604030504040204" pitchFamily="50" charset="-128"/>
              </a:rPr>
              <a:t>情報を集約</a:t>
            </a:r>
            <a:r>
              <a:rPr kumimoji="0" lang="ja-JP" altLang="en-US" sz="1400" dirty="0">
                <a:solidFill>
                  <a:srgbClr val="000000"/>
                </a:solidFill>
                <a:latin typeface="Meiryo UI" panose="020B0604030504040204" pitchFamily="50" charset="-128"/>
                <a:ea typeface="Meiryo UI" panose="020B0604030504040204" pitchFamily="50" charset="-128"/>
              </a:rPr>
              <a:t>化され</a:t>
            </a:r>
            <a:r>
              <a:rPr kumimoji="0" lang="ja-JP" altLang="ja-JP" sz="1400" dirty="0">
                <a:solidFill>
                  <a:srgbClr val="000000"/>
                </a:solidFill>
                <a:latin typeface="Meiryo UI" panose="020B0604030504040204" pitchFamily="50" charset="-128"/>
                <a:ea typeface="Meiryo UI" panose="020B0604030504040204" pitchFamily="50" charset="-128"/>
              </a:rPr>
              <a:t>、活用が可能な環境を</a:t>
            </a:r>
            <a:endParaRPr kumimoji="0" lang="en-US" altLang="ja-JP" sz="1400" dirty="0">
              <a:solidFill>
                <a:srgbClr val="000000"/>
              </a:solidFill>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rPr>
              <a:t>　</a:t>
            </a:r>
            <a:r>
              <a:rPr kumimoji="0" lang="ja-JP" altLang="ja-JP" sz="1400" dirty="0">
                <a:solidFill>
                  <a:srgbClr val="000000"/>
                </a:solidFill>
                <a:latin typeface="Meiryo UI" panose="020B0604030504040204" pitchFamily="50" charset="-128"/>
                <a:ea typeface="Meiryo UI" panose="020B0604030504040204" pitchFamily="50" charset="-128"/>
              </a:rPr>
              <a:t>整備</a:t>
            </a:r>
            <a:endParaRPr kumimoji="0" lang="en-US" altLang="ja-JP" sz="1400" dirty="0">
              <a:solidFill>
                <a:srgbClr val="000000"/>
              </a:solidFill>
              <a:latin typeface="Meiryo UI" panose="020B0604030504040204" pitchFamily="50" charset="-128"/>
              <a:ea typeface="Meiryo UI" panose="020B0604030504040204" pitchFamily="50" charset="-128"/>
            </a:endParaRPr>
          </a:p>
        </p:txBody>
      </p:sp>
      <p:sp>
        <p:nvSpPr>
          <p:cNvPr id="24" name="矢印: 右 23">
            <a:extLst>
              <a:ext uri="{FF2B5EF4-FFF2-40B4-BE49-F238E27FC236}">
                <a16:creationId xmlns:a16="http://schemas.microsoft.com/office/drawing/2014/main" id="{D996C232-6C88-4B70-AD9D-38DE5DB6005A}"/>
              </a:ext>
            </a:extLst>
          </p:cNvPr>
          <p:cNvSpPr/>
          <p:nvPr/>
        </p:nvSpPr>
        <p:spPr>
          <a:xfrm>
            <a:off x="3234505" y="2404384"/>
            <a:ext cx="2422964" cy="252028"/>
          </a:xfrm>
          <a:prstGeom prst="rightArrow">
            <a:avLst>
              <a:gd name="adj1" fmla="val 50000"/>
              <a:gd name="adj2" fmla="val 48526"/>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b="1" dirty="0">
                <a:solidFill>
                  <a:schemeClr val="tx1"/>
                </a:solidFill>
                <a:latin typeface="Meiryo UI" panose="020B0604030504040204" pitchFamily="50" charset="-128"/>
                <a:ea typeface="Meiryo UI" panose="020B0604030504040204" pitchFamily="50" charset="-128"/>
              </a:rPr>
              <a:t>具体的な取組</a:t>
            </a:r>
          </a:p>
        </p:txBody>
      </p:sp>
      <p:sp>
        <p:nvSpPr>
          <p:cNvPr id="26" name="フローチャート: 処理 25">
            <a:extLst>
              <a:ext uri="{FF2B5EF4-FFF2-40B4-BE49-F238E27FC236}">
                <a16:creationId xmlns:a16="http://schemas.microsoft.com/office/drawing/2014/main" id="{08E41EC1-7CCF-45DC-8A71-59F08180459A}"/>
              </a:ext>
            </a:extLst>
          </p:cNvPr>
          <p:cNvSpPr/>
          <p:nvPr/>
        </p:nvSpPr>
        <p:spPr>
          <a:xfrm>
            <a:off x="395536" y="3068960"/>
            <a:ext cx="2379309" cy="3471434"/>
          </a:xfrm>
          <a:prstGeom prst="flowChartProcess">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・自治会等の地域活動の担</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err="1">
                <a:solidFill>
                  <a:schemeClr val="tx1"/>
                </a:solidFill>
                <a:latin typeface="Meiryo UI" panose="020B0604030504040204" pitchFamily="50" charset="-128"/>
                <a:ea typeface="Meiryo UI" panose="020B0604030504040204" pitchFamily="50" charset="-128"/>
              </a:rPr>
              <a:t>い</a:t>
            </a:r>
            <a:r>
              <a:rPr lang="ja-JP" altLang="en-US" sz="1400" dirty="0">
                <a:solidFill>
                  <a:schemeClr val="tx1"/>
                </a:solidFill>
                <a:latin typeface="Meiryo UI" panose="020B0604030504040204" pitchFamily="50" charset="-128"/>
                <a:ea typeface="Meiryo UI" panose="020B0604030504040204" pitchFamily="50" charset="-128"/>
              </a:rPr>
              <a:t>手不足による地域課題解</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決力の低下。</a:t>
            </a:r>
            <a:endParaRPr lang="en-US" altLang="ja-JP" sz="1400" dirty="0">
              <a:solidFill>
                <a:schemeClr val="tx1"/>
              </a:solidFill>
              <a:highlight>
                <a:srgbClr val="FFFF00"/>
              </a:highlight>
              <a:latin typeface="Meiryo UI" panose="020B0604030504040204" pitchFamily="50" charset="-128"/>
              <a:ea typeface="Meiryo UI" panose="020B0604030504040204" pitchFamily="50" charset="-128"/>
            </a:endParaRPr>
          </a:p>
          <a:p>
            <a:endParaRPr lang="en-US" altLang="ja-JP" sz="1400" dirty="0">
              <a:solidFill>
                <a:schemeClr val="tx1"/>
              </a:solidFill>
              <a:highlight>
                <a:srgbClr val="FFFF00"/>
              </a:highlight>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・政策立案等への参画は行</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政都合による限定（受動）</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的な参画となっており、真の市</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民参画に至っているとは言い</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づらい。</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地域包括ケアシステムなど、</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地域で支える仕組みができて</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いる分野もあるため、こうした</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仕組みを広めていきたい。</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39058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３　本日の論点</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0" name="正方形/長方形 9">
            <a:extLst>
              <a:ext uri="{FF2B5EF4-FFF2-40B4-BE49-F238E27FC236}">
                <a16:creationId xmlns:a16="http://schemas.microsoft.com/office/drawing/2014/main" id="{EDE098EB-9037-4070-901C-781B7DECF1D0}"/>
              </a:ext>
            </a:extLst>
          </p:cNvPr>
          <p:cNvSpPr/>
          <p:nvPr/>
        </p:nvSpPr>
        <p:spPr>
          <a:xfrm>
            <a:off x="287524" y="700566"/>
            <a:ext cx="8460940" cy="53974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lvl="0">
              <a:lnSpc>
                <a:spcPts val="1900"/>
              </a:lnSpc>
              <a:defRPr/>
            </a:pPr>
            <a:r>
              <a:rPr lang="ja-JP" altLang="en-US" dirty="0">
                <a:solidFill>
                  <a:schemeClr val="tx1"/>
                </a:solidFill>
                <a:latin typeface="Meiryo UI" panose="020B0604030504040204" pitchFamily="50" charset="-128"/>
                <a:ea typeface="Meiryo UI" panose="020B0604030504040204" pitchFamily="50" charset="-128"/>
              </a:rPr>
              <a:t>◎基本方針２</a:t>
            </a:r>
            <a:endParaRPr lang="en-US" altLang="ja-JP" dirty="0">
              <a:solidFill>
                <a:schemeClr val="tx1"/>
              </a:solidFill>
              <a:latin typeface="Meiryo UI" panose="020B0604030504040204" pitchFamily="50" charset="-128"/>
              <a:ea typeface="Meiryo UI" panose="020B0604030504040204" pitchFamily="50" charset="-128"/>
            </a:endParaRPr>
          </a:p>
          <a:p>
            <a:pPr lvl="0">
              <a:lnSpc>
                <a:spcPts val="1900"/>
              </a:lnSpc>
              <a:defRPr/>
            </a:pPr>
            <a:r>
              <a:rPr lang="ja-JP" altLang="en-US" dirty="0">
                <a:solidFill>
                  <a:schemeClr val="tx1"/>
                </a:solidFill>
                <a:latin typeface="Meiryo UI" panose="020B0604030504040204" pitchFamily="50" charset="-128"/>
                <a:ea typeface="Meiryo UI"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rPr>
              <a:t>　</a:t>
            </a:r>
            <a:r>
              <a:rPr lang="ja-JP" altLang="en-US" dirty="0">
                <a:solidFill>
                  <a:schemeClr val="tx1"/>
                </a:solidFill>
                <a:latin typeface="Meiryo UI" panose="020B0604030504040204" pitchFamily="50" charset="-128"/>
                <a:ea typeface="Meiryo UI" panose="020B0604030504040204" pitchFamily="50" charset="-128"/>
              </a:rPr>
              <a:t>「様々な社会資源を積極的に活用して市民がよりよい行動や判断ができる環境を整備」</a:t>
            </a:r>
            <a:endParaRPr lang="en-US" altLang="ja-JP" dirty="0">
              <a:solidFill>
                <a:schemeClr val="tx1"/>
              </a:solidFill>
              <a:latin typeface="Meiryo UI" panose="020B0604030504040204" pitchFamily="50" charset="-128"/>
              <a:ea typeface="Meiryo UI" panose="020B0604030504040204" pitchFamily="50" charset="-128"/>
            </a:endParaRPr>
          </a:p>
          <a:p>
            <a:pPr lvl="0">
              <a:lnSpc>
                <a:spcPts val="1900"/>
              </a:lnSpc>
              <a:defRPr/>
            </a:pPr>
            <a:r>
              <a:rPr lang="ja-JP" altLang="en-US" dirty="0">
                <a:solidFill>
                  <a:schemeClr val="tx1"/>
                </a:solidFill>
                <a:latin typeface="Meiryo UI" panose="020B0604030504040204" pitchFamily="50" charset="-128"/>
                <a:ea typeface="Meiryo UI" panose="020B0604030504040204" pitchFamily="50" charset="-128"/>
              </a:rPr>
              <a:t>　　の具体的な取組（事務局案）</a:t>
            </a:r>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B9C29FB-489A-4C6F-A777-95F50FA01583}"/>
              </a:ext>
            </a:extLst>
          </p:cNvPr>
          <p:cNvSpPr>
            <a:spLocks noGrp="1"/>
          </p:cNvSpPr>
          <p:nvPr>
            <p:ph type="sldNum" sz="quarter" idx="12"/>
          </p:nvPr>
        </p:nvSpPr>
        <p:spPr>
          <a:xfrm>
            <a:off x="6938900" y="6376243"/>
            <a:ext cx="2133600" cy="365125"/>
          </a:xfrm>
        </p:spPr>
        <p:txBody>
          <a:bodyPr/>
          <a:lstStyle/>
          <a:p>
            <a:fld id="{ABBF78F6-40F7-42CC-B691-F10E30E15BA0}" type="slidenum">
              <a:rPr kumimoji="1" lang="ja-JP" altLang="en-US" smtClean="0">
                <a:latin typeface="Meiryo UI" panose="020B0604030504040204" pitchFamily="50" charset="-128"/>
                <a:ea typeface="Meiryo UI" panose="020B0604030504040204" pitchFamily="50" charset="-128"/>
              </a:rPr>
              <a:pPr/>
              <a:t>14</a:t>
            </a:fld>
            <a:endParaRPr kumimoji="1" lang="ja-JP" altLang="en-US" dirty="0">
              <a:latin typeface="Meiryo UI" panose="020B0604030504040204" pitchFamily="50" charset="-128"/>
              <a:ea typeface="Meiryo UI" panose="020B0604030504040204" pitchFamily="50" charset="-128"/>
            </a:endParaRPr>
          </a:p>
        </p:txBody>
      </p:sp>
      <p:sp>
        <p:nvSpPr>
          <p:cNvPr id="16" name="フローチャート: 処理 15">
            <a:extLst>
              <a:ext uri="{FF2B5EF4-FFF2-40B4-BE49-F238E27FC236}">
                <a16:creationId xmlns:a16="http://schemas.microsoft.com/office/drawing/2014/main" id="{C4425CC7-5F9B-40F2-8C83-EDCC2A27B912}"/>
              </a:ext>
            </a:extLst>
          </p:cNvPr>
          <p:cNvSpPr/>
          <p:nvPr/>
        </p:nvSpPr>
        <p:spPr>
          <a:xfrm>
            <a:off x="416445" y="3018226"/>
            <a:ext cx="2285990" cy="3462445"/>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・子育て支援や介護保険サー</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ビスで、どういった</a:t>
            </a:r>
            <a:r>
              <a:rPr lang="ja-JP" altLang="en-US" sz="1400" dirty="0" err="1">
                <a:solidFill>
                  <a:schemeClr val="tx1"/>
                </a:solidFill>
                <a:latin typeface="Meiryo UI" panose="020B0604030504040204" pitchFamily="50" charset="-128"/>
                <a:ea typeface="Meiryo UI" panose="020B0604030504040204" pitchFamily="50" charset="-128"/>
              </a:rPr>
              <a:t>サービスがあ</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り、自分は何を受けられるの</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err="1">
                <a:solidFill>
                  <a:schemeClr val="tx1"/>
                </a:solidFill>
                <a:latin typeface="Meiryo UI" panose="020B0604030504040204" pitchFamily="50" charset="-128"/>
                <a:ea typeface="Meiryo UI" panose="020B0604030504040204" pitchFamily="50" charset="-128"/>
              </a:rPr>
              <a:t>か</a:t>
            </a:r>
            <a:r>
              <a:rPr lang="ja-JP" altLang="en-US" sz="1400" dirty="0">
                <a:solidFill>
                  <a:schemeClr val="tx1"/>
                </a:solidFill>
                <a:latin typeface="Meiryo UI" panose="020B0604030504040204" pitchFamily="50" charset="-128"/>
                <a:ea typeface="Meiryo UI" panose="020B0604030504040204" pitchFamily="50" charset="-128"/>
              </a:rPr>
              <a:t>行政窓口に相談しないと</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明確にならず、また、</a:t>
            </a:r>
            <a:r>
              <a:rPr lang="en-US" altLang="ja-JP" sz="1400" dirty="0">
                <a:solidFill>
                  <a:schemeClr val="tx1"/>
                </a:solidFill>
                <a:latin typeface="Meiryo UI" panose="020B0604030504040204" pitchFamily="50" charset="-128"/>
                <a:ea typeface="Meiryo UI" panose="020B0604030504040204" pitchFamily="50" charset="-128"/>
              </a:rPr>
              <a:t>NPO</a:t>
            </a:r>
            <a:r>
              <a:rPr lang="ja-JP" altLang="en-US" sz="1400" dirty="0">
                <a:solidFill>
                  <a:schemeClr val="tx1"/>
                </a:solidFill>
                <a:latin typeface="Meiryo UI" panose="020B0604030504040204" pitchFamily="50" charset="-128"/>
                <a:ea typeface="Meiryo UI" panose="020B0604030504040204" pitchFamily="50" charset="-128"/>
              </a:rPr>
              <a:t>等</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の行政以外のサービス情報</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は自ら収集する必要がある。</a:t>
            </a:r>
          </a:p>
          <a:p>
            <a:endParaRPr lang="ja-JP" altLang="en-US"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・一人暮らしで地域社会から</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孤立している人の見守りなど</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については、行政サービスだ</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err="1">
                <a:solidFill>
                  <a:schemeClr val="tx1"/>
                </a:solidFill>
                <a:latin typeface="Meiryo UI" panose="020B0604030504040204" pitchFamily="50" charset="-128"/>
                <a:ea typeface="Meiryo UI" panose="020B0604030504040204" pitchFamily="50" charset="-128"/>
              </a:rPr>
              <a:t>け</a:t>
            </a:r>
            <a:r>
              <a:rPr lang="ja-JP" altLang="en-US" sz="1400" dirty="0">
                <a:solidFill>
                  <a:schemeClr val="tx1"/>
                </a:solidFill>
                <a:latin typeface="Meiryo UI" panose="020B0604030504040204" pitchFamily="50" charset="-128"/>
                <a:ea typeface="Meiryo UI" panose="020B0604030504040204" pitchFamily="50" charset="-128"/>
              </a:rPr>
              <a:t>では</a:t>
            </a:r>
            <a:r>
              <a:rPr lang="en-US" altLang="ja-JP" sz="1400" dirty="0">
                <a:solidFill>
                  <a:schemeClr val="tx1"/>
                </a:solidFill>
                <a:latin typeface="Meiryo UI" panose="020B0604030504040204" pitchFamily="50" charset="-128"/>
                <a:ea typeface="Meiryo UI" panose="020B0604030504040204" pitchFamily="50" charset="-128"/>
              </a:rPr>
              <a:t>100</a:t>
            </a:r>
            <a:r>
              <a:rPr lang="ja-JP" altLang="en-US" sz="1400" dirty="0">
                <a:solidFill>
                  <a:schemeClr val="tx1"/>
                </a:solidFill>
                <a:latin typeface="Meiryo UI" panose="020B0604030504040204" pitchFamily="50" charset="-128"/>
                <a:ea typeface="Meiryo UI" panose="020B0604030504040204" pitchFamily="50" charset="-128"/>
              </a:rPr>
              <a:t>％カバーすること</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は難しい。</a:t>
            </a:r>
          </a:p>
        </p:txBody>
      </p:sp>
      <p:sp>
        <p:nvSpPr>
          <p:cNvPr id="17" name="フローチャート: 処理 16">
            <a:extLst>
              <a:ext uri="{FF2B5EF4-FFF2-40B4-BE49-F238E27FC236}">
                <a16:creationId xmlns:a16="http://schemas.microsoft.com/office/drawing/2014/main" id="{52A40F8D-4303-4111-A869-EC6669515D07}"/>
              </a:ext>
            </a:extLst>
          </p:cNvPr>
          <p:cNvSpPr/>
          <p:nvPr/>
        </p:nvSpPr>
        <p:spPr>
          <a:xfrm>
            <a:off x="6172844" y="3001293"/>
            <a:ext cx="2434989" cy="3479378"/>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・自分にあった行政や</a:t>
            </a:r>
            <a:r>
              <a:rPr lang="en-US" altLang="ja-JP" sz="1400" dirty="0">
                <a:solidFill>
                  <a:schemeClr val="tx1"/>
                </a:solidFill>
                <a:latin typeface="Meiryo UI" panose="020B0604030504040204" pitchFamily="50" charset="-128"/>
                <a:ea typeface="Meiryo UI" panose="020B0604030504040204" pitchFamily="50" charset="-128"/>
              </a:rPr>
              <a:t>NPO</a:t>
            </a:r>
            <a:r>
              <a:rPr lang="ja-JP" altLang="en-US" sz="1400" dirty="0">
                <a:solidFill>
                  <a:schemeClr val="tx1"/>
                </a:solidFill>
                <a:latin typeface="Meiryo UI" panose="020B0604030504040204" pitchFamily="50" charset="-128"/>
                <a:ea typeface="Meiryo UI" panose="020B0604030504040204" pitchFamily="50" charset="-128"/>
              </a:rPr>
              <a:t>等の</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サービスの選択肢が自動的に</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届き、利用したいサービスを容</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易に選ぶことができる状態。</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・多様な主体がデータ等の社会</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資源を活用して行政だけでは</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賄いきれない公共サービスを自</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ら発見し、提供することができ</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err="1">
                <a:solidFill>
                  <a:schemeClr val="tx1"/>
                </a:solidFill>
                <a:latin typeface="Meiryo UI" panose="020B0604030504040204" pitchFamily="50" charset="-128"/>
                <a:ea typeface="Meiryo UI" panose="020B0604030504040204" pitchFamily="50" charset="-128"/>
              </a:rPr>
              <a:t>る</a:t>
            </a:r>
            <a:r>
              <a:rPr lang="ja-JP" altLang="en-US" sz="1400" dirty="0">
                <a:solidFill>
                  <a:schemeClr val="tx1"/>
                </a:solidFill>
                <a:latin typeface="Meiryo UI" panose="020B0604030504040204" pitchFamily="50" charset="-128"/>
                <a:ea typeface="Meiryo UI" panose="020B0604030504040204" pitchFamily="50" charset="-128"/>
              </a:rPr>
              <a:t>状態。</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行政サービスだけでは行き届か</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なかった課題について、</a:t>
            </a:r>
            <a:r>
              <a:rPr lang="ja-JP" altLang="en-US" sz="1400" dirty="0">
                <a:solidFill>
                  <a:schemeClr val="tx1"/>
                </a:solidFill>
                <a:latin typeface="Meiryo UI" panose="020B0604030504040204" pitchFamily="50" charset="-128"/>
                <a:ea typeface="Meiryo UI" panose="020B0604030504040204" pitchFamily="50" charset="-128"/>
              </a:rPr>
              <a:t>データ</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等の社会資源を活用して市</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民が自らの創意工夫で問題</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解決が</a:t>
            </a:r>
            <a:r>
              <a:rPr lang="ja-JP" altLang="en-US" sz="1400" dirty="0">
                <a:latin typeface="Meiryo UI" panose="020B0604030504040204" pitchFamily="50" charset="-128"/>
                <a:ea typeface="Meiryo UI" panose="020B0604030504040204" pitchFamily="50" charset="-128"/>
              </a:rPr>
              <a:t>図られる状態。</a:t>
            </a:r>
            <a:endParaRPr lang="en-US" altLang="ja-JP" sz="1400"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4A8F8C5C-054C-4140-862F-5048F2F163AD}"/>
              </a:ext>
            </a:extLst>
          </p:cNvPr>
          <p:cNvSpPr/>
          <p:nvPr/>
        </p:nvSpPr>
        <p:spPr>
          <a:xfrm>
            <a:off x="2807804" y="2766315"/>
            <a:ext cx="3276364" cy="3714356"/>
          </a:xfrm>
          <a:prstGeom prst="rect">
            <a:avLst/>
          </a:prstGeom>
          <a:ln>
            <a:solidFill>
              <a:srgbClr val="FF0000"/>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r>
              <a:rPr lang="en-US" altLang="ja-JP" sz="1400" b="1" dirty="0">
                <a:solidFill>
                  <a:schemeClr val="tx1"/>
                </a:solidFill>
                <a:latin typeface="Meiryo UI" panose="020B0604030504040204" pitchFamily="50" charset="-128"/>
                <a:ea typeface="Meiryo UI" panose="020B0604030504040204" pitchFamily="50" charset="-128"/>
              </a:rPr>
              <a:t>【2030</a:t>
            </a:r>
            <a:r>
              <a:rPr lang="ja-JP" altLang="en-US" sz="1400" b="1" dirty="0">
                <a:solidFill>
                  <a:schemeClr val="tx1"/>
                </a:solidFill>
                <a:latin typeface="Meiryo UI" panose="020B0604030504040204" pitchFamily="50" charset="-128"/>
                <a:ea typeface="Meiryo UI" panose="020B0604030504040204" pitchFamily="50" charset="-128"/>
              </a:rPr>
              <a:t>年までに実現させる取組案</a:t>
            </a:r>
            <a:r>
              <a:rPr lang="en-US" altLang="ja-JP" sz="1400" b="1" dirty="0">
                <a:solidFill>
                  <a:schemeClr val="tx1"/>
                </a:solidFill>
                <a:latin typeface="Meiryo UI" panose="020B0604030504040204" pitchFamily="50" charset="-128"/>
                <a:ea typeface="Meiryo UI" panose="020B0604030504040204" pitchFamily="50" charset="-128"/>
              </a:rPr>
              <a:t>】</a:t>
            </a:r>
          </a:p>
          <a:p>
            <a:r>
              <a:rPr lang="ja-JP" altLang="en-US" sz="1400" dirty="0">
                <a:solidFill>
                  <a:schemeClr val="tx1"/>
                </a:solidFill>
                <a:latin typeface="Meiryo UI" panose="020B0604030504040204" pitchFamily="50" charset="-128"/>
                <a:ea typeface="Meiryo UI" panose="020B0604030504040204" pitchFamily="50" charset="-128"/>
              </a:rPr>
              <a:t>・様々な社会資源のリスト化、有効活用を</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自発的に考えることができる情報提供</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・ベースレジストリ等の考え方を取り入れ、</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データ項目の整備を行う</a:t>
            </a:r>
          </a:p>
          <a:p>
            <a:r>
              <a:rPr lang="ja-JP" altLang="en-US" sz="1400" dirty="0">
                <a:solidFill>
                  <a:schemeClr val="tx1"/>
                </a:solidFill>
                <a:latin typeface="Meiryo UI" panose="020B0604030504040204" pitchFamily="50" charset="-128"/>
                <a:ea typeface="Meiryo UI" panose="020B0604030504040204" pitchFamily="50" charset="-128"/>
              </a:rPr>
              <a:t>・行政保有情報のフルオープンデータ化</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（活用しやすいフォーマット）</a:t>
            </a:r>
          </a:p>
          <a:p>
            <a:r>
              <a:rPr lang="ja-JP" altLang="en-US" sz="1400" dirty="0">
                <a:solidFill>
                  <a:schemeClr val="tx1"/>
                </a:solidFill>
                <a:latin typeface="Meiryo UI" panose="020B0604030504040204" pitchFamily="50" charset="-128"/>
                <a:ea typeface="Meiryo UI" panose="020B0604030504040204" pitchFamily="50" charset="-128"/>
              </a:rPr>
              <a:t>・市民等の</a:t>
            </a:r>
            <a:r>
              <a:rPr lang="en-US" altLang="ja-JP" sz="1400" dirty="0">
                <a:solidFill>
                  <a:schemeClr val="tx1"/>
                </a:solidFill>
                <a:latin typeface="Meiryo UI" panose="020B0604030504040204" pitchFamily="50" charset="-128"/>
                <a:ea typeface="Meiryo UI" panose="020B0604030504040204" pitchFamily="50" charset="-128"/>
              </a:rPr>
              <a:t>ICT</a:t>
            </a:r>
            <a:r>
              <a:rPr lang="ja-JP" altLang="en-US" sz="1400" dirty="0">
                <a:solidFill>
                  <a:schemeClr val="tx1"/>
                </a:solidFill>
                <a:latin typeface="Meiryo UI" panose="020B0604030504040204" pitchFamily="50" charset="-128"/>
                <a:ea typeface="Meiryo UI" panose="020B0604030504040204" pitchFamily="50" charset="-128"/>
              </a:rPr>
              <a:t>リテラシー向上に資する取組</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（多様な主体と連携した研修会等実施）</a:t>
            </a:r>
          </a:p>
          <a:p>
            <a:endParaRPr lang="en-US" altLang="ja-JP" sz="1400" dirty="0">
              <a:solidFill>
                <a:schemeClr val="tx1"/>
              </a:solidFill>
              <a:latin typeface="Meiryo UI" panose="020B0604030504040204" pitchFamily="50" charset="-128"/>
              <a:ea typeface="Meiryo UI" panose="020B0604030504040204" pitchFamily="50" charset="-128"/>
            </a:endParaRPr>
          </a:p>
          <a:p>
            <a:r>
              <a:rPr lang="en-US" altLang="ja-JP" sz="1400" b="1" dirty="0">
                <a:solidFill>
                  <a:schemeClr val="tx1"/>
                </a:solidFill>
                <a:latin typeface="Meiryo UI" panose="020B0604030504040204" pitchFamily="50" charset="-128"/>
                <a:ea typeface="Meiryo UI" panose="020B0604030504040204" pitchFamily="50" charset="-128"/>
              </a:rPr>
              <a:t>【2040</a:t>
            </a:r>
            <a:r>
              <a:rPr lang="ja-JP" altLang="en-US" sz="1400" b="1" dirty="0">
                <a:solidFill>
                  <a:schemeClr val="tx1"/>
                </a:solidFill>
                <a:latin typeface="Meiryo UI" panose="020B0604030504040204" pitchFamily="50" charset="-128"/>
                <a:ea typeface="Meiryo UI" panose="020B0604030504040204" pitchFamily="50" charset="-128"/>
              </a:rPr>
              <a:t>年までに実現させる取組案</a:t>
            </a:r>
            <a:r>
              <a:rPr lang="en-US" altLang="ja-JP" sz="1400" b="1" dirty="0">
                <a:solidFill>
                  <a:schemeClr val="tx1"/>
                </a:solidFill>
                <a:latin typeface="Meiryo UI" panose="020B0604030504040204" pitchFamily="50" charset="-128"/>
                <a:ea typeface="Meiryo UI" panose="020B0604030504040204" pitchFamily="50" charset="-128"/>
              </a:rPr>
              <a:t>】</a:t>
            </a:r>
          </a:p>
          <a:p>
            <a:r>
              <a:rPr kumimoji="0" lang="ja-JP" altLang="ja-JP" sz="1400" dirty="0">
                <a:solidFill>
                  <a:srgbClr val="000000"/>
                </a:solidFill>
                <a:latin typeface="Meiryo UI" panose="020B0604030504040204" pitchFamily="50" charset="-128"/>
                <a:ea typeface="Meiryo UI" panose="020B0604030504040204" pitchFamily="50" charset="-128"/>
              </a:rPr>
              <a:t>・</a:t>
            </a:r>
            <a:r>
              <a:rPr kumimoji="0" lang="ja-JP" altLang="en-US" sz="1400" dirty="0">
                <a:solidFill>
                  <a:srgbClr val="000000"/>
                </a:solidFill>
                <a:latin typeface="Meiryo UI" panose="020B0604030504040204" pitchFamily="50" charset="-128"/>
                <a:ea typeface="Meiryo UI" panose="020B0604030504040204" pitchFamily="50" charset="-128"/>
              </a:rPr>
              <a:t>多様な主体が個々の市民にあったサービス</a:t>
            </a:r>
            <a:endParaRPr kumimoji="0" lang="en-US" altLang="ja-JP" sz="1400" dirty="0">
              <a:solidFill>
                <a:srgbClr val="000000"/>
              </a:solidFill>
              <a:latin typeface="Meiryo UI" panose="020B0604030504040204" pitchFamily="50" charset="-128"/>
              <a:ea typeface="Meiryo UI" panose="020B0604030504040204" pitchFamily="50" charset="-128"/>
            </a:endParaRPr>
          </a:p>
          <a:p>
            <a:r>
              <a:rPr kumimoji="0" lang="ja-JP" altLang="en-US" sz="1400" dirty="0">
                <a:solidFill>
                  <a:srgbClr val="000000"/>
                </a:solidFill>
                <a:latin typeface="Meiryo UI" panose="020B0604030504040204" pitchFamily="50" charset="-128"/>
                <a:ea typeface="Meiryo UI" panose="020B0604030504040204" pitchFamily="50" charset="-128"/>
              </a:rPr>
              <a:t>　を提供できるように様々な</a:t>
            </a:r>
            <a:r>
              <a:rPr kumimoji="0" lang="ja-JP" altLang="ja-JP" sz="1400" dirty="0">
                <a:solidFill>
                  <a:srgbClr val="000000"/>
                </a:solidFill>
                <a:latin typeface="Meiryo UI" panose="020B0604030504040204" pitchFamily="50" charset="-128"/>
                <a:ea typeface="Meiryo UI" panose="020B0604030504040204" pitchFamily="50" charset="-128"/>
              </a:rPr>
              <a:t>データがAPIで取</a:t>
            </a:r>
            <a:endParaRPr kumimoji="0" lang="en-US" altLang="ja-JP" sz="1400" dirty="0">
              <a:solidFill>
                <a:srgbClr val="000000"/>
              </a:solidFill>
              <a:latin typeface="Meiryo UI" panose="020B0604030504040204" pitchFamily="50" charset="-128"/>
              <a:ea typeface="Meiryo UI" panose="020B0604030504040204" pitchFamily="50" charset="-128"/>
            </a:endParaRPr>
          </a:p>
          <a:p>
            <a:r>
              <a:rPr kumimoji="0" lang="ja-JP" altLang="en-US" sz="1400" dirty="0">
                <a:solidFill>
                  <a:srgbClr val="000000"/>
                </a:solidFill>
                <a:latin typeface="Meiryo UI" panose="020B0604030504040204" pitchFamily="50" charset="-128"/>
                <a:ea typeface="Meiryo UI" panose="020B0604030504040204" pitchFamily="50" charset="-128"/>
              </a:rPr>
              <a:t>　</a:t>
            </a:r>
            <a:r>
              <a:rPr kumimoji="0" lang="ja-JP" altLang="ja-JP" sz="1400" dirty="0">
                <a:solidFill>
                  <a:srgbClr val="000000"/>
                </a:solidFill>
                <a:latin typeface="Meiryo UI" panose="020B0604030504040204" pitchFamily="50" charset="-128"/>
                <a:ea typeface="Meiryo UI" panose="020B0604030504040204" pitchFamily="50" charset="-128"/>
              </a:rPr>
              <a:t>得できるデータ連携基盤の整備</a:t>
            </a:r>
            <a:endParaRPr kumimoji="0" lang="en-US" altLang="ja-JP" sz="1400" dirty="0">
              <a:solidFill>
                <a:srgbClr val="000000"/>
              </a:solidFill>
              <a:latin typeface="Meiryo UI" panose="020B0604030504040204" pitchFamily="50" charset="-128"/>
              <a:ea typeface="Meiryo UI" panose="020B0604030504040204" pitchFamily="50" charset="-128"/>
            </a:endParaRPr>
          </a:p>
          <a:p>
            <a:r>
              <a:rPr kumimoji="0" lang="ja-JP" altLang="en-US" sz="1400" dirty="0">
                <a:solidFill>
                  <a:srgbClr val="000000"/>
                </a:solidFill>
                <a:latin typeface="Meiryo UI" panose="020B0604030504040204" pitchFamily="50" charset="-128"/>
                <a:ea typeface="Meiryo UI" panose="020B0604030504040204" pitchFamily="50" charset="-128"/>
              </a:rPr>
              <a:t>・デジタル基盤を活用したプッシュ型の行政</a:t>
            </a:r>
            <a:endParaRPr kumimoji="0" lang="en-US" altLang="ja-JP" sz="1400" dirty="0">
              <a:solidFill>
                <a:srgbClr val="000000"/>
              </a:solidFill>
              <a:latin typeface="Meiryo UI" panose="020B0604030504040204" pitchFamily="50" charset="-128"/>
              <a:ea typeface="Meiryo UI" panose="020B0604030504040204" pitchFamily="50" charset="-128"/>
            </a:endParaRPr>
          </a:p>
          <a:p>
            <a:r>
              <a:rPr kumimoji="0" lang="ja-JP" altLang="en-US" sz="1400" dirty="0">
                <a:solidFill>
                  <a:srgbClr val="000000"/>
                </a:solidFill>
                <a:latin typeface="Meiryo UI" panose="020B0604030504040204" pitchFamily="50" charset="-128"/>
                <a:ea typeface="Meiryo UI" panose="020B0604030504040204" pitchFamily="50" charset="-128"/>
              </a:rPr>
              <a:t>　サービスの実現</a:t>
            </a:r>
            <a:endParaRPr kumimoji="0" lang="en-US" altLang="ja-JP" sz="1400" dirty="0">
              <a:solidFill>
                <a:srgbClr val="000000"/>
              </a:solidFill>
              <a:latin typeface="Meiryo UI" panose="020B0604030504040204" pitchFamily="50" charset="-128"/>
              <a:ea typeface="Meiryo UI" panose="020B0604030504040204" pitchFamily="50" charset="-128"/>
            </a:endParaRPr>
          </a:p>
        </p:txBody>
      </p:sp>
      <p:sp>
        <p:nvSpPr>
          <p:cNvPr id="24" name="フローチャート: 処理 23">
            <a:extLst>
              <a:ext uri="{FF2B5EF4-FFF2-40B4-BE49-F238E27FC236}">
                <a16:creationId xmlns:a16="http://schemas.microsoft.com/office/drawing/2014/main" id="{8AE669CB-506D-4FE9-8F0F-8EA4E8F4E326}"/>
              </a:ext>
            </a:extLst>
          </p:cNvPr>
          <p:cNvSpPr/>
          <p:nvPr/>
        </p:nvSpPr>
        <p:spPr>
          <a:xfrm>
            <a:off x="429044" y="1333000"/>
            <a:ext cx="8178789" cy="1111012"/>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意図</a:t>
            </a:r>
            <a:r>
              <a:rPr lang="en-US" altLang="ja-JP" sz="1400" dirty="0">
                <a:latin typeface="Meiryo UI" panose="020B0604030504040204" pitchFamily="50" charset="-128"/>
                <a:ea typeface="Meiryo UI" panose="020B0604030504040204" pitchFamily="50" charset="-128"/>
              </a:rPr>
              <a:t>】</a:t>
            </a:r>
          </a:p>
          <a:p>
            <a:pPr lvl="0">
              <a:defRPr/>
            </a:pPr>
            <a:r>
              <a:rPr lang="ja-JP" altLang="en-US" sz="1400" dirty="0">
                <a:latin typeface="Meiryo UI" panose="020B0604030504040204" pitchFamily="50" charset="-128"/>
                <a:ea typeface="Meiryo UI" panose="020B0604030504040204" pitchFamily="50" charset="-128"/>
              </a:rPr>
              <a:t>これまで活用しきれていなかったデータを含めた社会資源の積極的な活用により、</a:t>
            </a:r>
            <a:r>
              <a:rPr lang="ja-JP" altLang="en-US" sz="1400" u="sng" dirty="0">
                <a:solidFill>
                  <a:srgbClr val="FF0000"/>
                </a:solidFill>
                <a:latin typeface="Meiryo UI" panose="020B0604030504040204" pitchFamily="50" charset="-128"/>
                <a:ea typeface="Meiryo UI" panose="020B0604030504040204" pitchFamily="50" charset="-128"/>
              </a:rPr>
              <a:t>生活や社会経済活動に必要な情報把握や市民同士の協力が容易</a:t>
            </a:r>
            <a:r>
              <a:rPr lang="ja-JP" altLang="en-US" sz="1400" dirty="0">
                <a:latin typeface="Meiryo UI" panose="020B0604030504040204" pitchFamily="50" charset="-128"/>
                <a:ea typeface="Meiryo UI" panose="020B0604030504040204" pitchFamily="50" charset="-128"/>
              </a:rPr>
              <a:t>になり、市民がよりよい行動や判断ができるとともに、行政サービスだけでは行き届かなかった課題についても、</a:t>
            </a:r>
            <a:r>
              <a:rPr lang="ja-JP" altLang="en-US" sz="1400" u="sng" dirty="0">
                <a:solidFill>
                  <a:srgbClr val="FF0000"/>
                </a:solidFill>
                <a:latin typeface="Meiryo UI" panose="020B0604030504040204" pitchFamily="50" charset="-128"/>
                <a:ea typeface="Meiryo UI" panose="020B0604030504040204" pitchFamily="50" charset="-128"/>
              </a:rPr>
              <a:t>市民の創意工夫で問題解決</a:t>
            </a:r>
            <a:r>
              <a:rPr lang="ja-JP" altLang="en-US" sz="1400" dirty="0">
                <a:latin typeface="Meiryo UI" panose="020B0604030504040204" pitchFamily="50" charset="-128"/>
                <a:ea typeface="Meiryo UI" panose="020B0604030504040204" pitchFamily="50" charset="-128"/>
              </a:rPr>
              <a:t>を図ることができる。こうしたことが公共サービスへの参画にもつながる。</a:t>
            </a:r>
          </a:p>
        </p:txBody>
      </p:sp>
      <p:sp>
        <p:nvSpPr>
          <p:cNvPr id="26" name="矢印: 右 25">
            <a:extLst>
              <a:ext uri="{FF2B5EF4-FFF2-40B4-BE49-F238E27FC236}">
                <a16:creationId xmlns:a16="http://schemas.microsoft.com/office/drawing/2014/main" id="{35027F0A-4757-4E00-AB6B-88B66515D561}"/>
              </a:ext>
            </a:extLst>
          </p:cNvPr>
          <p:cNvSpPr/>
          <p:nvPr/>
        </p:nvSpPr>
        <p:spPr>
          <a:xfrm>
            <a:off x="3234504" y="2472769"/>
            <a:ext cx="2422964" cy="252028"/>
          </a:xfrm>
          <a:prstGeom prst="rightArrow">
            <a:avLst>
              <a:gd name="adj1" fmla="val 50000"/>
              <a:gd name="adj2" fmla="val 48526"/>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b="1" dirty="0">
                <a:solidFill>
                  <a:schemeClr val="tx1"/>
                </a:solidFill>
                <a:latin typeface="Meiryo UI" panose="020B0604030504040204" pitchFamily="50" charset="-128"/>
                <a:ea typeface="Meiryo UI" panose="020B0604030504040204" pitchFamily="50" charset="-128"/>
              </a:rPr>
              <a:t>具体的な取組</a:t>
            </a:r>
          </a:p>
        </p:txBody>
      </p:sp>
      <p:sp>
        <p:nvSpPr>
          <p:cNvPr id="27" name="フローチャート: 処理 26">
            <a:extLst>
              <a:ext uri="{FF2B5EF4-FFF2-40B4-BE49-F238E27FC236}">
                <a16:creationId xmlns:a16="http://schemas.microsoft.com/office/drawing/2014/main" id="{CF6161C8-F189-4489-AB9C-7C2159B37DE2}"/>
              </a:ext>
            </a:extLst>
          </p:cNvPr>
          <p:cNvSpPr/>
          <p:nvPr/>
        </p:nvSpPr>
        <p:spPr>
          <a:xfrm>
            <a:off x="416445" y="2689917"/>
            <a:ext cx="2285990" cy="32830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現状（問題点等）</a:t>
            </a:r>
            <a:r>
              <a:rPr lang="en-US" altLang="ja-JP" sz="1400" dirty="0">
                <a:latin typeface="Meiryo UI" panose="020B0604030504040204" pitchFamily="50" charset="-128"/>
                <a:ea typeface="Meiryo UI" panose="020B0604030504040204" pitchFamily="50" charset="-128"/>
              </a:rPr>
              <a:t>】</a:t>
            </a:r>
          </a:p>
        </p:txBody>
      </p:sp>
      <p:sp>
        <p:nvSpPr>
          <p:cNvPr id="28" name="フローチャート: 処理 27">
            <a:extLst>
              <a:ext uri="{FF2B5EF4-FFF2-40B4-BE49-F238E27FC236}">
                <a16:creationId xmlns:a16="http://schemas.microsoft.com/office/drawing/2014/main" id="{7A809A2D-2380-4D89-8F0A-D8CA84153DE5}"/>
              </a:ext>
            </a:extLst>
          </p:cNvPr>
          <p:cNvSpPr/>
          <p:nvPr/>
        </p:nvSpPr>
        <p:spPr>
          <a:xfrm>
            <a:off x="6172844" y="2672916"/>
            <a:ext cx="2422964" cy="32830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意図を踏まえた目指すべき姿</a:t>
            </a:r>
            <a:r>
              <a:rPr lang="en-US" altLang="ja-JP" sz="1400" dirty="0">
                <a:latin typeface="Meiryo UI" panose="020B0604030504040204" pitchFamily="50" charset="-128"/>
                <a:ea typeface="Meiryo UI" panose="020B0604030504040204" pitchFamily="50" charset="-128"/>
              </a:rPr>
              <a:t>】</a:t>
            </a:r>
          </a:p>
        </p:txBody>
      </p:sp>
      <p:sp>
        <p:nvSpPr>
          <p:cNvPr id="6" name="Rectangle 2">
            <a:extLst>
              <a:ext uri="{FF2B5EF4-FFF2-40B4-BE49-F238E27FC236}">
                <a16:creationId xmlns:a16="http://schemas.microsoft.com/office/drawing/2014/main" id="{60DF9807-FCE3-4DA2-BA47-41F0EC8E5AF4}"/>
              </a:ext>
            </a:extLst>
          </p:cNvPr>
          <p:cNvSpPr>
            <a:spLocks noChangeArrowheads="1"/>
          </p:cNvSpPr>
          <p:nvPr/>
        </p:nvSpPr>
        <p:spPr bwMode="auto">
          <a:xfrm>
            <a:off x="0" y="-507619"/>
            <a:ext cx="269626" cy="147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260078"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45826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３　本日の論点</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0" name="正方形/長方形 9">
            <a:extLst>
              <a:ext uri="{FF2B5EF4-FFF2-40B4-BE49-F238E27FC236}">
                <a16:creationId xmlns:a16="http://schemas.microsoft.com/office/drawing/2014/main" id="{EDE098EB-9037-4070-901C-781B7DECF1D0}"/>
              </a:ext>
            </a:extLst>
          </p:cNvPr>
          <p:cNvSpPr/>
          <p:nvPr/>
        </p:nvSpPr>
        <p:spPr>
          <a:xfrm>
            <a:off x="287524" y="584684"/>
            <a:ext cx="8784976" cy="64779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solidFill>
                  <a:schemeClr val="tx1"/>
                </a:solidFill>
                <a:latin typeface="Meiryo UI" panose="020B0604030504040204" pitchFamily="50" charset="-128"/>
                <a:ea typeface="Meiryo UI" panose="020B0604030504040204" pitchFamily="50" charset="-128"/>
              </a:rPr>
              <a:t>◎基本方針３</a:t>
            </a:r>
            <a:endParaRPr lang="en-US" altLang="ja-JP" dirty="0">
              <a:solidFill>
                <a:schemeClr val="tx1"/>
              </a:solidFill>
              <a:latin typeface="Meiryo UI" panose="020B0604030504040204" pitchFamily="50" charset="-128"/>
              <a:ea typeface="Meiryo UI" panose="020B0604030504040204" pitchFamily="50" charset="-128"/>
            </a:endParaRPr>
          </a:p>
          <a:p>
            <a:r>
              <a:rPr lang="ja-JP" altLang="en-US" dirty="0">
                <a:solidFill>
                  <a:schemeClr val="tx1"/>
                </a:solidFill>
                <a:latin typeface="Meiryo UI" panose="020B0604030504040204" pitchFamily="50" charset="-128"/>
                <a:ea typeface="Meiryo UI" panose="020B0604030504040204" pitchFamily="50" charset="-128"/>
              </a:rPr>
              <a:t>　「組織の枠を超えた発想で場と関係づくりができる職員の育成」の具体的な取組</a:t>
            </a:r>
            <a:r>
              <a:rPr lang="ja-JP" altLang="en-US" sz="1650" dirty="0">
                <a:solidFill>
                  <a:schemeClr val="tx1"/>
                </a:solidFill>
                <a:latin typeface="Meiryo UI" panose="020B0604030504040204" pitchFamily="50" charset="-128"/>
                <a:ea typeface="Meiryo UI" panose="020B0604030504040204" pitchFamily="50" charset="-128"/>
              </a:rPr>
              <a:t>（事務局案）</a:t>
            </a:r>
            <a:endParaRPr lang="en-US" altLang="ja-JP" sz="165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B9C29FB-489A-4C6F-A777-95F50FA01583}"/>
              </a:ext>
            </a:extLst>
          </p:cNvPr>
          <p:cNvSpPr>
            <a:spLocks noGrp="1"/>
          </p:cNvSpPr>
          <p:nvPr>
            <p:ph type="sldNum" sz="quarter" idx="12"/>
          </p:nvPr>
        </p:nvSpPr>
        <p:spPr>
          <a:xfrm>
            <a:off x="6938900" y="6376243"/>
            <a:ext cx="2133600" cy="365125"/>
          </a:xfrm>
        </p:spPr>
        <p:txBody>
          <a:bodyPr/>
          <a:lstStyle/>
          <a:p>
            <a:fld id="{ABBF78F6-40F7-42CC-B691-F10E30E15BA0}" type="slidenum">
              <a:rPr kumimoji="1" lang="ja-JP" altLang="en-US" smtClean="0">
                <a:latin typeface="Meiryo UI" panose="020B0604030504040204" pitchFamily="50" charset="-128"/>
                <a:ea typeface="Meiryo UI" panose="020B0604030504040204" pitchFamily="50" charset="-128"/>
              </a:rPr>
              <a:pPr/>
              <a:t>15</a:t>
            </a:fld>
            <a:endParaRPr kumimoji="1" lang="ja-JP" altLang="en-US" dirty="0">
              <a:latin typeface="Meiryo UI" panose="020B0604030504040204" pitchFamily="50" charset="-128"/>
              <a:ea typeface="Meiryo UI" panose="020B0604030504040204" pitchFamily="50" charset="-128"/>
            </a:endParaRPr>
          </a:p>
        </p:txBody>
      </p:sp>
      <p:sp>
        <p:nvSpPr>
          <p:cNvPr id="4" name="フローチャート: 処理 3">
            <a:extLst>
              <a:ext uri="{FF2B5EF4-FFF2-40B4-BE49-F238E27FC236}">
                <a16:creationId xmlns:a16="http://schemas.microsoft.com/office/drawing/2014/main" id="{8D138BE3-52F6-43AE-878A-D6AF11759F99}"/>
              </a:ext>
            </a:extLst>
          </p:cNvPr>
          <p:cNvSpPr/>
          <p:nvPr/>
        </p:nvSpPr>
        <p:spPr>
          <a:xfrm>
            <a:off x="422194" y="1222102"/>
            <a:ext cx="8165370" cy="910754"/>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意図</a:t>
            </a:r>
            <a:r>
              <a:rPr lang="en-US" altLang="ja-JP" sz="1400" dirty="0">
                <a:latin typeface="Meiryo UI" panose="020B0604030504040204" pitchFamily="50" charset="-128"/>
                <a:ea typeface="Meiryo UI" panose="020B0604030504040204" pitchFamily="50" charset="-128"/>
              </a:rPr>
              <a:t>】</a:t>
            </a:r>
          </a:p>
          <a:p>
            <a:r>
              <a:rPr lang="ja-JP" altLang="en-US" sz="1400" dirty="0">
                <a:latin typeface="Meiryo UI" panose="020B0604030504040204" pitchFamily="50" charset="-128"/>
                <a:ea typeface="Meiryo UI" panose="020B0604030504040204" pitchFamily="50" charset="-128"/>
              </a:rPr>
              <a:t>基本方針１・２を実現し継続していくため、職員には地域や市民に寄り添い、</a:t>
            </a:r>
            <a:r>
              <a:rPr lang="ja-JP" altLang="en-US" sz="1400" u="sng" dirty="0">
                <a:solidFill>
                  <a:srgbClr val="FF0000"/>
                </a:solidFill>
                <a:latin typeface="Meiryo UI" panose="020B0604030504040204" pitchFamily="50" charset="-128"/>
                <a:ea typeface="Meiryo UI" panose="020B0604030504040204" pitchFamily="50" charset="-128"/>
              </a:rPr>
              <a:t>共に考え共に創る場や関係づくりができる能力の育成</a:t>
            </a:r>
            <a:r>
              <a:rPr lang="ja-JP" altLang="en-US" sz="1400" dirty="0">
                <a:latin typeface="Meiryo UI" panose="020B0604030504040204" pitchFamily="50" charset="-128"/>
                <a:ea typeface="Meiryo UI" panose="020B0604030504040204" pitchFamily="50" charset="-128"/>
              </a:rPr>
              <a:t>が必要である。</a:t>
            </a:r>
          </a:p>
        </p:txBody>
      </p:sp>
      <p:sp>
        <p:nvSpPr>
          <p:cNvPr id="16" name="フローチャート: 処理 15">
            <a:extLst>
              <a:ext uri="{FF2B5EF4-FFF2-40B4-BE49-F238E27FC236}">
                <a16:creationId xmlns:a16="http://schemas.microsoft.com/office/drawing/2014/main" id="{C4425CC7-5F9B-40F2-8C83-EDCC2A27B912}"/>
              </a:ext>
            </a:extLst>
          </p:cNvPr>
          <p:cNvSpPr/>
          <p:nvPr/>
        </p:nvSpPr>
        <p:spPr>
          <a:xfrm>
            <a:off x="422194" y="2713193"/>
            <a:ext cx="2285990" cy="3767478"/>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・市民活動等の要望でも複</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数の部署を跨ぐ場合、それ</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lang="ja-JP" altLang="en-US" sz="1400" dirty="0" err="1">
                <a:latin typeface="Meiryo UI" panose="020B0604030504040204" pitchFamily="50" charset="-128"/>
                <a:ea typeface="Meiryo UI" panose="020B0604030504040204" pitchFamily="50" charset="-128"/>
              </a:rPr>
              <a:t>ぞれの</a:t>
            </a:r>
            <a:r>
              <a:rPr lang="ja-JP" altLang="en-US" sz="1400" dirty="0">
                <a:latin typeface="Meiryo UI" panose="020B0604030504040204" pitchFamily="50" charset="-128"/>
                <a:ea typeface="Meiryo UI" panose="020B0604030504040204" pitchFamily="50" charset="-128"/>
              </a:rPr>
              <a:t>担当の範囲内での対</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応となり、市民や事業者に</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とっては手間と時間が</a:t>
            </a:r>
            <a:r>
              <a:rPr lang="ja-JP" altLang="en-US" sz="1400" dirty="0" err="1">
                <a:latin typeface="Meiryo UI" panose="020B0604030504040204" pitchFamily="50" charset="-128"/>
                <a:ea typeface="Meiryo UI" panose="020B0604030504040204" pitchFamily="50" charset="-128"/>
              </a:rPr>
              <a:t>かかっ</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てしまっている。</a:t>
            </a:r>
            <a:endParaRPr lang="en-US" altLang="ja-JP" sz="14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・窓口業務では申請手続きで</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の受付からシステム入力、審</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査などの定型業務がほとんど</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で、さらに窓口や電話相談</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で時間を取られており、結果</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として人員不足となっている。</a:t>
            </a:r>
            <a:endParaRPr lang="en-US" altLang="ja-JP" sz="1400" dirty="0">
              <a:latin typeface="Meiryo UI" panose="020B0604030504040204" pitchFamily="50" charset="-128"/>
              <a:ea typeface="Meiryo UI" panose="020B0604030504040204" pitchFamily="50" charset="-128"/>
            </a:endParaRPr>
          </a:p>
        </p:txBody>
      </p:sp>
      <p:sp>
        <p:nvSpPr>
          <p:cNvPr id="17" name="フローチャート: 処理 16">
            <a:extLst>
              <a:ext uri="{FF2B5EF4-FFF2-40B4-BE49-F238E27FC236}">
                <a16:creationId xmlns:a16="http://schemas.microsoft.com/office/drawing/2014/main" id="{52A40F8D-4303-4111-A869-EC6669515D07}"/>
              </a:ext>
            </a:extLst>
          </p:cNvPr>
          <p:cNvSpPr/>
          <p:nvPr/>
        </p:nvSpPr>
        <p:spPr>
          <a:xfrm>
            <a:off x="6155424" y="2713194"/>
            <a:ext cx="2432140" cy="3767478"/>
          </a:xfrm>
          <a:prstGeom prst="flowChartProcess">
            <a:avLst/>
          </a:prstGeom>
        </p:spPr>
        <p:style>
          <a:lnRef idx="2">
            <a:schemeClr val="accent1"/>
          </a:lnRef>
          <a:fillRef idx="1">
            <a:schemeClr val="lt1"/>
          </a:fillRef>
          <a:effectRef idx="0">
            <a:schemeClr val="accent1"/>
          </a:effectRef>
          <a:fontRef idx="minor">
            <a:schemeClr val="dk1"/>
          </a:fontRef>
        </p:style>
        <p:txBody>
          <a:bodyPr rtlCol="0" anchor="ctr"/>
          <a:lstStyle/>
          <a:p>
            <a:pPr>
              <a:defRPr/>
            </a:pPr>
            <a:r>
              <a:rPr lang="ja-JP" altLang="en-US" sz="1400" dirty="0">
                <a:latin typeface="Meiryo UI" panose="020B0604030504040204" pitchFamily="50" charset="-128"/>
                <a:ea typeface="Meiryo UI" panose="020B0604030504040204" pitchFamily="50" charset="-128"/>
              </a:rPr>
              <a:t>・職員が組織の枠や前例踏襲</a:t>
            </a:r>
            <a:endParaRPr lang="en-US" altLang="ja-JP" sz="1400" dirty="0">
              <a:latin typeface="Meiryo UI" panose="020B0604030504040204" pitchFamily="50" charset="-128"/>
              <a:ea typeface="Meiryo UI" panose="020B0604030504040204" pitchFamily="50" charset="-128"/>
            </a:endParaRPr>
          </a:p>
          <a:p>
            <a:pPr>
              <a:defRPr/>
            </a:pPr>
            <a:r>
              <a:rPr lang="ja-JP" altLang="en-US" sz="1400" dirty="0">
                <a:latin typeface="Meiryo UI" panose="020B0604030504040204" pitchFamily="50" charset="-128"/>
                <a:ea typeface="Meiryo UI" panose="020B0604030504040204" pitchFamily="50" charset="-128"/>
              </a:rPr>
              <a:t>　に捉われずに、地域や市民の</a:t>
            </a:r>
            <a:endParaRPr lang="en-US" altLang="ja-JP" sz="1400" dirty="0">
              <a:latin typeface="Meiryo UI" panose="020B0604030504040204" pitchFamily="50" charset="-128"/>
              <a:ea typeface="Meiryo UI" panose="020B0604030504040204" pitchFamily="50" charset="-128"/>
            </a:endParaRPr>
          </a:p>
          <a:p>
            <a:pPr>
              <a:defRPr/>
            </a:pPr>
            <a:r>
              <a:rPr lang="ja-JP" altLang="en-US" sz="1400" dirty="0">
                <a:latin typeface="Meiryo UI" panose="020B0604030504040204" pitchFamily="50" charset="-128"/>
                <a:ea typeface="Meiryo UI" panose="020B0604030504040204" pitchFamily="50" charset="-128"/>
              </a:rPr>
              <a:t>　ニーズを的確にくみ取り、多様</a:t>
            </a:r>
            <a:endParaRPr lang="en-US" altLang="ja-JP" sz="1400" dirty="0">
              <a:latin typeface="Meiryo UI" panose="020B0604030504040204" pitchFamily="50" charset="-128"/>
              <a:ea typeface="Meiryo UI" panose="020B0604030504040204" pitchFamily="50" charset="-128"/>
            </a:endParaRPr>
          </a:p>
          <a:p>
            <a:pPr>
              <a:defRPr/>
            </a:pPr>
            <a:r>
              <a:rPr lang="ja-JP" altLang="en-US" sz="1400" dirty="0">
                <a:latin typeface="Meiryo UI" panose="020B0604030504040204" pitchFamily="50" charset="-128"/>
                <a:ea typeface="Meiryo UI" panose="020B0604030504040204" pitchFamily="50" charset="-128"/>
              </a:rPr>
              <a:t>　な主体と行政サービスや公共</a:t>
            </a:r>
            <a:endParaRPr lang="en-US" altLang="ja-JP" sz="1400" dirty="0">
              <a:latin typeface="Meiryo UI" panose="020B0604030504040204" pitchFamily="50" charset="-128"/>
              <a:ea typeface="Meiryo UI" panose="020B0604030504040204" pitchFamily="50" charset="-128"/>
            </a:endParaRPr>
          </a:p>
          <a:p>
            <a:pPr>
              <a:defRPr/>
            </a:pPr>
            <a:r>
              <a:rPr lang="ja-JP" altLang="en-US" sz="1400" dirty="0">
                <a:latin typeface="Meiryo UI" panose="020B0604030504040204" pitchFamily="50" charset="-128"/>
                <a:ea typeface="Meiryo UI" panose="020B0604030504040204" pitchFamily="50" charset="-128"/>
              </a:rPr>
              <a:t>　サービスを共に考え、共に創る</a:t>
            </a:r>
            <a:endParaRPr lang="en-US" altLang="ja-JP" sz="1400" dirty="0">
              <a:latin typeface="Meiryo UI" panose="020B0604030504040204" pitchFamily="50" charset="-128"/>
              <a:ea typeface="Meiryo UI" panose="020B0604030504040204" pitchFamily="50" charset="-128"/>
            </a:endParaRPr>
          </a:p>
          <a:p>
            <a:pPr>
              <a:defRPr/>
            </a:pPr>
            <a:r>
              <a:rPr lang="ja-JP" altLang="en-US" sz="1400" dirty="0">
                <a:latin typeface="Meiryo UI" panose="020B0604030504040204" pitchFamily="50" charset="-128"/>
                <a:ea typeface="Meiryo UI" panose="020B0604030504040204" pitchFamily="50" charset="-128"/>
              </a:rPr>
              <a:t>　ことができている状態。</a:t>
            </a:r>
            <a:endParaRPr lang="en-US" altLang="ja-JP" sz="1400" dirty="0">
              <a:latin typeface="Meiryo UI" panose="020B0604030504040204" pitchFamily="50" charset="-128"/>
              <a:ea typeface="Meiryo UI" panose="020B0604030504040204" pitchFamily="50" charset="-128"/>
            </a:endParaRPr>
          </a:p>
          <a:p>
            <a:pPr lvl="0">
              <a:defRPr/>
            </a:pP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ICT</a:t>
            </a:r>
            <a:r>
              <a:rPr lang="ja-JP" altLang="en-US" sz="1400" dirty="0">
                <a:latin typeface="Meiryo UI" panose="020B0604030504040204" pitchFamily="50" charset="-128"/>
                <a:ea typeface="Meiryo UI" panose="020B0604030504040204" pitchFamily="50" charset="-128"/>
              </a:rPr>
              <a:t>等の活用により内部事務</a:t>
            </a: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a:latin typeface="Meiryo UI" panose="020B0604030504040204" pitchFamily="50" charset="-128"/>
                <a:ea typeface="Meiryo UI" panose="020B0604030504040204" pitchFamily="50" charset="-128"/>
              </a:rPr>
              <a:t>　の自動化や業務知識支援等</a:t>
            </a: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a:latin typeface="Meiryo UI" panose="020B0604030504040204" pitchFamily="50" charset="-128"/>
                <a:ea typeface="Meiryo UI" panose="020B0604030504040204" pitchFamily="50" charset="-128"/>
              </a:rPr>
              <a:t>　により、職員一人当たりの対</a:t>
            </a: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a:latin typeface="Meiryo UI" panose="020B0604030504040204" pitchFamily="50" charset="-128"/>
                <a:ea typeface="Meiryo UI" panose="020B0604030504040204" pitchFamily="50" charset="-128"/>
              </a:rPr>
              <a:t>　応範囲等が広くすることができ、</a:t>
            </a: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a:latin typeface="Meiryo UI" panose="020B0604030504040204" pitchFamily="50" charset="-128"/>
                <a:ea typeface="Meiryo UI" panose="020B0604030504040204" pitchFamily="50" charset="-128"/>
              </a:rPr>
              <a:t>　視野も広がり、地域課題や市</a:t>
            </a: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a:latin typeface="Meiryo UI" panose="020B0604030504040204" pitchFamily="50" charset="-128"/>
                <a:ea typeface="Meiryo UI" panose="020B0604030504040204" pitchFamily="50" charset="-128"/>
              </a:rPr>
              <a:t>　民要望に的確に応えることが</a:t>
            </a: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a:latin typeface="Meiryo UI" panose="020B0604030504040204" pitchFamily="50" charset="-128"/>
                <a:ea typeface="Meiryo UI" panose="020B0604030504040204" pitchFamily="50" charset="-128"/>
              </a:rPr>
              <a:t>　できている状態。</a:t>
            </a:r>
            <a:endParaRPr lang="en-US" altLang="ja-JP" sz="1400" dirty="0">
              <a:latin typeface="Meiryo UI" panose="020B0604030504040204" pitchFamily="50" charset="-128"/>
              <a:ea typeface="Meiryo UI" panose="020B0604030504040204" pitchFamily="50" charset="-128"/>
            </a:endParaRPr>
          </a:p>
          <a:p>
            <a:pPr lvl="0">
              <a:defRPr/>
            </a:pPr>
            <a:endParaRPr lang="en-US" altLang="ja-JP" sz="1400" dirty="0">
              <a:highlight>
                <a:srgbClr val="FFFF00"/>
              </a:highlight>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4A8F8C5C-054C-4140-862F-5048F2F163AD}"/>
              </a:ext>
            </a:extLst>
          </p:cNvPr>
          <p:cNvSpPr/>
          <p:nvPr/>
        </p:nvSpPr>
        <p:spPr>
          <a:xfrm>
            <a:off x="2843808" y="2456892"/>
            <a:ext cx="3240360" cy="4023779"/>
          </a:xfrm>
          <a:prstGeom prst="rect">
            <a:avLst/>
          </a:prstGeom>
          <a:ln>
            <a:solidFill>
              <a:srgbClr val="FF0000"/>
            </a:solidFill>
            <a:prstDash val="sysDot"/>
          </a:ln>
        </p:spPr>
        <p:style>
          <a:lnRef idx="2">
            <a:schemeClr val="accent2"/>
          </a:lnRef>
          <a:fillRef idx="1">
            <a:schemeClr val="lt1"/>
          </a:fillRef>
          <a:effectRef idx="0">
            <a:schemeClr val="accent2"/>
          </a:effectRef>
          <a:fontRef idx="minor">
            <a:schemeClr val="dk1"/>
          </a:fontRef>
        </p:style>
        <p:txBody>
          <a:bodyPr rtlCol="0" anchor="ctr"/>
          <a:lstStyle/>
          <a:p>
            <a:r>
              <a:rPr lang="en-US" altLang="ja-JP" sz="1400" b="1" dirty="0">
                <a:solidFill>
                  <a:schemeClr val="tx1"/>
                </a:solidFill>
                <a:latin typeface="Meiryo UI" panose="020B0604030504040204" pitchFamily="50" charset="-128"/>
                <a:ea typeface="Meiryo UI" panose="020B0604030504040204" pitchFamily="50" charset="-128"/>
              </a:rPr>
              <a:t>【2030</a:t>
            </a:r>
            <a:r>
              <a:rPr lang="ja-JP" altLang="en-US" sz="1400" b="1" dirty="0">
                <a:solidFill>
                  <a:schemeClr val="tx1"/>
                </a:solidFill>
                <a:latin typeface="Meiryo UI" panose="020B0604030504040204" pitchFamily="50" charset="-128"/>
                <a:ea typeface="Meiryo UI" panose="020B0604030504040204" pitchFamily="50" charset="-128"/>
              </a:rPr>
              <a:t>年までに実現させる取組案</a:t>
            </a:r>
            <a:r>
              <a:rPr lang="en-US" altLang="ja-JP" sz="1400" b="1" dirty="0">
                <a:solidFill>
                  <a:schemeClr val="tx1"/>
                </a:solidFill>
                <a:latin typeface="Meiryo UI" panose="020B0604030504040204" pitchFamily="50" charset="-128"/>
                <a:ea typeface="Meiryo UI" panose="020B0604030504040204" pitchFamily="50" charset="-128"/>
              </a:rPr>
              <a:t>】</a:t>
            </a:r>
          </a:p>
          <a:p>
            <a:r>
              <a:rPr lang="ja-JP" altLang="en-US" sz="1400" dirty="0">
                <a:solidFill>
                  <a:schemeClr val="tx1"/>
                </a:solidFill>
                <a:latin typeface="Meiryo UI" panose="020B0604030504040204" pitchFamily="50" charset="-128"/>
                <a:ea typeface="Meiryo UI" panose="020B0604030504040204" pitchFamily="50" charset="-128"/>
              </a:rPr>
              <a:t>・場と関係づくりができる能力を養うため、研</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修や先進団体への出向、</a:t>
            </a:r>
            <a:r>
              <a:rPr lang="en-US" altLang="ja-JP" sz="1400" dirty="0">
                <a:solidFill>
                  <a:schemeClr val="tx1"/>
                </a:solidFill>
                <a:latin typeface="Meiryo UI" panose="020B0604030504040204" pitchFamily="50" charset="-128"/>
                <a:ea typeface="Meiryo UI" panose="020B0604030504040204" pitchFamily="50" charset="-128"/>
              </a:rPr>
              <a:t>NPO</a:t>
            </a:r>
            <a:r>
              <a:rPr lang="ja-JP" altLang="en-US" sz="1400" dirty="0">
                <a:solidFill>
                  <a:schemeClr val="tx1"/>
                </a:solidFill>
                <a:latin typeface="Meiryo UI" panose="020B0604030504040204" pitchFamily="50" charset="-128"/>
                <a:ea typeface="Meiryo UI" panose="020B0604030504040204" pitchFamily="50" charset="-128"/>
              </a:rPr>
              <a:t>等への副</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業活動による職員育成</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・市民目線で組織の枠に捉われない発想で　</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課題を検討し、サービスデザインを意識し</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err="1">
                <a:solidFill>
                  <a:schemeClr val="tx1"/>
                </a:solidFill>
                <a:latin typeface="Meiryo UI" panose="020B0604030504040204" pitchFamily="50" charset="-128"/>
                <a:ea typeface="Meiryo UI" panose="020B0604030504040204" pitchFamily="50" charset="-128"/>
              </a:rPr>
              <a:t>た</a:t>
            </a:r>
            <a:r>
              <a:rPr lang="ja-JP" altLang="en-US" sz="1400" dirty="0">
                <a:solidFill>
                  <a:schemeClr val="tx1"/>
                </a:solidFill>
                <a:latin typeface="Meiryo UI" panose="020B0604030504040204" pitchFamily="50" charset="-128"/>
                <a:ea typeface="Meiryo UI" panose="020B0604030504040204" pitchFamily="50" charset="-128"/>
              </a:rPr>
              <a:t>取組を実現する庁内横断型の</a:t>
            </a:r>
            <a:r>
              <a:rPr lang="ja-JP" altLang="ja-JP" sz="1400" dirty="0">
                <a:latin typeface="Meiryo UI" panose="020B0604030504040204" pitchFamily="50" charset="-128"/>
                <a:ea typeface="Meiryo UI" panose="020B0604030504040204" pitchFamily="50" charset="-128"/>
              </a:rPr>
              <a:t>横串の</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lang="ja-JP" altLang="ja-JP" sz="1400" dirty="0">
                <a:latin typeface="Meiryo UI" panose="020B0604030504040204" pitchFamily="50" charset="-128"/>
                <a:ea typeface="Meiryo UI" panose="020B0604030504040204" pitchFamily="50" charset="-128"/>
              </a:rPr>
              <a:t>仕組</a:t>
            </a:r>
            <a:r>
              <a:rPr lang="ja-JP" altLang="en-US" sz="1400" dirty="0">
                <a:solidFill>
                  <a:schemeClr val="tx1"/>
                </a:solidFill>
                <a:latin typeface="Meiryo UI" panose="020B0604030504040204" pitchFamily="50" charset="-128"/>
                <a:ea typeface="Meiryo UI" panose="020B0604030504040204" pitchFamily="50" charset="-128"/>
              </a:rPr>
              <a:t>を強化</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・テレワーク環境の整備等、場所を選ばない</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働き方の実現</a:t>
            </a:r>
          </a:p>
          <a:p>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AI</a:t>
            </a:r>
            <a:r>
              <a:rPr lang="ja-JP" altLang="en-US" sz="1400" dirty="0">
                <a:solidFill>
                  <a:schemeClr val="tx1"/>
                </a:solidFill>
                <a:latin typeface="Meiryo UI" panose="020B0604030504040204" pitchFamily="50" charset="-128"/>
                <a:ea typeface="Meiryo UI" panose="020B0604030504040204" pitchFamily="50" charset="-128"/>
              </a:rPr>
              <a:t>等の活用による内部事務処理の自動</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化や、業務知識支援等による負荷軽減</a:t>
            </a:r>
          </a:p>
          <a:p>
            <a:r>
              <a:rPr lang="ja-JP" altLang="en-US" sz="1400" dirty="0">
                <a:solidFill>
                  <a:schemeClr val="tx1"/>
                </a:solidFill>
                <a:latin typeface="Meiryo UI" panose="020B0604030504040204" pitchFamily="50" charset="-128"/>
                <a:ea typeface="Meiryo UI" panose="020B0604030504040204" pitchFamily="50" charset="-128"/>
              </a:rPr>
              <a:t>・在宅勤務制度や評価の仕組みなど、制度</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面で新しい働き方を支援</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en-US" altLang="ja-JP" sz="1400" b="1" dirty="0">
                <a:solidFill>
                  <a:schemeClr val="tx1"/>
                </a:solidFill>
                <a:latin typeface="Meiryo UI" panose="020B0604030504040204" pitchFamily="50" charset="-128"/>
                <a:ea typeface="Meiryo UI" panose="020B0604030504040204" pitchFamily="50" charset="-128"/>
              </a:rPr>
              <a:t>【2040</a:t>
            </a:r>
            <a:r>
              <a:rPr lang="ja-JP" altLang="en-US" sz="1400" b="1" dirty="0">
                <a:solidFill>
                  <a:schemeClr val="tx1"/>
                </a:solidFill>
                <a:latin typeface="Meiryo UI" panose="020B0604030504040204" pitchFamily="50" charset="-128"/>
                <a:ea typeface="Meiryo UI" panose="020B0604030504040204" pitchFamily="50" charset="-128"/>
              </a:rPr>
              <a:t>年までに実現させる取組案</a:t>
            </a:r>
            <a:r>
              <a:rPr lang="en-US" altLang="ja-JP" sz="1400" b="1" dirty="0">
                <a:solidFill>
                  <a:schemeClr val="tx1"/>
                </a:solidFill>
                <a:latin typeface="Meiryo UI" panose="020B0604030504040204" pitchFamily="50" charset="-128"/>
                <a:ea typeface="Meiryo UI" panose="020B0604030504040204" pitchFamily="50" charset="-128"/>
              </a:rPr>
              <a:t>】</a:t>
            </a:r>
          </a:p>
          <a:p>
            <a:pPr lvl="0" eaLnBrk="0" fontAlgn="base" hangingPunct="0">
              <a:spcBef>
                <a:spcPct val="0"/>
              </a:spcBef>
              <a:spcAft>
                <a:spcPct val="0"/>
              </a:spcAft>
            </a:pPr>
            <a:r>
              <a:rPr kumimoji="0" lang="ja-JP" altLang="ja-JP" sz="1400" dirty="0">
                <a:solidFill>
                  <a:srgbClr val="000000"/>
                </a:solidFill>
                <a:latin typeface="Meiryo UI" panose="020B0604030504040204" pitchFamily="50" charset="-128"/>
                <a:ea typeface="Meiryo UI" panose="020B0604030504040204" pitchFamily="50" charset="-128"/>
              </a:rPr>
              <a:t>・内部事務</a:t>
            </a:r>
            <a:r>
              <a:rPr kumimoji="0" lang="ja-JP" altLang="en-US" sz="1400" dirty="0">
                <a:solidFill>
                  <a:srgbClr val="000000"/>
                </a:solidFill>
                <a:latin typeface="Meiryo UI" panose="020B0604030504040204" pitchFamily="50" charset="-128"/>
                <a:ea typeface="Meiryo UI" panose="020B0604030504040204" pitchFamily="50" charset="-128"/>
              </a:rPr>
              <a:t>処理の完全自動化</a:t>
            </a:r>
            <a:endParaRPr kumimoji="0" lang="en-US" altLang="ja-JP" sz="1400" dirty="0">
              <a:solidFill>
                <a:srgbClr val="000000"/>
              </a:solidFill>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rPr>
              <a:t>・地域で活躍する職員を制度面、組織面な</a:t>
            </a:r>
            <a:endParaRPr kumimoji="0" lang="en-US" altLang="ja-JP" sz="1400" dirty="0">
              <a:solidFill>
                <a:srgbClr val="000000"/>
              </a:solidFill>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rPr>
              <a:t>　</a:t>
            </a:r>
            <a:r>
              <a:rPr kumimoji="0" lang="ja-JP" altLang="en-US" sz="1400" dirty="0" err="1">
                <a:solidFill>
                  <a:srgbClr val="000000"/>
                </a:solidFill>
                <a:latin typeface="Meiryo UI" panose="020B0604030504040204" pitchFamily="50" charset="-128"/>
                <a:ea typeface="Meiryo UI" panose="020B0604030504040204" pitchFamily="50" charset="-128"/>
              </a:rPr>
              <a:t>どで</a:t>
            </a:r>
            <a:r>
              <a:rPr kumimoji="0" lang="ja-JP" altLang="en-US" sz="1400" dirty="0">
                <a:solidFill>
                  <a:srgbClr val="000000"/>
                </a:solidFill>
                <a:latin typeface="Meiryo UI" panose="020B0604030504040204" pitchFamily="50" charset="-128"/>
                <a:ea typeface="Meiryo UI" panose="020B0604030504040204" pitchFamily="50" charset="-128"/>
              </a:rPr>
              <a:t>支える仕組み</a:t>
            </a:r>
            <a:endParaRPr kumimoji="0" lang="en-US" altLang="ja-JP" sz="1400" dirty="0">
              <a:solidFill>
                <a:srgbClr val="000000"/>
              </a:solidFill>
              <a:latin typeface="Meiryo UI" panose="020B0604030504040204" pitchFamily="50" charset="-128"/>
              <a:ea typeface="Meiryo UI" panose="020B0604030504040204" pitchFamily="50" charset="-128"/>
            </a:endParaRPr>
          </a:p>
        </p:txBody>
      </p:sp>
      <p:sp>
        <p:nvSpPr>
          <p:cNvPr id="26" name="フローチャート: 処理 25">
            <a:extLst>
              <a:ext uri="{FF2B5EF4-FFF2-40B4-BE49-F238E27FC236}">
                <a16:creationId xmlns:a16="http://schemas.microsoft.com/office/drawing/2014/main" id="{C5C37A39-ACE2-4D43-AB93-122D386DDFE7}"/>
              </a:ext>
            </a:extLst>
          </p:cNvPr>
          <p:cNvSpPr/>
          <p:nvPr/>
        </p:nvSpPr>
        <p:spPr>
          <a:xfrm>
            <a:off x="422194" y="2384884"/>
            <a:ext cx="2285990" cy="32830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現状（問題点等）</a:t>
            </a:r>
            <a:r>
              <a:rPr lang="en-US" altLang="ja-JP" sz="1400" dirty="0">
                <a:latin typeface="Meiryo UI" panose="020B0604030504040204" pitchFamily="50" charset="-128"/>
                <a:ea typeface="Meiryo UI" panose="020B0604030504040204" pitchFamily="50" charset="-128"/>
              </a:rPr>
              <a:t>】</a:t>
            </a:r>
          </a:p>
        </p:txBody>
      </p:sp>
      <p:sp>
        <p:nvSpPr>
          <p:cNvPr id="27" name="フローチャート: 処理 26">
            <a:extLst>
              <a:ext uri="{FF2B5EF4-FFF2-40B4-BE49-F238E27FC236}">
                <a16:creationId xmlns:a16="http://schemas.microsoft.com/office/drawing/2014/main" id="{E171197D-DB2A-4981-8951-2C882AA2A6B9}"/>
              </a:ext>
            </a:extLst>
          </p:cNvPr>
          <p:cNvSpPr/>
          <p:nvPr/>
        </p:nvSpPr>
        <p:spPr>
          <a:xfrm>
            <a:off x="6155424" y="2394909"/>
            <a:ext cx="2422964" cy="32830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意図を踏まえた目指すべき姿</a:t>
            </a:r>
            <a:r>
              <a:rPr lang="en-US" altLang="ja-JP" sz="1400" dirty="0">
                <a:latin typeface="Meiryo UI" panose="020B0604030504040204" pitchFamily="50" charset="-128"/>
                <a:ea typeface="Meiryo UI" panose="020B0604030504040204" pitchFamily="50" charset="-128"/>
              </a:rPr>
              <a:t>】</a:t>
            </a:r>
          </a:p>
        </p:txBody>
      </p:sp>
      <p:sp>
        <p:nvSpPr>
          <p:cNvPr id="28" name="矢印: 右 27">
            <a:extLst>
              <a:ext uri="{FF2B5EF4-FFF2-40B4-BE49-F238E27FC236}">
                <a16:creationId xmlns:a16="http://schemas.microsoft.com/office/drawing/2014/main" id="{CCA4A797-45ED-41D2-8F7C-A3BA1AB7D48E}"/>
              </a:ext>
            </a:extLst>
          </p:cNvPr>
          <p:cNvSpPr/>
          <p:nvPr/>
        </p:nvSpPr>
        <p:spPr>
          <a:xfrm>
            <a:off x="3252506" y="2168860"/>
            <a:ext cx="2422964" cy="252028"/>
          </a:xfrm>
          <a:prstGeom prst="rightArrow">
            <a:avLst>
              <a:gd name="adj1" fmla="val 50000"/>
              <a:gd name="adj2" fmla="val 48526"/>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b="1" dirty="0">
                <a:solidFill>
                  <a:schemeClr val="tx1"/>
                </a:solidFill>
                <a:latin typeface="Meiryo UI" panose="020B0604030504040204" pitchFamily="50" charset="-128"/>
                <a:ea typeface="Meiryo UI" panose="020B0604030504040204" pitchFamily="50" charset="-128"/>
              </a:rPr>
              <a:t>具体的な取組</a:t>
            </a:r>
          </a:p>
        </p:txBody>
      </p:sp>
    </p:spTree>
    <p:extLst>
      <p:ext uri="{BB962C8B-B14F-4D97-AF65-F5344CB8AC3E}">
        <p14:creationId xmlns:p14="http://schemas.microsoft.com/office/powerpoint/2010/main" val="3768590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0" y="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アジェンダ</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4" name="コンテンツ プレースホルダー 2">
            <a:extLst>
              <a:ext uri="{FF2B5EF4-FFF2-40B4-BE49-F238E27FC236}">
                <a16:creationId xmlns:a16="http://schemas.microsoft.com/office/drawing/2014/main" id="{65D8B2DC-D5E1-4124-856A-028C702048E4}"/>
              </a:ext>
            </a:extLst>
          </p:cNvPr>
          <p:cNvSpPr>
            <a:spLocks noGrp="1"/>
          </p:cNvSpPr>
          <p:nvPr>
            <p:ph idx="1"/>
          </p:nvPr>
        </p:nvSpPr>
        <p:spPr>
          <a:xfrm>
            <a:off x="404080" y="968525"/>
            <a:ext cx="8560407" cy="5512146"/>
          </a:xfrm>
        </p:spPr>
        <p:txBody>
          <a:bodyPr>
            <a:normAutofit fontScale="92500" lnSpcReduction="20000"/>
          </a:bodyPr>
          <a:lstStyle/>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１　ビジョン・基本方針の確定について</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　　　・事前ヒアリングの結果に基づく報告</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２　論点整理　</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（１）各基本方針の意図について</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（２）論点について</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sz="26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３　本日の論点</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　　</a:t>
            </a:r>
            <a:r>
              <a:rPr lang="ja-JP" altLang="en-US" sz="2400" dirty="0">
                <a:solidFill>
                  <a:schemeClr val="bg1">
                    <a:lumMod val="75000"/>
                  </a:schemeClr>
                </a:solidFill>
                <a:latin typeface="Meiryo UI" panose="020B0604030504040204" pitchFamily="50" charset="-128"/>
                <a:ea typeface="Meiryo UI" panose="020B0604030504040204" pitchFamily="50" charset="-128"/>
              </a:rPr>
              <a:t>・基本方針に基づく具体的な取組について</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　　</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４　参考資料</a:t>
            </a: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５　</a:t>
            </a:r>
            <a:r>
              <a:rPr kumimoji="1" lang="ja-JP" altLang="en-US" dirty="0">
                <a:solidFill>
                  <a:schemeClr val="bg1">
                    <a:lumMod val="75000"/>
                  </a:schemeClr>
                </a:solidFill>
                <a:latin typeface="Meiryo UI" panose="020B0604030504040204" pitchFamily="50" charset="-128"/>
                <a:ea typeface="Meiryo UI" panose="020B0604030504040204" pitchFamily="50" charset="-128"/>
              </a:rPr>
              <a:t>今後のスケジュール</a:t>
            </a:r>
            <a:endParaRPr kumimoji="1" lang="en-US" altLang="ja-JP" dirty="0">
              <a:solidFill>
                <a:schemeClr val="bg1">
                  <a:lumMod val="75000"/>
                </a:schemeClr>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B7A0925-3D2C-4FE3-A17B-B5BD4BB13F47}"/>
              </a:ext>
            </a:extLst>
          </p:cNvPr>
          <p:cNvSpPr>
            <a:spLocks noGrp="1"/>
          </p:cNvSpPr>
          <p:nvPr>
            <p:ph type="sldNum" sz="quarter" idx="12"/>
          </p:nvPr>
        </p:nvSpPr>
        <p:spPr/>
        <p:txBody>
          <a:bodyPr/>
          <a:lstStyle/>
          <a:p>
            <a:fld id="{ABBF78F6-40F7-42CC-B691-F10E30E15BA0}" type="slidenum">
              <a:rPr kumimoji="1" lang="ja-JP" altLang="en-US" smtClean="0"/>
              <a:pPr/>
              <a:t>16</a:t>
            </a:fld>
            <a:endParaRPr kumimoji="1" lang="ja-JP" altLang="en-US"/>
          </a:p>
        </p:txBody>
      </p:sp>
    </p:spTree>
    <p:extLst>
      <p:ext uri="{BB962C8B-B14F-4D97-AF65-F5344CB8AC3E}">
        <p14:creationId xmlns:p14="http://schemas.microsoft.com/office/powerpoint/2010/main" val="486890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４　参考資料</a:t>
            </a:r>
            <a:r>
              <a:rPr lang="ja-JP" altLang="en-US" sz="2800" dirty="0">
                <a:latin typeface="Meiryo UI" panose="020B0604030504040204" pitchFamily="50" charset="-128"/>
                <a:ea typeface="Meiryo UI" panose="020B0604030504040204" pitchFamily="50" charset="-128"/>
              </a:rPr>
              <a:t>（</a:t>
            </a:r>
            <a:r>
              <a:rPr lang="en-US" altLang="ja-JP" sz="2800" dirty="0">
                <a:latin typeface="Meiryo UI" panose="020B0604030504040204" pitchFamily="50" charset="-128"/>
                <a:ea typeface="Meiryo UI" panose="020B0604030504040204" pitchFamily="50" charset="-128"/>
              </a:rPr>
              <a:t>1/5</a:t>
            </a:r>
            <a:r>
              <a:rPr lang="ja-JP" altLang="en-US" sz="2800" dirty="0">
                <a:latin typeface="Meiryo UI" panose="020B0604030504040204" pitchFamily="50" charset="-128"/>
                <a:ea typeface="Meiryo UI" panose="020B0604030504040204" pitchFamily="50" charset="-128"/>
              </a:rPr>
              <a:t>）</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 name="スライド番号プレースホルダー 1">
            <a:extLst>
              <a:ext uri="{FF2B5EF4-FFF2-40B4-BE49-F238E27FC236}">
                <a16:creationId xmlns:a16="http://schemas.microsoft.com/office/drawing/2014/main" id="{BB9C29FB-489A-4C6F-A777-95F50FA01583}"/>
              </a:ext>
            </a:extLst>
          </p:cNvPr>
          <p:cNvSpPr>
            <a:spLocks noGrp="1"/>
          </p:cNvSpPr>
          <p:nvPr>
            <p:ph type="sldNum" sz="quarter" idx="12"/>
          </p:nvPr>
        </p:nvSpPr>
        <p:spPr>
          <a:xfrm>
            <a:off x="6866892" y="6376243"/>
            <a:ext cx="2133600" cy="365125"/>
          </a:xfrm>
        </p:spPr>
        <p:txBody>
          <a:bodyPr/>
          <a:lstStyle/>
          <a:p>
            <a:fld id="{ABBF78F6-40F7-42CC-B691-F10E30E15BA0}" type="slidenum">
              <a:rPr kumimoji="1" lang="ja-JP" altLang="en-US" sz="1050" smtClean="0">
                <a:latin typeface="Meiryo UI" panose="020B0604030504040204" pitchFamily="50" charset="-128"/>
                <a:ea typeface="Meiryo UI" panose="020B0604030504040204" pitchFamily="50" charset="-128"/>
              </a:rPr>
              <a:pPr/>
              <a:t>17</a:t>
            </a:fld>
            <a:endParaRPr kumimoji="1" lang="ja-JP" altLang="en-US" sz="1050" dirty="0">
              <a:latin typeface="Meiryo UI" panose="020B0604030504040204" pitchFamily="50" charset="-128"/>
              <a:ea typeface="Meiryo UI" panose="020B0604030504040204" pitchFamily="50" charset="-128"/>
            </a:endParaRPr>
          </a:p>
        </p:txBody>
      </p:sp>
      <p:sp>
        <p:nvSpPr>
          <p:cNvPr id="6" name="矢印: 山形 5">
            <a:extLst>
              <a:ext uri="{FF2B5EF4-FFF2-40B4-BE49-F238E27FC236}">
                <a16:creationId xmlns:a16="http://schemas.microsoft.com/office/drawing/2014/main" id="{56D1BD5E-6036-4E3D-8EA5-A8F0AD3D5EEA}"/>
              </a:ext>
            </a:extLst>
          </p:cNvPr>
          <p:cNvSpPr/>
          <p:nvPr/>
        </p:nvSpPr>
        <p:spPr>
          <a:xfrm rot="5400000">
            <a:off x="585373" y="1254958"/>
            <a:ext cx="1145506" cy="169218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8A0F149C-5A41-42EA-83AA-CA1C903B91C3}"/>
              </a:ext>
            </a:extLst>
          </p:cNvPr>
          <p:cNvSpPr/>
          <p:nvPr/>
        </p:nvSpPr>
        <p:spPr>
          <a:xfrm>
            <a:off x="297620" y="659778"/>
            <a:ext cx="8774880" cy="26685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solidFill>
                  <a:schemeClr val="tx1"/>
                </a:solidFill>
                <a:latin typeface="Meiryo UI" panose="020B0604030504040204" pitchFamily="50" charset="-128"/>
                <a:ea typeface="Meiryo UI" panose="020B0604030504040204" pitchFamily="50" charset="-128"/>
              </a:rPr>
              <a:t>■基本方針１、２の取組検討の参考（フェーズ別の参画に関する取組例）（</a:t>
            </a:r>
            <a:r>
              <a:rPr lang="en-US" altLang="ja-JP" dirty="0">
                <a:solidFill>
                  <a:schemeClr val="tx1"/>
                </a:solidFill>
                <a:latin typeface="Meiryo UI" panose="020B0604030504040204" pitchFamily="50" charset="-128"/>
                <a:ea typeface="Meiryo UI" panose="020B0604030504040204" pitchFamily="50" charset="-128"/>
              </a:rPr>
              <a:t>1/2</a:t>
            </a:r>
            <a:r>
              <a:rPr lang="ja-JP" altLang="en-US" dirty="0">
                <a:solidFill>
                  <a:schemeClr val="tx1"/>
                </a:solidFill>
                <a:latin typeface="Meiryo UI" panose="020B0604030504040204" pitchFamily="50" charset="-128"/>
                <a:ea typeface="Meiryo UI" panose="020B0604030504040204" pitchFamily="50" charset="-128"/>
              </a:rPr>
              <a:t>）</a:t>
            </a:r>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10A58FB0-C473-4B25-86FE-F138159EFC17}"/>
              </a:ext>
            </a:extLst>
          </p:cNvPr>
          <p:cNvSpPr/>
          <p:nvPr/>
        </p:nvSpPr>
        <p:spPr>
          <a:xfrm>
            <a:off x="409274" y="1960406"/>
            <a:ext cx="1521168" cy="395102"/>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現状把握</a:t>
            </a:r>
          </a:p>
        </p:txBody>
      </p:sp>
      <p:sp>
        <p:nvSpPr>
          <p:cNvPr id="35" name="矢印: 山形 34">
            <a:extLst>
              <a:ext uri="{FF2B5EF4-FFF2-40B4-BE49-F238E27FC236}">
                <a16:creationId xmlns:a16="http://schemas.microsoft.com/office/drawing/2014/main" id="{6EBE3802-B433-4695-A533-36E82FFDFA77}"/>
              </a:ext>
            </a:extLst>
          </p:cNvPr>
          <p:cNvSpPr/>
          <p:nvPr/>
        </p:nvSpPr>
        <p:spPr>
          <a:xfrm rot="5400000">
            <a:off x="585373" y="2255939"/>
            <a:ext cx="1145506" cy="169218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6" name="矢印: 山形 35">
            <a:extLst>
              <a:ext uri="{FF2B5EF4-FFF2-40B4-BE49-F238E27FC236}">
                <a16:creationId xmlns:a16="http://schemas.microsoft.com/office/drawing/2014/main" id="{B1D0D89F-B9E6-4090-815F-E290C9A49439}"/>
              </a:ext>
            </a:extLst>
          </p:cNvPr>
          <p:cNvSpPr/>
          <p:nvPr/>
        </p:nvSpPr>
        <p:spPr>
          <a:xfrm rot="5400000">
            <a:off x="585373" y="3246134"/>
            <a:ext cx="1145506" cy="169218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7" name="矢印: 山形 36">
            <a:extLst>
              <a:ext uri="{FF2B5EF4-FFF2-40B4-BE49-F238E27FC236}">
                <a16:creationId xmlns:a16="http://schemas.microsoft.com/office/drawing/2014/main" id="{0E0AFC96-65AD-44A9-B6E0-9A143F627C86}"/>
              </a:ext>
            </a:extLst>
          </p:cNvPr>
          <p:cNvSpPr/>
          <p:nvPr/>
        </p:nvSpPr>
        <p:spPr>
          <a:xfrm rot="5400000">
            <a:off x="580785" y="4249531"/>
            <a:ext cx="1145506" cy="169218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8" name="矢印: 山形 37">
            <a:extLst>
              <a:ext uri="{FF2B5EF4-FFF2-40B4-BE49-F238E27FC236}">
                <a16:creationId xmlns:a16="http://schemas.microsoft.com/office/drawing/2014/main" id="{646104CA-9946-4658-B51F-97FB4F5A1DB8}"/>
              </a:ext>
            </a:extLst>
          </p:cNvPr>
          <p:cNvSpPr/>
          <p:nvPr/>
        </p:nvSpPr>
        <p:spPr>
          <a:xfrm rot="5400000">
            <a:off x="585372" y="5250512"/>
            <a:ext cx="1145506" cy="169218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02227C61-1F14-4E41-B9ED-8CAAF67C1862}"/>
              </a:ext>
            </a:extLst>
          </p:cNvPr>
          <p:cNvSpPr/>
          <p:nvPr/>
        </p:nvSpPr>
        <p:spPr>
          <a:xfrm>
            <a:off x="409274" y="2947296"/>
            <a:ext cx="1521168" cy="395102"/>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solidFill>
                  <a:schemeClr val="tx1"/>
                </a:solidFill>
                <a:latin typeface="Meiryo UI" panose="020B0604030504040204" pitchFamily="50" charset="-128"/>
                <a:ea typeface="Meiryo UI" panose="020B0604030504040204" pitchFamily="50" charset="-128"/>
              </a:rPr>
              <a:t>課題発見</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6836970B-9A30-48CA-A835-5CB72D6785A6}"/>
              </a:ext>
            </a:extLst>
          </p:cNvPr>
          <p:cNvSpPr/>
          <p:nvPr/>
        </p:nvSpPr>
        <p:spPr>
          <a:xfrm>
            <a:off x="409274" y="4933808"/>
            <a:ext cx="1521168" cy="477423"/>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対応策検討</a:t>
            </a:r>
            <a:endParaRPr kumimoji="1" lang="en-US" altLang="ja-JP"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0D4DEE0B-AD0A-42C0-8D72-2C93865458CD}"/>
              </a:ext>
            </a:extLst>
          </p:cNvPr>
          <p:cNvSpPr/>
          <p:nvPr/>
        </p:nvSpPr>
        <p:spPr>
          <a:xfrm>
            <a:off x="2101464" y="1515902"/>
            <a:ext cx="6687167"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400" dirty="0">
                <a:latin typeface="Meiryo UI" panose="020B0604030504040204" pitchFamily="50" charset="-128"/>
                <a:ea typeface="Meiryo UI" panose="020B0604030504040204" pitchFamily="50" charset="-128"/>
              </a:rPr>
              <a:t>・行政保有情報を活用しやすいフォーマットでオープンデータ化</a:t>
            </a:r>
            <a:r>
              <a:rPr kumimoji="1"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内閣官房</a:t>
            </a:r>
            <a:r>
              <a:rPr kumimoji="1" lang="ja-JP" altLang="en-US" sz="14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推奨データセット</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a:t>
            </a:r>
          </a:p>
          <a:p>
            <a:r>
              <a:rPr lang="ja-JP" altLang="en-US" sz="1400" dirty="0">
                <a:latin typeface="Meiryo UI" panose="020B0604030504040204" pitchFamily="50" charset="-128"/>
                <a:ea typeface="Meiryo UI" panose="020B0604030504040204" pitchFamily="50" charset="-128"/>
              </a:rPr>
              <a:t>・社会基幹となるデータベースの整備</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農林水産省（ベースレジストリ）</a:t>
            </a:r>
            <a:r>
              <a:rPr lang="en-US" altLang="ja-JP"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・企業、行政、</a:t>
            </a:r>
            <a:r>
              <a:rPr lang="en-US" altLang="ja-JP" sz="1400" dirty="0">
                <a:latin typeface="Meiryo UI" panose="020B0604030504040204" pitchFamily="50" charset="-128"/>
                <a:ea typeface="Meiryo UI" panose="020B0604030504040204" pitchFamily="50" charset="-128"/>
              </a:rPr>
              <a:t>NPO</a:t>
            </a:r>
            <a:r>
              <a:rPr lang="ja-JP" altLang="en-US" sz="1400" dirty="0">
                <a:latin typeface="Meiryo UI" panose="020B0604030504040204" pitchFamily="50" charset="-128"/>
                <a:ea typeface="Meiryo UI" panose="020B0604030504040204" pitchFamily="50" charset="-128"/>
              </a:rPr>
              <a:t>等での対話会　</a:t>
            </a:r>
            <a:r>
              <a:rPr lang="en-US" altLang="ja-JP" sz="1400" dirty="0">
                <a:latin typeface="Meiryo UI" panose="020B0604030504040204" pitchFamily="50" charset="-128"/>
                <a:ea typeface="Meiryo UI" panose="020B0604030504040204" pitchFamily="50" charset="-128"/>
              </a:rPr>
              <a:t>【Slow Innovation</a:t>
            </a:r>
            <a:r>
              <a:rPr lang="ja-JP" altLang="en-US" sz="1400" dirty="0">
                <a:latin typeface="Meiryo UI" panose="020B0604030504040204" pitchFamily="50" charset="-128"/>
                <a:ea typeface="Meiryo UI" panose="020B0604030504040204" pitchFamily="50" charset="-128"/>
              </a:rPr>
              <a:t>株式会社（つなげる</a:t>
            </a:r>
            <a:r>
              <a:rPr lang="en-US" altLang="ja-JP" sz="1400" dirty="0">
                <a:latin typeface="Meiryo UI" panose="020B0604030504040204" pitchFamily="50" charset="-128"/>
                <a:ea typeface="Meiryo UI" panose="020B0604030504040204" pitchFamily="50" charset="-128"/>
              </a:rPr>
              <a:t>30</a:t>
            </a:r>
            <a:r>
              <a:rPr lang="ja-JP" altLang="en-US" sz="1400" dirty="0">
                <a:latin typeface="Meiryo UI" panose="020B0604030504040204" pitchFamily="50" charset="-128"/>
                <a:ea typeface="Meiryo UI" panose="020B0604030504040204" pitchFamily="50" charset="-128"/>
              </a:rPr>
              <a:t>人）</a:t>
            </a:r>
            <a:r>
              <a:rPr lang="en-US" altLang="ja-JP" sz="1400" dirty="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43" name="正方形/長方形 42">
            <a:extLst>
              <a:ext uri="{FF2B5EF4-FFF2-40B4-BE49-F238E27FC236}">
                <a16:creationId xmlns:a16="http://schemas.microsoft.com/office/drawing/2014/main" id="{7DFE07B8-F533-435C-B346-3E6D5A5B071C}"/>
              </a:ext>
            </a:extLst>
          </p:cNvPr>
          <p:cNvSpPr/>
          <p:nvPr/>
        </p:nvSpPr>
        <p:spPr>
          <a:xfrm>
            <a:off x="2101464" y="1074146"/>
            <a:ext cx="6687167" cy="3689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参画に関する取組例</a:t>
            </a:r>
            <a:endParaRPr kumimoji="1" lang="ja-JP" altLang="en-US" dirty="0">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FAA20DA1-4A1C-458B-A3E5-E87636D7B1DE}"/>
              </a:ext>
            </a:extLst>
          </p:cNvPr>
          <p:cNvSpPr/>
          <p:nvPr/>
        </p:nvSpPr>
        <p:spPr>
          <a:xfrm>
            <a:off x="404686" y="3918462"/>
            <a:ext cx="1521168" cy="395102"/>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solidFill>
                  <a:schemeClr val="tx1"/>
                </a:solidFill>
                <a:latin typeface="Meiryo UI" panose="020B0604030504040204" pitchFamily="50" charset="-128"/>
                <a:ea typeface="Meiryo UI" panose="020B0604030504040204" pitchFamily="50" charset="-128"/>
              </a:rPr>
              <a:t>課題整理</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7F7131C4-BE22-49DA-8CEA-450FC059F690}"/>
              </a:ext>
            </a:extLst>
          </p:cNvPr>
          <p:cNvSpPr/>
          <p:nvPr/>
        </p:nvSpPr>
        <p:spPr>
          <a:xfrm>
            <a:off x="354557" y="5877687"/>
            <a:ext cx="1591815" cy="477423"/>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対応策</a:t>
            </a:r>
            <a:endParaRPr kumimoji="1" lang="en-US" altLang="ja-JP" dirty="0">
              <a:solidFill>
                <a:schemeClr val="tx1"/>
              </a:solidFill>
              <a:latin typeface="Meiryo UI" panose="020B0604030504040204" pitchFamily="50" charset="-128"/>
              <a:ea typeface="Meiryo UI" panose="020B0604030504040204" pitchFamily="50" charset="-128"/>
            </a:endParaRPr>
          </a:p>
          <a:p>
            <a:pPr algn="ctr"/>
            <a:r>
              <a:rPr lang="ja-JP" altLang="en-US" dirty="0">
                <a:solidFill>
                  <a:schemeClr val="tx1"/>
                </a:solidFill>
                <a:latin typeface="Meiryo UI" panose="020B0604030504040204" pitchFamily="50" charset="-128"/>
                <a:ea typeface="Meiryo UI" panose="020B0604030504040204" pitchFamily="50" charset="-128"/>
              </a:rPr>
              <a:t>効果試算</a:t>
            </a:r>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0EAAF986-A43F-4F0D-8659-53A9EBE5348C}"/>
              </a:ext>
            </a:extLst>
          </p:cNvPr>
          <p:cNvSpPr/>
          <p:nvPr/>
        </p:nvSpPr>
        <p:spPr>
          <a:xfrm>
            <a:off x="287524" y="1081222"/>
            <a:ext cx="1692188" cy="3689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フェーズ（</a:t>
            </a:r>
            <a:r>
              <a:rPr lang="en-US" altLang="ja-JP" dirty="0">
                <a:latin typeface="Meiryo UI" panose="020B0604030504040204" pitchFamily="50" charset="-128"/>
                <a:ea typeface="Meiryo UI" panose="020B0604030504040204" pitchFamily="50" charset="-128"/>
              </a:rPr>
              <a:t>1/2</a:t>
            </a:r>
            <a:r>
              <a:rPr lang="ja-JP" altLang="en-US"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749D0C5D-231C-485A-A681-35D2D4D1454B}"/>
              </a:ext>
            </a:extLst>
          </p:cNvPr>
          <p:cNvSpPr/>
          <p:nvPr/>
        </p:nvSpPr>
        <p:spPr>
          <a:xfrm>
            <a:off x="2101464" y="2526593"/>
            <a:ext cx="6687167"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市民による地域課題の投稿</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千葉市（ちばレポ）</a:t>
            </a:r>
            <a:r>
              <a:rPr kumimoji="1" lang="en-US" altLang="ja-JP" sz="1400" dirty="0">
                <a:latin typeface="Meiryo UI" panose="020B0604030504040204" pitchFamily="50" charset="-128"/>
                <a:ea typeface="Meiryo UI" panose="020B0604030504040204" pitchFamily="50" charset="-128"/>
              </a:rPr>
              <a:t>】</a:t>
            </a:r>
          </a:p>
          <a:p>
            <a:r>
              <a:rPr kumimoji="1" lang="ja-JP" altLang="en-US" sz="1400" dirty="0">
                <a:latin typeface="Meiryo UI" panose="020B0604030504040204" pitchFamily="50" charset="-128"/>
                <a:ea typeface="Meiryo UI" panose="020B0604030504040204" pitchFamily="50" charset="-128"/>
              </a:rPr>
              <a:t>・ビックデータを活用したデータ分析</a:t>
            </a:r>
            <a:r>
              <a:rPr kumimoji="1" lang="en-US" altLang="ja-JP" sz="1400" dirty="0">
                <a:latin typeface="Meiryo UI" panose="020B0604030504040204" pitchFamily="50" charset="-128"/>
                <a:ea typeface="Meiryo UI" panose="020B0604030504040204" pitchFamily="50" charset="-128"/>
              </a:rPr>
              <a:t>【Yahoo!</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DS.INSIGHT</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8D762131-9841-445A-AA87-59D671271876}"/>
              </a:ext>
            </a:extLst>
          </p:cNvPr>
          <p:cNvSpPr/>
          <p:nvPr/>
        </p:nvSpPr>
        <p:spPr>
          <a:xfrm>
            <a:off x="2101464" y="3549338"/>
            <a:ext cx="6687167"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・影響範囲と影響度合いの確認</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AI</a:t>
            </a:r>
            <a:r>
              <a:rPr lang="ja-JP" altLang="en-US" sz="1400" dirty="0">
                <a:latin typeface="Meiryo UI" panose="020B0604030504040204" pitchFamily="50" charset="-128"/>
                <a:ea typeface="Meiryo UI" panose="020B0604030504040204" pitchFamily="50" charset="-128"/>
              </a:rPr>
              <a:t>を活用した課題分析</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内閣府（行政改革目安箱）</a:t>
            </a:r>
            <a:r>
              <a:rPr lang="en-US" altLang="ja-JP" sz="1400" dirty="0">
                <a:latin typeface="Meiryo UI" panose="020B0604030504040204" pitchFamily="50" charset="-128"/>
                <a:ea typeface="Meiryo UI" panose="020B0604030504040204" pitchFamily="50" charset="-128"/>
              </a:rPr>
              <a:t>】</a:t>
            </a:r>
            <a:endParaRPr lang="en-US" altLang="ja-JP" sz="1400" dirty="0">
              <a:highlight>
                <a:srgbClr val="FFFF00"/>
              </a:highlight>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2C757648-F6CC-4173-853F-3A4762664902}"/>
              </a:ext>
            </a:extLst>
          </p:cNvPr>
          <p:cNvSpPr/>
          <p:nvPr/>
        </p:nvSpPr>
        <p:spPr>
          <a:xfrm>
            <a:off x="2101464" y="4585476"/>
            <a:ext cx="6687168"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・様々な業種の市民等との共同による</a:t>
            </a:r>
            <a:r>
              <a:rPr lang="en-US" altLang="ja-JP" sz="1400" dirty="0">
                <a:latin typeface="Meiryo UI" panose="020B0604030504040204" pitchFamily="50" charset="-128"/>
                <a:ea typeface="Meiryo UI" panose="020B0604030504040204" pitchFamily="50" charset="-128"/>
              </a:rPr>
              <a:t>IoT</a:t>
            </a:r>
            <a:r>
              <a:rPr lang="ja-JP" altLang="en-US" sz="1400" dirty="0">
                <a:latin typeface="Meiryo UI" panose="020B0604030504040204" pitchFamily="50" charset="-128"/>
                <a:ea typeface="Meiryo UI" panose="020B0604030504040204" pitchFamily="50" charset="-128"/>
              </a:rPr>
              <a:t>技術を活用したサービス等の検討</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全国各地（ハッ</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カソン）</a:t>
            </a:r>
            <a:r>
              <a:rPr lang="en-US" altLang="ja-JP" sz="1400" dirty="0">
                <a:solidFill>
                  <a:schemeClr val="tx1"/>
                </a:solidFill>
                <a:latin typeface="Meiryo UI" panose="020B0604030504040204" pitchFamily="50" charset="-128"/>
                <a:ea typeface="Meiryo UI" panose="020B0604030504040204" pitchFamily="50" charset="-128"/>
              </a:rPr>
              <a:t>】</a:t>
            </a:r>
          </a:p>
          <a:p>
            <a:r>
              <a:rPr lang="ja-JP" altLang="en-US" sz="1400" dirty="0">
                <a:solidFill>
                  <a:schemeClr val="tx1"/>
                </a:solidFill>
                <a:latin typeface="Meiryo UI" panose="020B0604030504040204" pitchFamily="50" charset="-128"/>
                <a:ea typeface="Meiryo UI" panose="020B0604030504040204" pitchFamily="50" charset="-128"/>
              </a:rPr>
              <a:t>・多様な主体との共同による社会課題解決への対応検討</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奈良市（奈良リビングラボ）</a:t>
            </a:r>
            <a:r>
              <a:rPr lang="en-US" altLang="ja-JP" sz="1400" dirty="0">
                <a:solidFill>
                  <a:schemeClr val="tx1"/>
                </a:solidFill>
                <a:latin typeface="Meiryo UI" panose="020B0604030504040204" pitchFamily="50" charset="-128"/>
                <a:ea typeface="Meiryo UI" panose="020B0604030504040204" pitchFamily="50" charset="-128"/>
              </a:rPr>
              <a:t>】</a:t>
            </a:r>
          </a:p>
        </p:txBody>
      </p:sp>
      <p:sp>
        <p:nvSpPr>
          <p:cNvPr id="50" name="正方形/長方形 49">
            <a:extLst>
              <a:ext uri="{FF2B5EF4-FFF2-40B4-BE49-F238E27FC236}">
                <a16:creationId xmlns:a16="http://schemas.microsoft.com/office/drawing/2014/main" id="{B8AA785A-6BF8-4E82-A9E1-0D8C5EBB933B}"/>
              </a:ext>
            </a:extLst>
          </p:cNvPr>
          <p:cNvSpPr/>
          <p:nvPr/>
        </p:nvSpPr>
        <p:spPr>
          <a:xfrm>
            <a:off x="2102276" y="5587697"/>
            <a:ext cx="6687167"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400" dirty="0">
                <a:latin typeface="Meiryo UI" panose="020B0604030504040204" pitchFamily="50" charset="-128"/>
                <a:ea typeface="Meiryo UI" panose="020B0604030504040204" pitchFamily="50" charset="-128"/>
              </a:rPr>
              <a:t>・行政で</a:t>
            </a:r>
            <a:r>
              <a:rPr lang="ja-JP" altLang="en-US" sz="1400" dirty="0">
                <a:latin typeface="Meiryo UI" panose="020B0604030504040204" pitchFamily="50" charset="-128"/>
                <a:ea typeface="Meiryo UI" panose="020B0604030504040204" pitchFamily="50" charset="-128"/>
              </a:rPr>
              <a:t>実施する</a:t>
            </a:r>
            <a:r>
              <a:rPr kumimoji="1" lang="ja-JP" altLang="en-US" sz="1400" dirty="0">
                <a:latin typeface="Meiryo UI" panose="020B0604030504040204" pitchFamily="50" charset="-128"/>
                <a:ea typeface="Meiryo UI" panose="020B0604030504040204" pitchFamily="50" charset="-128"/>
              </a:rPr>
              <a:t>場合と公共（民間等含む）で実施する場合のそれぞれのケースにおいて、</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コストや市民満足度などの様々な観点で費用対効果を検証する仕組み</a:t>
            </a:r>
            <a:endParaRPr kumimoji="1" lang="en-US" altLang="ja-JP" sz="1400" dirty="0">
              <a:highlight>
                <a:srgbClr val="FFFF00"/>
              </a:highligh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55328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４　参考資料</a:t>
            </a:r>
            <a:r>
              <a:rPr lang="ja-JP" altLang="en-US" sz="2800" dirty="0">
                <a:latin typeface="Meiryo UI" panose="020B0604030504040204" pitchFamily="50" charset="-128"/>
                <a:ea typeface="Meiryo UI" panose="020B0604030504040204" pitchFamily="50" charset="-128"/>
              </a:rPr>
              <a:t>（</a:t>
            </a:r>
            <a:r>
              <a:rPr lang="en-US" altLang="ja-JP" sz="2800" dirty="0">
                <a:latin typeface="Meiryo UI" panose="020B0604030504040204" pitchFamily="50" charset="-128"/>
                <a:ea typeface="Meiryo UI" panose="020B0604030504040204" pitchFamily="50" charset="-128"/>
              </a:rPr>
              <a:t>2/5</a:t>
            </a:r>
            <a:r>
              <a:rPr lang="ja-JP" altLang="en-US" sz="2800" dirty="0">
                <a:latin typeface="Meiryo UI" panose="020B0604030504040204" pitchFamily="50" charset="-128"/>
                <a:ea typeface="Meiryo UI" panose="020B0604030504040204" pitchFamily="50" charset="-128"/>
              </a:rPr>
              <a:t>）</a:t>
            </a:r>
            <a:endParaRPr lang="ja-JP" altLang="en-US" sz="2800" i="1" dirty="0">
              <a:latin typeface="Meiryo UI" panose="020B0604030504040204" pitchFamily="50" charset="-128"/>
              <a:ea typeface="Meiryo UI"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 name="スライド番号プレースホルダー 1">
            <a:extLst>
              <a:ext uri="{FF2B5EF4-FFF2-40B4-BE49-F238E27FC236}">
                <a16:creationId xmlns:a16="http://schemas.microsoft.com/office/drawing/2014/main" id="{BB9C29FB-489A-4C6F-A777-95F50FA01583}"/>
              </a:ext>
            </a:extLst>
          </p:cNvPr>
          <p:cNvSpPr>
            <a:spLocks noGrp="1"/>
          </p:cNvSpPr>
          <p:nvPr>
            <p:ph type="sldNum" sz="quarter" idx="12"/>
          </p:nvPr>
        </p:nvSpPr>
        <p:spPr>
          <a:xfrm>
            <a:off x="6938900" y="6376243"/>
            <a:ext cx="2133600" cy="365125"/>
          </a:xfrm>
        </p:spPr>
        <p:txBody>
          <a:bodyPr/>
          <a:lstStyle/>
          <a:p>
            <a:fld id="{ABBF78F6-40F7-42CC-B691-F10E30E15BA0}" type="slidenum">
              <a:rPr kumimoji="1" lang="ja-JP" altLang="en-US" smtClean="0">
                <a:latin typeface="Meiryo UI" panose="020B0604030504040204" pitchFamily="50" charset="-128"/>
                <a:ea typeface="Meiryo UI" panose="020B0604030504040204" pitchFamily="50" charset="-128"/>
              </a:rPr>
              <a:pPr/>
              <a:t>18</a:t>
            </a:fld>
            <a:endParaRPr kumimoji="1" lang="ja-JP" altLang="en-US" dirty="0">
              <a:latin typeface="Meiryo UI" panose="020B0604030504040204" pitchFamily="50" charset="-128"/>
              <a:ea typeface="Meiryo UI" panose="020B0604030504040204" pitchFamily="50" charset="-128"/>
            </a:endParaRPr>
          </a:p>
        </p:txBody>
      </p:sp>
      <p:sp>
        <p:nvSpPr>
          <p:cNvPr id="6" name="矢印: 山形 5">
            <a:extLst>
              <a:ext uri="{FF2B5EF4-FFF2-40B4-BE49-F238E27FC236}">
                <a16:creationId xmlns:a16="http://schemas.microsoft.com/office/drawing/2014/main" id="{56D1BD5E-6036-4E3D-8EA5-A8F0AD3D5EEA}"/>
              </a:ext>
            </a:extLst>
          </p:cNvPr>
          <p:cNvSpPr/>
          <p:nvPr/>
        </p:nvSpPr>
        <p:spPr>
          <a:xfrm rot="5400000">
            <a:off x="563159" y="1271847"/>
            <a:ext cx="1145506" cy="168759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10A58FB0-C473-4B25-86FE-F138159EFC17}"/>
              </a:ext>
            </a:extLst>
          </p:cNvPr>
          <p:cNvSpPr/>
          <p:nvPr/>
        </p:nvSpPr>
        <p:spPr>
          <a:xfrm>
            <a:off x="389355" y="1975000"/>
            <a:ext cx="1517042" cy="395102"/>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solidFill>
                  <a:schemeClr val="tx1"/>
                </a:solidFill>
                <a:latin typeface="Meiryo UI" panose="020B0604030504040204" pitchFamily="50" charset="-128"/>
                <a:ea typeface="Meiryo UI" panose="020B0604030504040204" pitchFamily="50" charset="-128"/>
              </a:rPr>
              <a:t>対応策選択</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5" name="矢印: 山形 34">
            <a:extLst>
              <a:ext uri="{FF2B5EF4-FFF2-40B4-BE49-F238E27FC236}">
                <a16:creationId xmlns:a16="http://schemas.microsoft.com/office/drawing/2014/main" id="{6EBE3802-B433-4695-A533-36E82FFDFA77}"/>
              </a:ext>
            </a:extLst>
          </p:cNvPr>
          <p:cNvSpPr/>
          <p:nvPr/>
        </p:nvSpPr>
        <p:spPr>
          <a:xfrm rot="5400000">
            <a:off x="563159" y="2272828"/>
            <a:ext cx="1145506" cy="168759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6" name="矢印: 山形 35">
            <a:extLst>
              <a:ext uri="{FF2B5EF4-FFF2-40B4-BE49-F238E27FC236}">
                <a16:creationId xmlns:a16="http://schemas.microsoft.com/office/drawing/2014/main" id="{B1D0D89F-B9E6-4090-815F-E290C9A49439}"/>
              </a:ext>
            </a:extLst>
          </p:cNvPr>
          <p:cNvSpPr/>
          <p:nvPr/>
        </p:nvSpPr>
        <p:spPr>
          <a:xfrm rot="5400000">
            <a:off x="563159" y="3263023"/>
            <a:ext cx="1145506" cy="168759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7" name="矢印: 山形 36">
            <a:extLst>
              <a:ext uri="{FF2B5EF4-FFF2-40B4-BE49-F238E27FC236}">
                <a16:creationId xmlns:a16="http://schemas.microsoft.com/office/drawing/2014/main" id="{0E0AFC96-65AD-44A9-B6E0-9A143F627C86}"/>
              </a:ext>
            </a:extLst>
          </p:cNvPr>
          <p:cNvSpPr/>
          <p:nvPr/>
        </p:nvSpPr>
        <p:spPr>
          <a:xfrm rot="5400000">
            <a:off x="558571" y="4266420"/>
            <a:ext cx="1145506" cy="168759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8" name="矢印: 山形 37">
            <a:extLst>
              <a:ext uri="{FF2B5EF4-FFF2-40B4-BE49-F238E27FC236}">
                <a16:creationId xmlns:a16="http://schemas.microsoft.com/office/drawing/2014/main" id="{646104CA-9946-4658-B51F-97FB4F5A1DB8}"/>
              </a:ext>
            </a:extLst>
          </p:cNvPr>
          <p:cNvSpPr/>
          <p:nvPr/>
        </p:nvSpPr>
        <p:spPr>
          <a:xfrm rot="5400000">
            <a:off x="563158" y="5267400"/>
            <a:ext cx="1145506" cy="1687599"/>
          </a:xfrm>
          <a:prstGeom prst="chevron">
            <a:avLst>
              <a:gd name="adj" fmla="val 23151"/>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02227C61-1F14-4E41-B9ED-8CAAF67C1862}"/>
              </a:ext>
            </a:extLst>
          </p:cNvPr>
          <p:cNvSpPr/>
          <p:nvPr/>
        </p:nvSpPr>
        <p:spPr>
          <a:xfrm>
            <a:off x="389355" y="2923590"/>
            <a:ext cx="1517042" cy="395102"/>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対応策</a:t>
            </a:r>
            <a:endParaRPr kumimoji="1" lang="en-US" altLang="ja-JP" dirty="0">
              <a:solidFill>
                <a:schemeClr val="tx1"/>
              </a:solidFill>
              <a:latin typeface="Meiryo UI" panose="020B0604030504040204" pitchFamily="50" charset="-128"/>
              <a:ea typeface="Meiryo UI" panose="020B0604030504040204" pitchFamily="50" charset="-128"/>
            </a:endParaRPr>
          </a:p>
          <a:p>
            <a:pPr algn="ctr"/>
            <a:r>
              <a:rPr kumimoji="1" lang="ja-JP" altLang="en-US" dirty="0">
                <a:solidFill>
                  <a:schemeClr val="tx1"/>
                </a:solidFill>
                <a:latin typeface="Meiryo UI" panose="020B0604030504040204" pitchFamily="50" charset="-128"/>
                <a:ea typeface="Meiryo UI" panose="020B0604030504040204" pitchFamily="50" charset="-128"/>
              </a:rPr>
              <a:t>予算化</a:t>
            </a:r>
          </a:p>
        </p:txBody>
      </p:sp>
      <p:sp>
        <p:nvSpPr>
          <p:cNvPr id="40" name="正方形/長方形 39">
            <a:extLst>
              <a:ext uri="{FF2B5EF4-FFF2-40B4-BE49-F238E27FC236}">
                <a16:creationId xmlns:a16="http://schemas.microsoft.com/office/drawing/2014/main" id="{5F94F97D-0113-45BB-9062-626019E2039B}"/>
              </a:ext>
            </a:extLst>
          </p:cNvPr>
          <p:cNvSpPr/>
          <p:nvPr/>
        </p:nvSpPr>
        <p:spPr>
          <a:xfrm>
            <a:off x="384767" y="5904033"/>
            <a:ext cx="1517042" cy="395102"/>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solidFill>
                  <a:schemeClr val="tx1"/>
                </a:solidFill>
                <a:latin typeface="Meiryo UI" panose="020B0604030504040204" pitchFamily="50" charset="-128"/>
                <a:ea typeface="Meiryo UI" panose="020B0604030504040204" pitchFamily="50" charset="-128"/>
              </a:rPr>
              <a:t>対応策改善</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6836970B-9A30-48CA-A835-5CB72D6785A6}"/>
              </a:ext>
            </a:extLst>
          </p:cNvPr>
          <p:cNvSpPr/>
          <p:nvPr/>
        </p:nvSpPr>
        <p:spPr>
          <a:xfrm>
            <a:off x="384767" y="3890726"/>
            <a:ext cx="1517042" cy="477423"/>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対応策実行</a:t>
            </a:r>
          </a:p>
        </p:txBody>
      </p:sp>
      <p:sp>
        <p:nvSpPr>
          <p:cNvPr id="42" name="正方形/長方形 41">
            <a:extLst>
              <a:ext uri="{FF2B5EF4-FFF2-40B4-BE49-F238E27FC236}">
                <a16:creationId xmlns:a16="http://schemas.microsoft.com/office/drawing/2014/main" id="{74E339DE-576A-413A-A734-A51BADB1F96D}"/>
              </a:ext>
            </a:extLst>
          </p:cNvPr>
          <p:cNvSpPr/>
          <p:nvPr/>
        </p:nvSpPr>
        <p:spPr>
          <a:xfrm>
            <a:off x="292111" y="4911460"/>
            <a:ext cx="1683577" cy="395102"/>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dirty="0">
                <a:solidFill>
                  <a:schemeClr val="tx1"/>
                </a:solidFill>
                <a:latin typeface="Meiryo UI" panose="020B0604030504040204" pitchFamily="50" charset="-128"/>
                <a:ea typeface="Meiryo UI" panose="020B0604030504040204" pitchFamily="50" charset="-128"/>
              </a:rPr>
              <a:t>対応策</a:t>
            </a:r>
            <a:endParaRPr lang="en-US" altLang="ja-JP" dirty="0">
              <a:solidFill>
                <a:schemeClr val="tx1"/>
              </a:solidFill>
              <a:latin typeface="Meiryo UI" panose="020B0604030504040204" pitchFamily="50" charset="-128"/>
              <a:ea typeface="Meiryo UI" panose="020B0604030504040204" pitchFamily="50" charset="-128"/>
            </a:endParaRPr>
          </a:p>
          <a:p>
            <a:pPr algn="ctr"/>
            <a:r>
              <a:rPr lang="ja-JP" altLang="en-US" dirty="0">
                <a:solidFill>
                  <a:schemeClr val="tx1"/>
                </a:solidFill>
                <a:latin typeface="Meiryo UI" panose="020B0604030504040204" pitchFamily="50" charset="-128"/>
                <a:ea typeface="Meiryo UI" panose="020B0604030504040204" pitchFamily="50" charset="-128"/>
              </a:rPr>
              <a:t>効果検証</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886777CF-7547-473A-91E9-3FA028D3F8C3}"/>
              </a:ext>
            </a:extLst>
          </p:cNvPr>
          <p:cNvSpPr/>
          <p:nvPr/>
        </p:nvSpPr>
        <p:spPr>
          <a:xfrm>
            <a:off x="2112657" y="1549379"/>
            <a:ext cx="6675974"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・市民参画による施策の優先度の選択</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千葉市（</a:t>
            </a:r>
            <a:r>
              <a:rPr lang="en-US" altLang="ja-JP" sz="1400" dirty="0">
                <a:latin typeface="Meiryo UI" panose="020B0604030504040204" pitchFamily="50" charset="-128"/>
                <a:ea typeface="Meiryo UI" panose="020B0604030504040204" pitchFamily="50" charset="-128"/>
              </a:rPr>
              <a:t>Twitter</a:t>
            </a:r>
            <a:r>
              <a:rPr lang="ja-JP" altLang="en-US" sz="1400" dirty="0">
                <a:latin typeface="Meiryo UI" panose="020B0604030504040204" pitchFamily="50" charset="-128"/>
                <a:ea typeface="Meiryo UI" panose="020B0604030504040204" pitchFamily="50" charset="-128"/>
              </a:rPr>
              <a:t>版市長の対話会）、加賀市</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（電子投票による施策選択）</a:t>
            </a:r>
            <a:r>
              <a:rPr lang="en-US" altLang="ja-JP" sz="1400" dirty="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25C7EF68-ACF8-42F5-9210-765E29934446}"/>
              </a:ext>
            </a:extLst>
          </p:cNvPr>
          <p:cNvSpPr/>
          <p:nvPr/>
        </p:nvSpPr>
        <p:spPr>
          <a:xfrm>
            <a:off x="2112657" y="2560070"/>
            <a:ext cx="6675974"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400" dirty="0">
                <a:latin typeface="Meiryo UI" panose="020B0604030504040204" pitchFamily="50" charset="-128"/>
                <a:ea typeface="Meiryo UI" panose="020B0604030504040204" pitchFamily="50" charset="-128"/>
              </a:rPr>
              <a:t>・市民投票により予算の優先順位決定</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韓国ソウル市</a:t>
            </a:r>
            <a:r>
              <a:rPr kumimoji="1" lang="en-US" altLang="ja-JP"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・税金の使い道をわかりやすく説明</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千葉市（</a:t>
            </a:r>
            <a:r>
              <a:rPr lang="ja-JP" altLang="en-US" sz="1400" dirty="0">
                <a:latin typeface="Meiryo UI" panose="020B0604030504040204" pitchFamily="50" charset="-128"/>
                <a:ea typeface="Meiryo UI" panose="020B0604030504040204" pitchFamily="50" charset="-128"/>
              </a:rPr>
              <a:t>市税</a:t>
            </a:r>
            <a:r>
              <a:rPr kumimoji="1" lang="ja-JP" altLang="en-US" sz="1400" dirty="0">
                <a:latin typeface="Meiryo UI" panose="020B0604030504040204" pitchFamily="50" charset="-128"/>
                <a:ea typeface="Meiryo UI" panose="020B0604030504040204" pitchFamily="50" charset="-128"/>
              </a:rPr>
              <a:t>の使いみちポータル）</a:t>
            </a:r>
            <a:r>
              <a:rPr kumimoji="1" lang="en-US" altLang="ja-JP" sz="1400" dirty="0">
                <a:latin typeface="Meiryo UI" panose="020B0604030504040204" pitchFamily="50" charset="-128"/>
                <a:ea typeface="Meiryo UI" panose="020B0604030504040204" pitchFamily="50" charset="-128"/>
              </a:rPr>
              <a:t>】</a:t>
            </a:r>
          </a:p>
          <a:p>
            <a:r>
              <a:rPr lang="ja-JP" altLang="en-US" sz="1400" dirty="0">
                <a:latin typeface="Meiryo UI" panose="020B0604030504040204" pitchFamily="50" charset="-128"/>
                <a:ea typeface="Meiryo UI" panose="020B0604030504040204" pitchFamily="50" charset="-128"/>
              </a:rPr>
              <a:t>・予算案に対する意見募集</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イギリスレッドブリッジ（ユーチューズ）</a:t>
            </a:r>
            <a:r>
              <a:rPr lang="en-US" altLang="ja-JP"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7D94C039-98CF-435C-B9CB-41073EC5557C}"/>
              </a:ext>
            </a:extLst>
          </p:cNvPr>
          <p:cNvSpPr/>
          <p:nvPr/>
        </p:nvSpPr>
        <p:spPr>
          <a:xfrm>
            <a:off x="2112657" y="3582815"/>
            <a:ext cx="6675974"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・スタートアップ企業に金銭的支援</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神戸市（</a:t>
            </a:r>
            <a:r>
              <a:rPr lang="en-US" altLang="ja-JP" sz="1400" dirty="0">
                <a:latin typeface="Meiryo UI" panose="020B0604030504040204" pitchFamily="50" charset="-128"/>
                <a:ea typeface="Meiryo UI" panose="020B0604030504040204" pitchFamily="50" charset="-128"/>
              </a:rPr>
              <a:t>Urban Innovation KOBE</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p>
          <a:p>
            <a:r>
              <a:rPr lang="ja-JP" altLang="en-US" sz="1400" dirty="0">
                <a:latin typeface="Meiryo UI" panose="020B0604030504040204" pitchFamily="50" charset="-128"/>
                <a:ea typeface="Meiryo UI" panose="020B0604030504040204" pitchFamily="50" charset="-128"/>
              </a:rPr>
              <a:t>・クラウドファンディングを活用した実験的取組</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福井県鯖江市（</a:t>
            </a:r>
            <a:r>
              <a:rPr lang="en-US" altLang="ja-JP" sz="1400" dirty="0">
                <a:latin typeface="Meiryo UI" panose="020B0604030504040204" pitchFamily="50" charset="-128"/>
                <a:ea typeface="Meiryo UI" panose="020B0604030504040204" pitchFamily="50" charset="-128"/>
              </a:rPr>
              <a:t>JK</a:t>
            </a:r>
            <a:r>
              <a:rPr lang="ja-JP" altLang="en-US" sz="1400" dirty="0">
                <a:latin typeface="Meiryo UI" panose="020B0604030504040204" pitchFamily="50" charset="-128"/>
                <a:ea typeface="Meiryo UI" panose="020B0604030504040204" pitchFamily="50" charset="-128"/>
              </a:rPr>
              <a:t>課）</a:t>
            </a:r>
            <a:r>
              <a:rPr lang="en-US" altLang="ja-JP"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・市民協働による課題解決</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千葉市（ちばレポ、</a:t>
            </a:r>
            <a:r>
              <a:rPr lang="en-US" altLang="ja-JP" sz="1400" dirty="0">
                <a:latin typeface="Meiryo UI" panose="020B0604030504040204" pitchFamily="50" charset="-128"/>
                <a:ea typeface="Meiryo UI" panose="020B0604030504040204" pitchFamily="50" charset="-128"/>
              </a:rPr>
              <a:t>Amazon</a:t>
            </a:r>
            <a:r>
              <a:rPr lang="ja-JP" altLang="en-US" sz="1400" dirty="0">
                <a:latin typeface="Meiryo UI" panose="020B0604030504040204" pitchFamily="50" charset="-128"/>
                <a:ea typeface="Meiryo UI" panose="020B0604030504040204" pitchFamily="50" charset="-128"/>
              </a:rPr>
              <a:t>ほしい物リスト）</a:t>
            </a:r>
            <a:r>
              <a:rPr lang="en-US" altLang="ja-JP"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AAAE8217-C332-4CD7-B7B7-67842F8E9859}"/>
              </a:ext>
            </a:extLst>
          </p:cNvPr>
          <p:cNvSpPr/>
          <p:nvPr/>
        </p:nvSpPr>
        <p:spPr>
          <a:xfrm>
            <a:off x="2112657" y="4618953"/>
            <a:ext cx="6675974"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・行政と多様な主体の双方が参画し、事業分析を行い、課題や問題点の検証を実施。</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アメリカボルチモア（シティスタット会議）</a:t>
            </a:r>
            <a:r>
              <a:rPr lang="en-US" altLang="ja-JP" sz="1400" dirty="0">
                <a:latin typeface="Meiryo UI" panose="020B0604030504040204" pitchFamily="50" charset="-128"/>
                <a:ea typeface="Meiryo UI" panose="020B0604030504040204" pitchFamily="50" charset="-128"/>
              </a:rPr>
              <a:t>】</a:t>
            </a:r>
          </a:p>
        </p:txBody>
      </p:sp>
      <p:sp>
        <p:nvSpPr>
          <p:cNvPr id="49" name="正方形/長方形 48">
            <a:extLst>
              <a:ext uri="{FF2B5EF4-FFF2-40B4-BE49-F238E27FC236}">
                <a16:creationId xmlns:a16="http://schemas.microsoft.com/office/drawing/2014/main" id="{63F2D7BB-91D2-49DD-988B-30C3475022B7}"/>
              </a:ext>
            </a:extLst>
          </p:cNvPr>
          <p:cNvSpPr/>
          <p:nvPr/>
        </p:nvSpPr>
        <p:spPr>
          <a:xfrm>
            <a:off x="2113469" y="5621174"/>
            <a:ext cx="6675974" cy="88288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latin typeface="Meiryo UI" panose="020B0604030504040204" pitchFamily="50" charset="-128"/>
                <a:ea typeface="Meiryo UI" panose="020B0604030504040204" pitchFamily="50" charset="-128"/>
              </a:rPr>
              <a:t>・効果検証を踏まえ、行政と多様な主体の双方が参画し、改善策の検討を行う。</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アメリカボルチモア（シティスタット会議）</a:t>
            </a:r>
            <a:r>
              <a:rPr lang="en-US" altLang="ja-JP" sz="1400" dirty="0">
                <a:latin typeface="Meiryo UI" panose="020B0604030504040204" pitchFamily="50" charset="-128"/>
                <a:ea typeface="Meiryo UI" panose="020B0604030504040204" pitchFamily="50" charset="-128"/>
              </a:rPr>
              <a:t>】</a:t>
            </a:r>
          </a:p>
        </p:txBody>
      </p:sp>
      <p:sp>
        <p:nvSpPr>
          <p:cNvPr id="27" name="正方形/長方形 26">
            <a:extLst>
              <a:ext uri="{FF2B5EF4-FFF2-40B4-BE49-F238E27FC236}">
                <a16:creationId xmlns:a16="http://schemas.microsoft.com/office/drawing/2014/main" id="{8178B753-904F-471B-B00C-C8FC193579EC}"/>
              </a:ext>
            </a:extLst>
          </p:cNvPr>
          <p:cNvSpPr/>
          <p:nvPr/>
        </p:nvSpPr>
        <p:spPr>
          <a:xfrm>
            <a:off x="297620" y="659778"/>
            <a:ext cx="8774880" cy="26685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solidFill>
                  <a:schemeClr val="tx1"/>
                </a:solidFill>
                <a:latin typeface="Meiryo UI" panose="020B0604030504040204" pitchFamily="50" charset="-128"/>
                <a:ea typeface="Meiryo UI" panose="020B0604030504040204" pitchFamily="50" charset="-128"/>
              </a:rPr>
              <a:t>■基本方針１、２の取組検討の参考（フェーズ別の参画に関する取組例）（</a:t>
            </a:r>
            <a:r>
              <a:rPr lang="en-US" altLang="ja-JP" dirty="0">
                <a:solidFill>
                  <a:schemeClr val="tx1"/>
                </a:solidFill>
                <a:latin typeface="Meiryo UI" panose="020B0604030504040204" pitchFamily="50" charset="-128"/>
                <a:ea typeface="Meiryo UI" panose="020B0604030504040204" pitchFamily="50" charset="-128"/>
              </a:rPr>
              <a:t>2/2</a:t>
            </a:r>
            <a:r>
              <a:rPr lang="ja-JP" altLang="en-US" dirty="0">
                <a:solidFill>
                  <a:schemeClr val="tx1"/>
                </a:solidFill>
                <a:latin typeface="Meiryo UI" panose="020B0604030504040204" pitchFamily="50" charset="-128"/>
                <a:ea typeface="Meiryo UI" panose="020B0604030504040204" pitchFamily="50" charset="-128"/>
              </a:rPr>
              <a:t>）</a:t>
            </a:r>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5D0FC66E-9D90-44E5-B3B1-3A6D14EB636C}"/>
              </a:ext>
            </a:extLst>
          </p:cNvPr>
          <p:cNvSpPr/>
          <p:nvPr/>
        </p:nvSpPr>
        <p:spPr>
          <a:xfrm>
            <a:off x="287524" y="1081222"/>
            <a:ext cx="1692188" cy="3689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フェーズ</a:t>
            </a:r>
            <a:r>
              <a:rPr lang="ja-JP" altLang="en-US" sz="1750" dirty="0">
                <a:latin typeface="Meiryo UI" panose="020B0604030504040204" pitchFamily="50" charset="-128"/>
                <a:ea typeface="Meiryo UI" panose="020B0604030504040204" pitchFamily="50" charset="-128"/>
              </a:rPr>
              <a:t>（</a:t>
            </a:r>
            <a:r>
              <a:rPr lang="en-US" altLang="ja-JP" sz="1750" dirty="0">
                <a:latin typeface="Meiryo UI" panose="020B0604030504040204" pitchFamily="50" charset="-128"/>
                <a:ea typeface="Meiryo UI" panose="020B0604030504040204" pitchFamily="50" charset="-128"/>
              </a:rPr>
              <a:t>2/2</a:t>
            </a:r>
            <a:r>
              <a:rPr lang="ja-JP" altLang="en-US" sz="1750" dirty="0">
                <a:latin typeface="Meiryo UI" panose="020B0604030504040204" pitchFamily="50" charset="-128"/>
                <a:ea typeface="Meiryo UI" panose="020B0604030504040204" pitchFamily="50" charset="-128"/>
              </a:rPr>
              <a:t>）</a:t>
            </a:r>
            <a:endParaRPr kumimoji="1" lang="ja-JP" altLang="en-US" sz="1750" dirty="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D90A8B9B-E0BC-4B94-A193-205E9EE2870A}"/>
              </a:ext>
            </a:extLst>
          </p:cNvPr>
          <p:cNvSpPr/>
          <p:nvPr/>
        </p:nvSpPr>
        <p:spPr>
          <a:xfrm>
            <a:off x="2101464" y="1074146"/>
            <a:ext cx="6687167" cy="3689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panose="020B0604030504040204" pitchFamily="50" charset="-128"/>
                <a:ea typeface="Meiryo UI" panose="020B0604030504040204" pitchFamily="50" charset="-128"/>
              </a:rPr>
              <a:t>参画に関する取組例</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69702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7541"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４　参考資料</a:t>
            </a:r>
            <a:r>
              <a:rPr lang="ja-JP" altLang="en-US" sz="2800" dirty="0">
                <a:latin typeface="Meiryo UI" panose="020B0604030504040204" pitchFamily="50" charset="-128"/>
                <a:ea typeface="Meiryo UI" panose="020B0604030504040204" pitchFamily="50" charset="-128"/>
              </a:rPr>
              <a:t>（</a:t>
            </a:r>
            <a:r>
              <a:rPr lang="en-US" altLang="ja-JP" sz="2800" dirty="0">
                <a:latin typeface="Meiryo UI" panose="020B0604030504040204" pitchFamily="50" charset="-128"/>
                <a:ea typeface="Meiryo UI" panose="020B0604030504040204" pitchFamily="50" charset="-128"/>
              </a:rPr>
              <a:t>3/5</a:t>
            </a:r>
            <a:r>
              <a:rPr lang="ja-JP" altLang="en-US" sz="2800" dirty="0">
                <a:latin typeface="Meiryo UI" panose="020B0604030504040204" pitchFamily="50" charset="-128"/>
                <a:ea typeface="Meiryo UI" panose="020B0604030504040204" pitchFamily="50" charset="-128"/>
              </a:rPr>
              <a:t>）</a:t>
            </a:r>
            <a:endParaRPr lang="ja-JP" altLang="en-US" sz="2800" i="1" dirty="0">
              <a:latin typeface="Meiryo UI" panose="020B0604030504040204" pitchFamily="50" charset="-128"/>
              <a:ea typeface="Meiryo UI"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4" name="コンテンツ プレースホルダー 2">
            <a:extLst>
              <a:ext uri="{FF2B5EF4-FFF2-40B4-BE49-F238E27FC236}">
                <a16:creationId xmlns:a16="http://schemas.microsoft.com/office/drawing/2014/main" id="{65D8B2DC-D5E1-4124-856A-028C702048E4}"/>
              </a:ext>
            </a:extLst>
          </p:cNvPr>
          <p:cNvSpPr>
            <a:spLocks noGrp="1"/>
          </p:cNvSpPr>
          <p:nvPr>
            <p:ph idx="1"/>
          </p:nvPr>
        </p:nvSpPr>
        <p:spPr>
          <a:xfrm>
            <a:off x="399033" y="1075919"/>
            <a:ext cx="8560407" cy="322007"/>
          </a:xfrm>
        </p:spPr>
        <p:txBody>
          <a:bodyPr>
            <a:normAutofit lnSpcReduction="10000"/>
          </a:bodyPr>
          <a:lstStyle/>
          <a:p>
            <a:pPr marL="0" indent="0">
              <a:buNone/>
            </a:pPr>
            <a:r>
              <a:rPr lang="en-US" altLang="ja-JP" sz="1600" dirty="0">
                <a:latin typeface="Meiryo UI" panose="020B0604030504040204" pitchFamily="50" charset="-128"/>
                <a:ea typeface="Meiryo UI" panose="020B0604030504040204" pitchFamily="50" charset="-128"/>
              </a:rPr>
              <a:t>※30</a:t>
            </a:r>
            <a:r>
              <a:rPr lang="ja-JP" altLang="en-US" sz="1600" dirty="0">
                <a:latin typeface="Meiryo UI" panose="020B0604030504040204" pitchFamily="50" charset="-128"/>
                <a:ea typeface="Meiryo UI" panose="020B0604030504040204" pitchFamily="50" charset="-128"/>
              </a:rPr>
              <a:t>代の庁内有志職員</a:t>
            </a:r>
            <a:endParaRPr lang="en-US" altLang="ja-JP" sz="16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B7A0925-3D2C-4FE3-A17B-B5BD4BB13F47}"/>
              </a:ext>
            </a:extLst>
          </p:cNvPr>
          <p:cNvSpPr>
            <a:spLocks noGrp="1"/>
          </p:cNvSpPr>
          <p:nvPr>
            <p:ph type="sldNum" sz="quarter" idx="12"/>
          </p:nvPr>
        </p:nvSpPr>
        <p:spPr/>
        <p:txBody>
          <a:bodyPr/>
          <a:lstStyle/>
          <a:p>
            <a:fld id="{ABBF78F6-40F7-42CC-B691-F10E30E15BA0}" type="slidenum">
              <a:rPr kumimoji="1" lang="ja-JP" altLang="en-US" smtClean="0">
                <a:latin typeface="Meiryo UI" panose="020B0604030504040204" pitchFamily="50" charset="-128"/>
                <a:ea typeface="Meiryo UI" panose="020B0604030504040204" pitchFamily="50" charset="-128"/>
              </a:rPr>
              <a:pPr/>
              <a:t>19</a:t>
            </a:fld>
            <a:endParaRPr kumimoji="1" lang="ja-JP" altLang="en-US">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5C883F95-D1AB-4227-9141-B9842BA9C4E6}"/>
              </a:ext>
            </a:extLst>
          </p:cNvPr>
          <p:cNvSpPr/>
          <p:nvPr/>
        </p:nvSpPr>
        <p:spPr>
          <a:xfrm>
            <a:off x="457200" y="1397926"/>
            <a:ext cx="8229600" cy="48753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sz="1600" dirty="0">
                <a:latin typeface="Meiryo UI" panose="020B0604030504040204" pitchFamily="50" charset="-128"/>
                <a:ea typeface="Meiryo UI" panose="020B0604030504040204" pitchFamily="50" charset="-128"/>
              </a:rPr>
              <a:t>【</a:t>
            </a:r>
            <a:r>
              <a:rPr lang="ja-JP" altLang="ja-JP" sz="1600" b="1" dirty="0">
                <a:latin typeface="Meiryo UI" panose="020B0604030504040204" pitchFamily="50" charset="-128"/>
                <a:ea typeface="Meiryo UI" panose="020B0604030504040204" pitchFamily="50" charset="-128"/>
              </a:rPr>
              <a:t>近隣市町村等への出向による学び</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・各部署で人が足りていないという状況の中で、</a:t>
            </a:r>
            <a:r>
              <a:rPr lang="ja-JP" altLang="en-US" sz="1600" b="1" dirty="0">
                <a:solidFill>
                  <a:srgbClr val="FF0000"/>
                </a:solidFill>
                <a:latin typeface="Meiryo UI" panose="020B0604030504040204" pitchFamily="50" charset="-128"/>
                <a:ea typeface="Meiryo UI" panose="020B0604030504040204" pitchFamily="50" charset="-128"/>
              </a:rPr>
              <a:t>出向させる余裕はない</a:t>
            </a:r>
            <a:r>
              <a:rPr lang="ja-JP" altLang="en-US" sz="1600" dirty="0">
                <a:latin typeface="Meiryo UI" panose="020B0604030504040204" pitchFamily="50" charset="-128"/>
                <a:ea typeface="Meiryo UI" panose="020B0604030504040204" pitchFamily="50" charset="-128"/>
              </a:rPr>
              <a:t>のではないか。</a:t>
            </a:r>
            <a:r>
              <a:rPr lang="ja-JP" altLang="en-US" sz="1600" b="1" dirty="0">
                <a:solidFill>
                  <a:srgbClr val="FF0000"/>
                </a:solidFill>
                <a:latin typeface="Meiryo UI" panose="020B0604030504040204" pitchFamily="50" charset="-128"/>
                <a:ea typeface="Meiryo UI" panose="020B0604030504040204" pitchFamily="50" charset="-128"/>
              </a:rPr>
              <a:t>制度面での支</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援が必要</a:t>
            </a:r>
            <a:r>
              <a:rPr lang="ja-JP" altLang="en-US" sz="1600" dirty="0">
                <a:latin typeface="Meiryo UI" panose="020B0604030504040204" pitchFamily="50" charset="-128"/>
                <a:ea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・単に近隣市町村等への出向とするのではなく、</a:t>
            </a:r>
            <a:r>
              <a:rPr lang="ja-JP" altLang="en-US" sz="1600" b="1" dirty="0">
                <a:solidFill>
                  <a:srgbClr val="FF0000"/>
                </a:solidFill>
                <a:latin typeface="Meiryo UI" panose="020B0604030504040204" pitchFamily="50" charset="-128"/>
                <a:ea typeface="Meiryo UI" panose="020B0604030504040204" pitchFamily="50" charset="-128"/>
              </a:rPr>
              <a:t>先進団体等に出向した方が意義がある</a:t>
            </a:r>
            <a:r>
              <a:rPr lang="ja-JP" altLang="en-US" sz="1600" dirty="0">
                <a:latin typeface="Meiryo UI" panose="020B0604030504040204" pitchFamily="50" charset="-128"/>
                <a:ea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・地域に出て人脈の創出が必要なのは、</a:t>
            </a:r>
            <a:r>
              <a:rPr lang="ja-JP" altLang="en-US" sz="1600" b="1" dirty="0">
                <a:solidFill>
                  <a:srgbClr val="FF0000"/>
                </a:solidFill>
                <a:latin typeface="Meiryo UI" panose="020B0604030504040204" pitchFamily="50" charset="-128"/>
                <a:ea typeface="Meiryo UI" panose="020B0604030504040204" pitchFamily="50" charset="-128"/>
              </a:rPr>
              <a:t>地域振興課等の限られた職員たちだけ</a:t>
            </a:r>
            <a:r>
              <a:rPr lang="ja-JP" altLang="en-US" sz="1600" dirty="0">
                <a:latin typeface="Meiryo UI" panose="020B0604030504040204" pitchFamily="50" charset="-128"/>
                <a:ea typeface="Meiryo UI" panose="020B0604030504040204" pitchFamily="50" charset="-128"/>
              </a:rPr>
              <a:t>というイメージ。</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ja-JP" altLang="en-US" sz="1600" b="1" dirty="0">
                <a:solidFill>
                  <a:srgbClr val="FF0000"/>
                </a:solidFill>
                <a:latin typeface="Meiryo UI" panose="020B0604030504040204" pitchFamily="50" charset="-128"/>
                <a:ea typeface="Meiryo UI" panose="020B0604030504040204" pitchFamily="50" charset="-128"/>
              </a:rPr>
              <a:t>向上心のある人、意識の高い人しか行かなそう</a:t>
            </a:r>
            <a:r>
              <a:rPr lang="ja-JP" altLang="en-US" sz="1600" dirty="0">
                <a:latin typeface="Meiryo UI" panose="020B0604030504040204" pitchFamily="50" charset="-128"/>
                <a:ea typeface="Meiryo UI" panose="020B0604030504040204" pitchFamily="50" charset="-128"/>
              </a:rPr>
              <a:t>。職員意識の醸成が必要。</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a:t>
            </a:r>
            <a:r>
              <a:rPr lang="ja-JP" altLang="ja-JP" sz="1600" b="1" dirty="0">
                <a:latin typeface="Meiryo UI" panose="020B0604030504040204" pitchFamily="50" charset="-128"/>
                <a:ea typeface="Meiryo UI" panose="020B0604030504040204" pitchFamily="50" charset="-128"/>
              </a:rPr>
              <a:t>庁内横断型の横串の仕組</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a:t>
            </a:r>
            <a:r>
              <a:rPr lang="ja-JP" altLang="ja-JP" sz="1600" dirty="0">
                <a:latin typeface="Meiryo UI" panose="020B0604030504040204" pitchFamily="50" charset="-128"/>
                <a:ea typeface="Meiryo UI" panose="020B0604030504040204" pitchFamily="50" charset="-128"/>
              </a:rPr>
              <a:t>横断型の組織を成功させるためには、</a:t>
            </a:r>
            <a:r>
              <a:rPr lang="ja-JP" altLang="ja-JP" sz="1600" b="1" dirty="0">
                <a:solidFill>
                  <a:srgbClr val="FF0000"/>
                </a:solidFill>
                <a:latin typeface="Meiryo UI" panose="020B0604030504040204" pitchFamily="50" charset="-128"/>
                <a:ea typeface="Meiryo UI" panose="020B0604030504040204" pitchFamily="50" charset="-128"/>
              </a:rPr>
              <a:t>明確な権限を与える必要</a:t>
            </a:r>
            <a:r>
              <a:rPr lang="ja-JP" altLang="ja-JP" sz="1600" dirty="0">
                <a:latin typeface="Meiryo UI" panose="020B0604030504040204" pitchFamily="50" charset="-128"/>
                <a:ea typeface="Meiryo UI" panose="020B0604030504040204" pitchFamily="50" charset="-128"/>
              </a:rPr>
              <a:t>があると思う</a:t>
            </a:r>
            <a:r>
              <a:rPr lang="ja-JP" altLang="en-US" sz="1600" dirty="0">
                <a:latin typeface="Meiryo UI" panose="020B0604030504040204" pitchFamily="50" charset="-128"/>
                <a:ea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・各部署の</a:t>
            </a:r>
            <a:r>
              <a:rPr lang="ja-JP" altLang="en-US" sz="1600" b="1" dirty="0">
                <a:solidFill>
                  <a:srgbClr val="FF0000"/>
                </a:solidFill>
                <a:latin typeface="Meiryo UI" panose="020B0604030504040204" pitchFamily="50" charset="-128"/>
                <a:ea typeface="Meiryo UI" panose="020B0604030504040204" pitchFamily="50" charset="-128"/>
              </a:rPr>
              <a:t>ハレーションは非常に大きい</a:t>
            </a:r>
            <a:r>
              <a:rPr lang="ja-JP" altLang="en-US" sz="1600" dirty="0">
                <a:latin typeface="Meiryo UI" panose="020B0604030504040204" pitchFamily="50" charset="-128"/>
                <a:ea typeface="Meiryo UI" panose="020B0604030504040204" pitchFamily="50" charset="-128"/>
              </a:rPr>
              <a:t>と思うので、制度面での検討が必要。</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a:t>
            </a:r>
            <a:r>
              <a:rPr lang="ja-JP" altLang="ja-JP" sz="1600" b="1" dirty="0">
                <a:latin typeface="Meiryo UI" panose="020B0604030504040204" pitchFamily="50" charset="-128"/>
                <a:ea typeface="Meiryo UI" panose="020B0604030504040204" pitchFamily="50" charset="-128"/>
              </a:rPr>
              <a:t>時間や場所を有効に活用</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・時間の有効活用はその人次第。</a:t>
            </a:r>
            <a:r>
              <a:rPr lang="ja-JP" altLang="en-US" sz="1600" b="1" dirty="0">
                <a:solidFill>
                  <a:srgbClr val="FF0000"/>
                </a:solidFill>
                <a:latin typeface="Meiryo UI" panose="020B0604030504040204" pitchFamily="50" charset="-128"/>
                <a:ea typeface="Meiryo UI" panose="020B0604030504040204" pitchFamily="50" charset="-128"/>
              </a:rPr>
              <a:t>今できない人が環境が変わるだけでできるのか</a:t>
            </a:r>
            <a:r>
              <a:rPr lang="ja-JP" altLang="en-US" sz="1600" dirty="0">
                <a:latin typeface="Meiryo UI" panose="020B0604030504040204" pitchFamily="50" charset="-128"/>
                <a:ea typeface="Meiryo UI" panose="020B0604030504040204" pitchFamily="50" charset="-128"/>
              </a:rPr>
              <a:t>疑問。</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a:t>
            </a:r>
            <a:r>
              <a:rPr lang="ja-JP" altLang="ja-JP" sz="1600" b="1" dirty="0">
                <a:latin typeface="Meiryo UI" panose="020B0604030504040204" pitchFamily="50" charset="-128"/>
                <a:ea typeface="Meiryo UI" panose="020B0604030504040204" pitchFamily="50" charset="-128"/>
              </a:rPr>
              <a:t>新しい働き方が評価される仕組</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・新しい働き方だけ評価するのは違うと思う。</a:t>
            </a:r>
            <a:r>
              <a:rPr lang="ja-JP" altLang="en-US" sz="1600" b="1" dirty="0">
                <a:solidFill>
                  <a:srgbClr val="FF0000"/>
                </a:solidFill>
                <a:latin typeface="Meiryo UI" panose="020B0604030504040204" pitchFamily="50" charset="-128"/>
                <a:ea typeface="Meiryo UI" panose="020B0604030504040204" pitchFamily="50" charset="-128"/>
              </a:rPr>
              <a:t>人事考課制度の抜本的な見直しくらいの力強さが</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必要</a:t>
            </a:r>
            <a:r>
              <a:rPr lang="ja-JP" altLang="en-US" sz="1600" dirty="0">
                <a:latin typeface="Meiryo UI" panose="020B0604030504040204" pitchFamily="50" charset="-128"/>
                <a:ea typeface="Meiryo UI" panose="020B0604030504040204" pitchFamily="50" charset="-128"/>
              </a:rPr>
              <a:t>ではないか。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・何をどう評価するのか。</a:t>
            </a:r>
            <a:r>
              <a:rPr lang="ja-JP" altLang="en-US" sz="1600" b="1" dirty="0">
                <a:solidFill>
                  <a:srgbClr val="FF0000"/>
                </a:solidFill>
                <a:latin typeface="Meiryo UI" panose="020B0604030504040204" pitchFamily="50" charset="-128"/>
                <a:ea typeface="Meiryo UI" panose="020B0604030504040204" pitchFamily="50" charset="-128"/>
              </a:rPr>
              <a:t>誰もが納得のいく評価基準は非常に難しい</a:t>
            </a:r>
            <a:r>
              <a:rPr lang="ja-JP" altLang="en-US" sz="1600" dirty="0">
                <a:latin typeface="Meiryo UI" panose="020B0604030504040204" pitchFamily="50" charset="-128"/>
                <a:ea typeface="Meiryo UI" panose="020B0604030504040204" pitchFamily="50" charset="-128"/>
              </a:rPr>
              <a:t>と思う。</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・職場にいることが当たり前の中で、新しい働き方を評価するには</a:t>
            </a:r>
            <a:r>
              <a:rPr lang="ja-JP" altLang="en-US" sz="1600" b="1" dirty="0">
                <a:solidFill>
                  <a:srgbClr val="FF0000"/>
                </a:solidFill>
                <a:latin typeface="Meiryo UI" panose="020B0604030504040204" pitchFamily="50" charset="-128"/>
                <a:ea typeface="Meiryo UI" panose="020B0604030504040204" pitchFamily="50" charset="-128"/>
              </a:rPr>
              <a:t>評価基準よりも評価者（管理者）</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の意識の転換が重要</a:t>
            </a:r>
            <a:r>
              <a:rPr lang="ja-JP" altLang="en-US" sz="1600" dirty="0">
                <a:latin typeface="Meiryo UI" panose="020B0604030504040204" pitchFamily="50" charset="-128"/>
                <a:ea typeface="Meiryo UI" panose="020B0604030504040204" pitchFamily="50" charset="-128"/>
              </a:rPr>
              <a:t>だと思う。</a:t>
            </a:r>
            <a:endParaRPr lang="en-US" altLang="ja-JP" sz="16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EC9E811D-0C80-44BF-BB39-A198DAFCA4C7}"/>
              </a:ext>
            </a:extLst>
          </p:cNvPr>
          <p:cNvSpPr/>
          <p:nvPr/>
        </p:nvSpPr>
        <p:spPr>
          <a:xfrm>
            <a:off x="191456" y="742241"/>
            <a:ext cx="8774880" cy="26685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solidFill>
                  <a:schemeClr val="tx1"/>
                </a:solidFill>
                <a:latin typeface="Meiryo UI" panose="020B0604030504040204" pitchFamily="50" charset="-128"/>
                <a:ea typeface="Meiryo UI" panose="020B0604030504040204" pitchFamily="50" charset="-128"/>
              </a:rPr>
              <a:t>■基本方針３の取組検討の参考（キーワードに対する懸念事項）（</a:t>
            </a:r>
            <a:r>
              <a:rPr lang="en-US" altLang="ja-JP" dirty="0">
                <a:solidFill>
                  <a:schemeClr val="tx1"/>
                </a:solidFill>
                <a:latin typeface="Meiryo UI" panose="020B0604030504040204" pitchFamily="50" charset="-128"/>
                <a:ea typeface="Meiryo UI" panose="020B0604030504040204" pitchFamily="50" charset="-128"/>
              </a:rPr>
              <a:t>1/2</a:t>
            </a:r>
            <a:r>
              <a:rPr lang="ja-JP" altLang="en-US" dirty="0">
                <a:solidFill>
                  <a:schemeClr val="tx1"/>
                </a:solidFill>
                <a:latin typeface="Meiryo UI" panose="020B0604030504040204" pitchFamily="50" charset="-128"/>
                <a:ea typeface="Meiryo UI" panose="020B0604030504040204" pitchFamily="50" charset="-128"/>
              </a:rPr>
              <a:t>）</a:t>
            </a:r>
            <a:endParaRPr lang="en-US" altLang="ja-JP"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9048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0" y="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アジェンダ</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4" name="コンテンツ プレースホルダー 2">
            <a:extLst>
              <a:ext uri="{FF2B5EF4-FFF2-40B4-BE49-F238E27FC236}">
                <a16:creationId xmlns:a16="http://schemas.microsoft.com/office/drawing/2014/main" id="{65D8B2DC-D5E1-4124-856A-028C702048E4}"/>
              </a:ext>
            </a:extLst>
          </p:cNvPr>
          <p:cNvSpPr>
            <a:spLocks noGrp="1"/>
          </p:cNvSpPr>
          <p:nvPr>
            <p:ph idx="1"/>
          </p:nvPr>
        </p:nvSpPr>
        <p:spPr>
          <a:xfrm>
            <a:off x="404080" y="968525"/>
            <a:ext cx="8560407" cy="5512146"/>
          </a:xfrm>
        </p:spPr>
        <p:txBody>
          <a:bodyPr>
            <a:normAutofit fontScale="92500" lnSpcReduction="20000"/>
          </a:bodyPr>
          <a:lstStyle/>
          <a:p>
            <a:pPr marL="0" indent="0">
              <a:buNone/>
            </a:pPr>
            <a:r>
              <a:rPr lang="ja-JP" altLang="en-US" dirty="0">
                <a:latin typeface="Meiryo UI" panose="020B0604030504040204" pitchFamily="50" charset="-128"/>
                <a:ea typeface="Meiryo UI" panose="020B0604030504040204" pitchFamily="50" charset="-128"/>
              </a:rPr>
              <a:t>１　ビジョン・基本方針の確定について</a:t>
            </a:r>
            <a:endParaRPr lang="en-US" altLang="ja-JP" dirty="0">
              <a:latin typeface="Meiryo UI" panose="020B0604030504040204" pitchFamily="50" charset="-128"/>
              <a:ea typeface="Meiryo UI" panose="020B0604030504040204" pitchFamily="50" charset="-128"/>
            </a:endParaRPr>
          </a:p>
          <a:p>
            <a:pPr marL="0" indent="0">
              <a:buNone/>
            </a:pPr>
            <a:r>
              <a:rPr lang="ja-JP" altLang="en-US" sz="2400" dirty="0">
                <a:latin typeface="Meiryo UI" panose="020B0604030504040204" pitchFamily="50" charset="-128"/>
                <a:ea typeface="Meiryo UI" panose="020B0604030504040204" pitchFamily="50" charset="-128"/>
              </a:rPr>
              <a:t>　　　・事前ヒアリングの結果に基づく報告</a:t>
            </a:r>
            <a:endParaRPr lang="en-US" altLang="ja-JP" sz="2400"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２　論点整理　</a:t>
            </a:r>
            <a:endParaRPr lang="en-US" altLang="ja-JP" dirty="0">
              <a:latin typeface="Meiryo UI" panose="020B0604030504040204" pitchFamily="50" charset="-128"/>
              <a:ea typeface="Meiryo UI" panose="020B0604030504040204" pitchFamily="50" charset="-128"/>
            </a:endParaRPr>
          </a:p>
          <a:p>
            <a:pPr marL="0" indent="0">
              <a:buNone/>
            </a:pPr>
            <a:r>
              <a:rPr lang="ja-JP" altLang="en-US" sz="2400" dirty="0">
                <a:latin typeface="Meiryo UI" panose="020B0604030504040204" pitchFamily="50" charset="-128"/>
                <a:ea typeface="Meiryo UI" panose="020B0604030504040204" pitchFamily="50" charset="-128"/>
              </a:rPr>
              <a:t>（１）各基本方針の意図について</a:t>
            </a:r>
            <a:endParaRPr lang="en-US" altLang="ja-JP" sz="2400" dirty="0">
              <a:latin typeface="Meiryo UI" panose="020B0604030504040204" pitchFamily="50" charset="-128"/>
              <a:ea typeface="Meiryo UI" panose="020B0604030504040204" pitchFamily="50" charset="-128"/>
            </a:endParaRPr>
          </a:p>
          <a:p>
            <a:pPr marL="0" indent="0">
              <a:buNone/>
            </a:pPr>
            <a:r>
              <a:rPr lang="ja-JP" altLang="en-US" sz="2400" dirty="0">
                <a:latin typeface="Meiryo UI" panose="020B0604030504040204" pitchFamily="50" charset="-128"/>
                <a:ea typeface="Meiryo UI" panose="020B0604030504040204" pitchFamily="50" charset="-128"/>
              </a:rPr>
              <a:t>（２）論点について</a:t>
            </a:r>
            <a:endParaRPr lang="en-US" altLang="ja-JP" sz="2400" dirty="0">
              <a:latin typeface="Meiryo UI" panose="020B0604030504040204" pitchFamily="50" charset="-128"/>
              <a:ea typeface="Meiryo UI" panose="020B0604030504040204" pitchFamily="50" charset="-128"/>
            </a:endParaRPr>
          </a:p>
          <a:p>
            <a:pPr marL="0" indent="0">
              <a:buNone/>
            </a:pPr>
            <a:endParaRPr lang="en-US" altLang="ja-JP" sz="2600"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３　本日の論点</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a:t>
            </a:r>
            <a:r>
              <a:rPr lang="ja-JP" altLang="en-US" sz="2400" dirty="0">
                <a:latin typeface="Meiryo UI" panose="020B0604030504040204" pitchFamily="50" charset="-128"/>
                <a:ea typeface="Meiryo UI" panose="020B0604030504040204" pitchFamily="50" charset="-128"/>
              </a:rPr>
              <a:t>・基本方針に基づく具体的な取組について</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４　参考資料</a:t>
            </a: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５　</a:t>
            </a:r>
            <a:r>
              <a:rPr kumimoji="1" lang="ja-JP" altLang="en-US" dirty="0">
                <a:latin typeface="Meiryo UI" panose="020B0604030504040204" pitchFamily="50" charset="-128"/>
                <a:ea typeface="Meiryo UI" panose="020B0604030504040204" pitchFamily="50" charset="-128"/>
              </a:rPr>
              <a:t>今後のスケジュール</a:t>
            </a:r>
            <a:endParaRPr kumimoji="1" lang="en-US" altLang="ja-JP"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B7A0925-3D2C-4FE3-A17B-B5BD4BB13F47}"/>
              </a:ext>
            </a:extLst>
          </p:cNvPr>
          <p:cNvSpPr>
            <a:spLocks noGrp="1"/>
          </p:cNvSpPr>
          <p:nvPr>
            <p:ph type="sldNum" sz="quarter" idx="12"/>
          </p:nvPr>
        </p:nvSpPr>
        <p:spPr/>
        <p:txBody>
          <a:bodyPr/>
          <a:lstStyle/>
          <a:p>
            <a:fld id="{ABBF78F6-40F7-42CC-B691-F10E30E15BA0}" type="slidenum">
              <a:rPr kumimoji="1" lang="ja-JP" altLang="en-US" smtClean="0"/>
              <a:pPr/>
              <a:t>2</a:t>
            </a:fld>
            <a:endParaRPr kumimoji="1" lang="ja-JP" altLang="en-US"/>
          </a:p>
        </p:txBody>
      </p:sp>
    </p:spTree>
    <p:extLst>
      <p:ext uri="{BB962C8B-B14F-4D97-AF65-F5344CB8AC3E}">
        <p14:creationId xmlns:p14="http://schemas.microsoft.com/office/powerpoint/2010/main" val="13034536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7541"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４　参考資料</a:t>
            </a:r>
            <a:r>
              <a:rPr lang="ja-JP" altLang="en-US" sz="2800" dirty="0">
                <a:latin typeface="Meiryo UI" panose="020B0604030504040204" pitchFamily="50" charset="-128"/>
                <a:ea typeface="Meiryo UI" panose="020B0604030504040204" pitchFamily="50" charset="-128"/>
              </a:rPr>
              <a:t>（</a:t>
            </a:r>
            <a:r>
              <a:rPr lang="en-US" altLang="ja-JP" sz="2800" dirty="0">
                <a:latin typeface="Meiryo UI" panose="020B0604030504040204" pitchFamily="50" charset="-128"/>
                <a:ea typeface="Meiryo UI" panose="020B0604030504040204" pitchFamily="50" charset="-128"/>
              </a:rPr>
              <a:t>4/5</a:t>
            </a:r>
            <a:r>
              <a:rPr lang="ja-JP" altLang="en-US" sz="2800" dirty="0">
                <a:latin typeface="Meiryo UI" panose="020B0604030504040204" pitchFamily="50" charset="-128"/>
                <a:ea typeface="Meiryo UI" panose="020B0604030504040204" pitchFamily="50" charset="-128"/>
              </a:rPr>
              <a:t>）</a:t>
            </a:r>
            <a:endParaRPr lang="ja-JP" altLang="en-US" sz="2800" i="1" dirty="0">
              <a:latin typeface="Meiryo UI" panose="020B0604030504040204" pitchFamily="50" charset="-128"/>
              <a:ea typeface="Meiryo UI"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4" name="コンテンツ プレースホルダー 2">
            <a:extLst>
              <a:ext uri="{FF2B5EF4-FFF2-40B4-BE49-F238E27FC236}">
                <a16:creationId xmlns:a16="http://schemas.microsoft.com/office/drawing/2014/main" id="{65D8B2DC-D5E1-4124-856A-028C702048E4}"/>
              </a:ext>
            </a:extLst>
          </p:cNvPr>
          <p:cNvSpPr>
            <a:spLocks noGrp="1"/>
          </p:cNvSpPr>
          <p:nvPr>
            <p:ph idx="1"/>
          </p:nvPr>
        </p:nvSpPr>
        <p:spPr>
          <a:xfrm>
            <a:off x="399033" y="1075919"/>
            <a:ext cx="8560407" cy="322007"/>
          </a:xfrm>
        </p:spPr>
        <p:txBody>
          <a:bodyPr>
            <a:normAutofit lnSpcReduction="10000"/>
          </a:bodyPr>
          <a:lstStyle/>
          <a:p>
            <a:pPr marL="0" indent="0">
              <a:buNone/>
            </a:pPr>
            <a:r>
              <a:rPr lang="en-US" altLang="ja-JP" sz="1600" dirty="0">
                <a:latin typeface="Meiryo UI" panose="020B0604030504040204" pitchFamily="50" charset="-128"/>
                <a:ea typeface="Meiryo UI" panose="020B0604030504040204" pitchFamily="50" charset="-128"/>
              </a:rPr>
              <a:t>※30</a:t>
            </a:r>
            <a:r>
              <a:rPr lang="ja-JP" altLang="en-US" sz="1600" dirty="0">
                <a:latin typeface="Meiryo UI" panose="020B0604030504040204" pitchFamily="50" charset="-128"/>
                <a:ea typeface="Meiryo UI" panose="020B0604030504040204" pitchFamily="50" charset="-128"/>
              </a:rPr>
              <a:t>代の庁内有志職員</a:t>
            </a:r>
            <a:endParaRPr lang="en-US" altLang="ja-JP" sz="16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B7A0925-3D2C-4FE3-A17B-B5BD4BB13F47}"/>
              </a:ext>
            </a:extLst>
          </p:cNvPr>
          <p:cNvSpPr>
            <a:spLocks noGrp="1"/>
          </p:cNvSpPr>
          <p:nvPr>
            <p:ph type="sldNum" sz="quarter" idx="12"/>
          </p:nvPr>
        </p:nvSpPr>
        <p:spPr/>
        <p:txBody>
          <a:bodyPr/>
          <a:lstStyle/>
          <a:p>
            <a:fld id="{ABBF78F6-40F7-42CC-B691-F10E30E15BA0}" type="slidenum">
              <a:rPr kumimoji="1" lang="ja-JP" altLang="en-US" smtClean="0">
                <a:latin typeface="Meiryo UI" panose="020B0604030504040204" pitchFamily="50" charset="-128"/>
                <a:ea typeface="Meiryo UI" panose="020B0604030504040204" pitchFamily="50" charset="-128"/>
              </a:rPr>
              <a:pPr/>
              <a:t>20</a:t>
            </a:fld>
            <a:endParaRPr kumimoji="1" lang="ja-JP" altLang="en-US">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5C883F95-D1AB-4227-9141-B9842BA9C4E6}"/>
              </a:ext>
            </a:extLst>
          </p:cNvPr>
          <p:cNvSpPr/>
          <p:nvPr/>
        </p:nvSpPr>
        <p:spPr>
          <a:xfrm>
            <a:off x="323528" y="1426941"/>
            <a:ext cx="8229600" cy="492940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sz="1600"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福祉部門</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a:t>
            </a:r>
            <a:r>
              <a:rPr lang="en-US" altLang="ja-JP" sz="1600" b="1" dirty="0">
                <a:solidFill>
                  <a:srgbClr val="FF0000"/>
                </a:solidFill>
                <a:latin typeface="Meiryo UI" panose="020B0604030504040204" pitchFamily="50" charset="-128"/>
                <a:ea typeface="Meiryo UI" panose="020B0604030504040204" pitchFamily="50" charset="-128"/>
              </a:rPr>
              <a:t>AI</a:t>
            </a:r>
            <a:r>
              <a:rPr lang="ja-JP" altLang="en-US" sz="1600" b="1" dirty="0">
                <a:solidFill>
                  <a:srgbClr val="FF0000"/>
                </a:solidFill>
                <a:latin typeface="Meiryo UI" panose="020B0604030504040204" pitchFamily="50" charset="-128"/>
                <a:ea typeface="Meiryo UI" panose="020B0604030504040204" pitchFamily="50" charset="-128"/>
              </a:rPr>
              <a:t>、チャットボット等による相談が最初の窓口</a:t>
            </a:r>
            <a:r>
              <a:rPr lang="ja-JP" altLang="en-US" sz="1600" dirty="0">
                <a:latin typeface="Meiryo UI" panose="020B0604030504040204" pitchFamily="50" charset="-128"/>
                <a:ea typeface="Meiryo UI" panose="020B0604030504040204" pitchFamily="50" charset="-128"/>
              </a:rPr>
              <a:t>になり、概ねそこで解決できるようになり、</a:t>
            </a:r>
            <a:r>
              <a:rPr lang="ja-JP" altLang="en-US" sz="1600" b="1" dirty="0">
                <a:solidFill>
                  <a:srgbClr val="FF0000"/>
                </a:solidFill>
                <a:latin typeface="Meiryo UI" panose="020B0604030504040204" pitchFamily="50" charset="-128"/>
                <a:ea typeface="Meiryo UI" panose="020B0604030504040204" pitchFamily="50" charset="-128"/>
              </a:rPr>
              <a:t>窓口への相</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談来庁や電話等による相談はごく少数</a:t>
            </a:r>
            <a:r>
              <a:rPr lang="ja-JP" altLang="en-US"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・本人の状態確認、福祉用具の現物確認等が必要な部分はあるが、</a:t>
            </a:r>
            <a:r>
              <a:rPr lang="ja-JP" altLang="en-US" sz="1600" b="1" dirty="0">
                <a:solidFill>
                  <a:srgbClr val="FF0000"/>
                </a:solidFill>
                <a:latin typeface="Meiryo UI" panose="020B0604030504040204" pitchFamily="50" charset="-128"/>
                <a:ea typeface="Meiryo UI" panose="020B0604030504040204" pitchFamily="50" charset="-128"/>
              </a:rPr>
              <a:t>在宅からのビデオ通話、アバ</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ターを利用した電子庁舎等で疑似対面</a:t>
            </a:r>
            <a:r>
              <a:rPr lang="ja-JP" altLang="en-US" sz="1600" dirty="0">
                <a:latin typeface="Meiryo UI" panose="020B0604030504040204" pitchFamily="50" charset="-128"/>
                <a:ea typeface="Meiryo UI" panose="020B0604030504040204" pitchFamily="50" charset="-128"/>
              </a:rPr>
              <a:t>扱いが可能となる。</a:t>
            </a:r>
          </a:p>
          <a:p>
            <a:r>
              <a:rPr lang="ja-JP" altLang="en-US" sz="1600" dirty="0">
                <a:latin typeface="Meiryo UI" panose="020B0604030504040204" pitchFamily="50" charset="-128"/>
                <a:ea typeface="Meiryo UI" panose="020B0604030504040204" pitchFamily="50" charset="-128"/>
              </a:rPr>
              <a:t>・</a:t>
            </a:r>
            <a:r>
              <a:rPr lang="ja-JP" altLang="en-US" sz="1600" b="1" dirty="0">
                <a:solidFill>
                  <a:srgbClr val="FF0000"/>
                </a:solidFill>
                <a:latin typeface="Meiryo UI" panose="020B0604030504040204" pitchFamily="50" charset="-128"/>
                <a:ea typeface="Meiryo UI" panose="020B0604030504040204" pitchFamily="50" charset="-128"/>
              </a:rPr>
              <a:t>変更届等の簡易な申請はオンライン化されており、申請後から内容決定までの処理は自動化</a:t>
            </a:r>
            <a:r>
              <a:rPr lang="ja-JP" altLang="en-US" sz="1600" dirty="0">
                <a:latin typeface="Meiryo UI" panose="020B0604030504040204" pitchFamily="50" charset="-128"/>
                <a:ea typeface="Meiryo UI" panose="020B0604030504040204" pitchFamily="50" charset="-128"/>
              </a:rPr>
              <a:t>され、</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最後の確認のみ職員が行う。</a:t>
            </a:r>
          </a:p>
          <a:p>
            <a:r>
              <a:rPr lang="ja-JP" altLang="en-US" sz="1600" dirty="0">
                <a:latin typeface="Meiryo UI" panose="020B0604030504040204" pitchFamily="50" charset="-128"/>
                <a:ea typeface="Meiryo UI" panose="020B0604030504040204" pitchFamily="50" charset="-128"/>
              </a:rPr>
              <a:t>・上記の環境が整っていれば、福祉窓口に必要な職員数は大幅に少なくなり、</a:t>
            </a:r>
            <a:r>
              <a:rPr lang="ja-JP" altLang="en-US" sz="1600" b="1" dirty="0">
                <a:solidFill>
                  <a:srgbClr val="FF0000"/>
                </a:solidFill>
                <a:latin typeface="Meiryo UI" panose="020B0604030504040204" pitchFamily="50" charset="-128"/>
                <a:ea typeface="Meiryo UI" panose="020B0604030504040204" pitchFamily="50" charset="-128"/>
              </a:rPr>
              <a:t>基本的にはリモート</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ワークが主となり、庁舎への出勤は週１，２回</a:t>
            </a:r>
            <a:r>
              <a:rPr lang="ja-JP" altLang="en-US" sz="1600" dirty="0">
                <a:latin typeface="Meiryo UI" panose="020B0604030504040204" pitchFamily="50" charset="-128"/>
                <a:ea typeface="Meiryo UI" panose="020B0604030504040204" pitchFamily="50" charset="-128"/>
              </a:rPr>
              <a:t>となる。</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事業部門</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・事業者や市民の</a:t>
            </a:r>
            <a:r>
              <a:rPr lang="ja-JP" altLang="en-US" sz="1600" b="1" dirty="0">
                <a:solidFill>
                  <a:srgbClr val="FF0000"/>
                </a:solidFill>
                <a:latin typeface="Meiryo UI" panose="020B0604030504040204" pitchFamily="50" charset="-128"/>
                <a:ea typeface="Meiryo UI" panose="020B0604030504040204" pitchFamily="50" charset="-128"/>
              </a:rPr>
              <a:t>申請受付などルーティン作業は</a:t>
            </a:r>
            <a:r>
              <a:rPr lang="en-US" altLang="ja-JP" sz="1600" b="1" dirty="0">
                <a:solidFill>
                  <a:srgbClr val="FF0000"/>
                </a:solidFill>
                <a:latin typeface="Meiryo UI" panose="020B0604030504040204" pitchFamily="50" charset="-128"/>
                <a:ea typeface="Meiryo UI" panose="020B0604030504040204" pitchFamily="50" charset="-128"/>
              </a:rPr>
              <a:t>AI</a:t>
            </a:r>
            <a:r>
              <a:rPr lang="ja-JP" altLang="en-US" sz="1600" b="1" dirty="0">
                <a:solidFill>
                  <a:srgbClr val="FF0000"/>
                </a:solidFill>
                <a:latin typeface="Meiryo UI" panose="020B0604030504040204" pitchFamily="50" charset="-128"/>
                <a:ea typeface="Meiryo UI" panose="020B0604030504040204" pitchFamily="50" charset="-128"/>
              </a:rPr>
              <a:t>等が行い、職員の業務はそれらの管理業務が</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中心</a:t>
            </a:r>
            <a:r>
              <a:rPr lang="ja-JP" altLang="en-US" sz="1600" dirty="0">
                <a:latin typeface="Meiryo UI" panose="020B0604030504040204" pitchFamily="50" charset="-128"/>
                <a:ea typeface="Meiryo UI" panose="020B0604030504040204" pitchFamily="50" charset="-128"/>
              </a:rPr>
              <a:t>となっている。</a:t>
            </a:r>
          </a:p>
          <a:p>
            <a:r>
              <a:rPr lang="ja-JP" altLang="en-US" sz="1600" dirty="0">
                <a:latin typeface="Meiryo UI" panose="020B0604030504040204" pitchFamily="50" charset="-128"/>
                <a:ea typeface="Meiryo UI" panose="020B0604030504040204" pitchFamily="50" charset="-128"/>
              </a:rPr>
              <a:t>・ただし、</a:t>
            </a:r>
            <a:r>
              <a:rPr lang="en-US" altLang="ja-JP" sz="1600" dirty="0">
                <a:latin typeface="Meiryo UI" panose="020B0604030504040204" pitchFamily="50" charset="-128"/>
                <a:ea typeface="Meiryo UI" panose="020B0604030504040204" pitchFamily="50" charset="-128"/>
              </a:rPr>
              <a:t>AI</a:t>
            </a:r>
            <a:r>
              <a:rPr lang="ja-JP" altLang="en-US" sz="1600" dirty="0">
                <a:latin typeface="Meiryo UI" panose="020B0604030504040204" pitchFamily="50" charset="-128"/>
                <a:ea typeface="Meiryo UI" panose="020B0604030504040204" pitchFamily="50" charset="-128"/>
              </a:rPr>
              <a:t>等では判断のできない</a:t>
            </a:r>
            <a:r>
              <a:rPr lang="ja-JP" altLang="en-US" sz="1600" b="1" dirty="0">
                <a:solidFill>
                  <a:srgbClr val="FF0000"/>
                </a:solidFill>
                <a:latin typeface="Meiryo UI" panose="020B0604030504040204" pitchFamily="50" charset="-128"/>
                <a:ea typeface="Meiryo UI" panose="020B0604030504040204" pitchFamily="50" charset="-128"/>
              </a:rPr>
              <a:t>特殊な事例が生じた際は職員が対応する</a:t>
            </a:r>
            <a:r>
              <a:rPr lang="ja-JP" altLang="en-US" sz="1600" dirty="0">
                <a:solidFill>
                  <a:schemeClr val="tx1"/>
                </a:solidFill>
                <a:latin typeface="Meiryo UI" panose="020B0604030504040204" pitchFamily="50" charset="-128"/>
                <a:ea typeface="Meiryo UI" panose="020B0604030504040204" pitchFamily="50" charset="-128"/>
              </a:rPr>
              <a:t>ことになり、</a:t>
            </a:r>
            <a:r>
              <a:rPr lang="ja-JP" altLang="en-US" sz="1600" b="1" dirty="0">
                <a:solidFill>
                  <a:srgbClr val="FF0000"/>
                </a:solidFill>
                <a:latin typeface="Meiryo UI" panose="020B0604030504040204" pitchFamily="50" charset="-128"/>
                <a:ea typeface="Meiryo UI" panose="020B0604030504040204" pitchFamily="50" charset="-128"/>
              </a:rPr>
              <a:t>難しい判断</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をする機会がより一層多く</a:t>
            </a:r>
            <a:r>
              <a:rPr lang="ja-JP" altLang="en-US" sz="1600" dirty="0">
                <a:latin typeface="Meiryo UI" panose="020B0604030504040204" pitchFamily="50" charset="-128"/>
                <a:ea typeface="Meiryo UI" panose="020B0604030504040204" pitchFamily="50" charset="-128"/>
              </a:rPr>
              <a:t>なる。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・通常の</a:t>
            </a:r>
            <a:r>
              <a:rPr lang="ja-JP" altLang="en-US" sz="1600" b="1" dirty="0">
                <a:solidFill>
                  <a:srgbClr val="FF0000"/>
                </a:solidFill>
                <a:latin typeface="Meiryo UI" panose="020B0604030504040204" pitchFamily="50" charset="-128"/>
                <a:ea typeface="Meiryo UI" panose="020B0604030504040204" pitchFamily="50" charset="-128"/>
              </a:rPr>
              <a:t>市役所業務は週４日であり、残りの週１日は</a:t>
            </a:r>
            <a:r>
              <a:rPr lang="en-US" altLang="ja-JP" sz="1600" b="1" dirty="0">
                <a:solidFill>
                  <a:srgbClr val="FF0000"/>
                </a:solidFill>
                <a:latin typeface="Meiryo UI" panose="020B0604030504040204" pitchFamily="50" charset="-128"/>
                <a:ea typeface="Meiryo UI" panose="020B0604030504040204" pitchFamily="50" charset="-128"/>
              </a:rPr>
              <a:t>NPO</a:t>
            </a:r>
            <a:r>
              <a:rPr lang="ja-JP" altLang="en-US" sz="1600" b="1" dirty="0">
                <a:solidFill>
                  <a:srgbClr val="FF0000"/>
                </a:solidFill>
                <a:latin typeface="Meiryo UI" panose="020B0604030504040204" pitchFamily="50" charset="-128"/>
                <a:ea typeface="Meiryo UI" panose="020B0604030504040204" pitchFamily="50" charset="-128"/>
              </a:rPr>
              <a:t>等で副業として勤務するか、大学等で</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600" b="1" dirty="0">
                <a:solidFill>
                  <a:srgbClr val="FF0000"/>
                </a:solidFill>
                <a:latin typeface="Meiryo UI" panose="020B0604030504040204" pitchFamily="50" charset="-128"/>
                <a:ea typeface="Meiryo UI" panose="020B0604030504040204" pitchFamily="50" charset="-128"/>
              </a:rPr>
              <a:t>　勉強するか各自が選択</a:t>
            </a:r>
            <a:r>
              <a:rPr lang="ja-JP" altLang="en-US" sz="1600" dirty="0">
                <a:latin typeface="Meiryo UI" panose="020B0604030504040204" pitchFamily="50" charset="-128"/>
                <a:ea typeface="Meiryo UI" panose="020B0604030504040204" pitchFamily="50" charset="-128"/>
              </a:rPr>
              <a:t>できる。</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ja-JP" altLang="en-US" sz="1600" b="1" dirty="0">
                <a:solidFill>
                  <a:srgbClr val="FF0000"/>
                </a:solidFill>
                <a:latin typeface="Meiryo UI" panose="020B0604030504040204" pitchFamily="50" charset="-128"/>
                <a:ea typeface="Meiryo UI" panose="020B0604030504040204" pitchFamily="50" charset="-128"/>
              </a:rPr>
              <a:t>議事録や資料作成は</a:t>
            </a:r>
            <a:r>
              <a:rPr lang="en-US" altLang="ja-JP" sz="1600" b="1" dirty="0">
                <a:solidFill>
                  <a:srgbClr val="FF0000"/>
                </a:solidFill>
                <a:latin typeface="Meiryo UI" panose="020B0604030504040204" pitchFamily="50" charset="-128"/>
                <a:ea typeface="Meiryo UI" panose="020B0604030504040204" pitchFamily="50" charset="-128"/>
              </a:rPr>
              <a:t>AI</a:t>
            </a:r>
            <a:r>
              <a:rPr lang="ja-JP" altLang="en-US" sz="1600" b="1" dirty="0">
                <a:solidFill>
                  <a:srgbClr val="FF0000"/>
                </a:solidFill>
                <a:latin typeface="Meiryo UI" panose="020B0604030504040204" pitchFamily="50" charset="-128"/>
                <a:ea typeface="Meiryo UI" panose="020B0604030504040204" pitchFamily="50" charset="-128"/>
              </a:rPr>
              <a:t>等により会話の中からリアルタイムに正確に作成</a:t>
            </a:r>
            <a:r>
              <a:rPr lang="ja-JP" altLang="en-US" sz="1600" dirty="0">
                <a:latin typeface="Meiryo UI" panose="020B0604030504040204" pitchFamily="50" charset="-128"/>
                <a:ea typeface="Meiryo UI" panose="020B0604030504040204" pitchFamily="50" charset="-128"/>
              </a:rPr>
              <a:t>され、職員の作業負担</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が激減する。（全て</a:t>
            </a:r>
            <a:r>
              <a:rPr lang="en-US" altLang="ja-JP" sz="1600" dirty="0">
                <a:latin typeface="Meiryo UI" panose="020B0604030504040204" pitchFamily="50" charset="-128"/>
                <a:ea typeface="Meiryo UI" panose="020B0604030504040204" pitchFamily="50" charset="-128"/>
              </a:rPr>
              <a:t>AI</a:t>
            </a:r>
            <a:r>
              <a:rPr lang="ja-JP" altLang="en-US" sz="1600" dirty="0">
                <a:latin typeface="Meiryo UI" panose="020B0604030504040204" pitchFamily="50" charset="-128"/>
                <a:ea typeface="Meiryo UI" panose="020B0604030504040204" pitchFamily="50" charset="-128"/>
              </a:rPr>
              <a:t>等がやるというより、職員の強力なアシスタントというイメージ）</a:t>
            </a:r>
          </a:p>
        </p:txBody>
      </p:sp>
      <p:sp>
        <p:nvSpPr>
          <p:cNvPr id="11" name="正方形/長方形 10">
            <a:extLst>
              <a:ext uri="{FF2B5EF4-FFF2-40B4-BE49-F238E27FC236}">
                <a16:creationId xmlns:a16="http://schemas.microsoft.com/office/drawing/2014/main" id="{EC9E811D-0C80-44BF-BB39-A198DAFCA4C7}"/>
              </a:ext>
            </a:extLst>
          </p:cNvPr>
          <p:cNvSpPr/>
          <p:nvPr/>
        </p:nvSpPr>
        <p:spPr>
          <a:xfrm>
            <a:off x="184560" y="724623"/>
            <a:ext cx="8774880" cy="26685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solidFill>
                  <a:schemeClr val="tx1"/>
                </a:solidFill>
                <a:latin typeface="Meiryo UI" panose="020B0604030504040204" pitchFamily="50" charset="-128"/>
                <a:ea typeface="Meiryo UI" panose="020B0604030504040204" pitchFamily="50" charset="-128"/>
              </a:rPr>
              <a:t>■基本方針３の取組検討の参考（</a:t>
            </a:r>
            <a:r>
              <a:rPr lang="en-US" altLang="ja-JP" dirty="0">
                <a:solidFill>
                  <a:schemeClr val="tx1"/>
                </a:solidFill>
                <a:latin typeface="Meiryo UI" panose="020B0604030504040204" pitchFamily="50" charset="-128"/>
                <a:ea typeface="Meiryo UI" panose="020B0604030504040204" pitchFamily="50" charset="-128"/>
              </a:rPr>
              <a:t>10</a:t>
            </a:r>
            <a:r>
              <a:rPr lang="ja-JP" altLang="en-US" dirty="0">
                <a:solidFill>
                  <a:schemeClr val="tx1"/>
                </a:solidFill>
                <a:latin typeface="Meiryo UI" panose="020B0604030504040204" pitchFamily="50" charset="-128"/>
                <a:ea typeface="Meiryo UI" panose="020B0604030504040204" pitchFamily="50" charset="-128"/>
              </a:rPr>
              <a:t>年後の市役所業務の理想像）（</a:t>
            </a:r>
            <a:r>
              <a:rPr lang="en-US" altLang="ja-JP" dirty="0">
                <a:solidFill>
                  <a:schemeClr val="tx1"/>
                </a:solidFill>
                <a:latin typeface="Meiryo UI" panose="020B0604030504040204" pitchFamily="50" charset="-128"/>
                <a:ea typeface="Meiryo UI" panose="020B0604030504040204" pitchFamily="50" charset="-128"/>
              </a:rPr>
              <a:t>2/2</a:t>
            </a:r>
            <a:r>
              <a:rPr lang="ja-JP" altLang="en-US" dirty="0">
                <a:solidFill>
                  <a:schemeClr val="tx1"/>
                </a:solidFill>
                <a:latin typeface="Meiryo UI" panose="020B0604030504040204" pitchFamily="50" charset="-128"/>
                <a:ea typeface="Meiryo UI" panose="020B0604030504040204" pitchFamily="50" charset="-128"/>
              </a:rPr>
              <a:t>）</a:t>
            </a:r>
            <a:endParaRPr lang="en-US" altLang="ja-JP"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249302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15F8235-BEBC-464F-B3B0-2857800CCADE}"/>
              </a:ext>
            </a:extLst>
          </p:cNvPr>
          <p:cNvSpPr>
            <a:spLocks noGrp="1"/>
          </p:cNvSpPr>
          <p:nvPr>
            <p:ph type="sldNum" sz="quarter" idx="12"/>
          </p:nvPr>
        </p:nvSpPr>
        <p:spPr/>
        <p:txBody>
          <a:bodyPr/>
          <a:lstStyle/>
          <a:p>
            <a:fld id="{ABBF78F6-40F7-42CC-B691-F10E30E15BA0}" type="slidenum">
              <a:rPr kumimoji="1" lang="ja-JP" altLang="en-US" smtClean="0">
                <a:solidFill>
                  <a:schemeClr val="bg1">
                    <a:lumMod val="50000"/>
                  </a:schemeClr>
                </a:solidFill>
                <a:latin typeface="メイリオ" panose="020B0604030504040204" pitchFamily="50" charset="-128"/>
                <a:ea typeface="メイリオ" panose="020B0604030504040204" pitchFamily="50" charset="-128"/>
              </a:rPr>
              <a:pPr/>
              <a:t>21</a:t>
            </a:fld>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7B8F51B0-715D-45F7-96F9-D97FEE54C0C1}"/>
              </a:ext>
            </a:extLst>
          </p:cNvPr>
          <p:cNvSpPr/>
          <p:nvPr/>
        </p:nvSpPr>
        <p:spPr>
          <a:xfrm>
            <a:off x="-19049" y="-2650"/>
            <a:ext cx="7291350"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４　参考資料</a:t>
            </a:r>
            <a:r>
              <a:rPr lang="ja-JP" altLang="en-US" sz="2800" dirty="0">
                <a:latin typeface="Meiryo UI" panose="020B0604030504040204" pitchFamily="50" charset="-128"/>
                <a:ea typeface="Meiryo UI" panose="020B0604030504040204" pitchFamily="50" charset="-128"/>
              </a:rPr>
              <a:t>（</a:t>
            </a:r>
            <a:r>
              <a:rPr lang="en-US" altLang="ja-JP" sz="2800" dirty="0">
                <a:latin typeface="Meiryo UI" panose="020B0604030504040204" pitchFamily="50" charset="-128"/>
                <a:ea typeface="Meiryo UI" panose="020B0604030504040204" pitchFamily="50" charset="-128"/>
              </a:rPr>
              <a:t>5/5</a:t>
            </a:r>
            <a:r>
              <a:rPr lang="ja-JP" altLang="en-US" sz="2800" dirty="0">
                <a:latin typeface="Meiryo UI" panose="020B0604030504040204" pitchFamily="50" charset="-128"/>
                <a:ea typeface="Meiryo UI" panose="020B0604030504040204" pitchFamily="50" charset="-128"/>
              </a:rPr>
              <a:t>）</a:t>
            </a:r>
            <a:endParaRPr lang="ja-JP" altLang="en-US" sz="2800" i="1" dirty="0">
              <a:latin typeface="Meiryo UI" panose="020B0604030504040204" pitchFamily="50" charset="-128"/>
              <a:ea typeface="Meiryo UI"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6" name="正方形/長方形 15">
            <a:extLst>
              <a:ext uri="{FF2B5EF4-FFF2-40B4-BE49-F238E27FC236}">
                <a16:creationId xmlns:a16="http://schemas.microsoft.com/office/drawing/2014/main" id="{55AED4AB-6819-4940-A99F-76D086DD0F93}"/>
              </a:ext>
            </a:extLst>
          </p:cNvPr>
          <p:cNvSpPr/>
          <p:nvPr/>
        </p:nvSpPr>
        <p:spPr>
          <a:xfrm>
            <a:off x="357301" y="727169"/>
            <a:ext cx="6265676"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rPr>
              <a:t>■行政サービスと公共サービスの概括的な整理</a:t>
            </a:r>
          </a:p>
        </p:txBody>
      </p:sp>
      <p:graphicFrame>
        <p:nvGraphicFramePr>
          <p:cNvPr id="29" name="表 28">
            <a:extLst>
              <a:ext uri="{FF2B5EF4-FFF2-40B4-BE49-F238E27FC236}">
                <a16:creationId xmlns:a16="http://schemas.microsoft.com/office/drawing/2014/main" id="{18E1B910-CB77-42C3-9C27-2F8E434839F2}"/>
              </a:ext>
            </a:extLst>
          </p:cNvPr>
          <p:cNvGraphicFramePr>
            <a:graphicFrameLocks noGrp="1"/>
          </p:cNvGraphicFramePr>
          <p:nvPr>
            <p:extLst>
              <p:ext uri="{D42A27DB-BD31-4B8C-83A1-F6EECF244321}">
                <p14:modId xmlns:p14="http://schemas.microsoft.com/office/powerpoint/2010/main" val="2808340550"/>
              </p:ext>
            </p:extLst>
          </p:nvPr>
        </p:nvGraphicFramePr>
        <p:xfrm>
          <a:off x="357301" y="1258719"/>
          <a:ext cx="8087927" cy="4662667"/>
        </p:xfrm>
        <a:graphic>
          <a:graphicData uri="http://schemas.openxmlformats.org/drawingml/2006/table">
            <a:tbl>
              <a:tblPr firstRow="1" bandRow="1">
                <a:tableStyleId>{5C22544A-7EE6-4342-B048-85BDC9FD1C3A}</a:tableStyleId>
              </a:tblPr>
              <a:tblGrid>
                <a:gridCol w="1283171">
                  <a:extLst>
                    <a:ext uri="{9D8B030D-6E8A-4147-A177-3AD203B41FA5}">
                      <a16:colId xmlns:a16="http://schemas.microsoft.com/office/drawing/2014/main" val="3181920844"/>
                    </a:ext>
                  </a:extLst>
                </a:gridCol>
                <a:gridCol w="915304">
                  <a:extLst>
                    <a:ext uri="{9D8B030D-6E8A-4147-A177-3AD203B41FA5}">
                      <a16:colId xmlns:a16="http://schemas.microsoft.com/office/drawing/2014/main" val="2343291545"/>
                    </a:ext>
                  </a:extLst>
                </a:gridCol>
                <a:gridCol w="2664296">
                  <a:extLst>
                    <a:ext uri="{9D8B030D-6E8A-4147-A177-3AD203B41FA5}">
                      <a16:colId xmlns:a16="http://schemas.microsoft.com/office/drawing/2014/main" val="704240856"/>
                    </a:ext>
                  </a:extLst>
                </a:gridCol>
                <a:gridCol w="3225156">
                  <a:extLst>
                    <a:ext uri="{9D8B030D-6E8A-4147-A177-3AD203B41FA5}">
                      <a16:colId xmlns:a16="http://schemas.microsoft.com/office/drawing/2014/main" val="2585784695"/>
                    </a:ext>
                  </a:extLst>
                </a:gridCol>
              </a:tblGrid>
              <a:tr h="442150">
                <a:tc>
                  <a:txBody>
                    <a:bodyPr/>
                    <a:lstStyle/>
                    <a:p>
                      <a:pPr algn="ctr"/>
                      <a:r>
                        <a:rPr kumimoji="1" lang="ja-JP" altLang="en-US" sz="1600" dirty="0">
                          <a:latin typeface="Meiryo UI" panose="020B0604030504040204" pitchFamily="50" charset="-128"/>
                          <a:ea typeface="Meiryo UI" panose="020B0604030504040204" pitchFamily="50" charset="-128"/>
                        </a:rPr>
                        <a:t>分類</a:t>
                      </a:r>
                    </a:p>
                  </a:txBody>
                  <a:tcPr anchor="ctr"/>
                </a:tc>
                <a:tc>
                  <a:txBody>
                    <a:bodyPr/>
                    <a:lstStyle/>
                    <a:p>
                      <a:pPr algn="ctr"/>
                      <a:r>
                        <a:rPr kumimoji="1" lang="ja-JP" altLang="en-US" sz="1600" dirty="0">
                          <a:latin typeface="Meiryo UI" panose="020B0604030504040204" pitchFamily="50" charset="-128"/>
                          <a:ea typeface="Meiryo UI" panose="020B0604030504040204" pitchFamily="50" charset="-128"/>
                        </a:rPr>
                        <a:t>主体</a:t>
                      </a:r>
                    </a:p>
                  </a:txBody>
                  <a:tcPr anchor="ctr"/>
                </a:tc>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整理</a:t>
                      </a:r>
                    </a:p>
                  </a:txBody>
                  <a:tcPr/>
                </a:tc>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具体例</a:t>
                      </a:r>
                    </a:p>
                  </a:txBody>
                  <a:tcPr/>
                </a:tc>
                <a:extLst>
                  <a:ext uri="{0D108BD9-81ED-4DB2-BD59-A6C34878D82A}">
                    <a16:rowId xmlns:a16="http://schemas.microsoft.com/office/drawing/2014/main" val="757119146"/>
                  </a:ext>
                </a:extLst>
              </a:tr>
              <a:tr h="1406839">
                <a:tc>
                  <a:txBody>
                    <a:bodyPr/>
                    <a:lstStyle/>
                    <a:p>
                      <a:pPr algn="l"/>
                      <a:r>
                        <a:rPr kumimoji="1" lang="ja-JP" altLang="en-US" sz="1600" dirty="0">
                          <a:latin typeface="Meiryo UI" panose="020B0604030504040204" pitchFamily="50" charset="-128"/>
                          <a:ea typeface="Meiryo UI" panose="020B0604030504040204" pitchFamily="50" charset="-128"/>
                        </a:rPr>
                        <a:t>行政サービス</a:t>
                      </a:r>
                    </a:p>
                  </a:txBody>
                  <a:tcPr anchor="ctr">
                    <a:solidFill>
                      <a:schemeClr val="accent1">
                        <a:lumMod val="40000"/>
                        <a:lumOff val="60000"/>
                      </a:schemeClr>
                    </a:solidFill>
                  </a:tcPr>
                </a:tc>
                <a:tc>
                  <a:txBody>
                    <a:bodyPr/>
                    <a:lstStyle/>
                    <a:p>
                      <a:r>
                        <a:rPr kumimoji="1" lang="ja-JP" altLang="en-US" sz="1600" b="0" dirty="0">
                          <a:solidFill>
                            <a:schemeClr val="tx1"/>
                          </a:solidFill>
                          <a:latin typeface="Meiryo UI" panose="020B0604030504040204" pitchFamily="50" charset="-128"/>
                          <a:ea typeface="Meiryo UI" panose="020B0604030504040204" pitchFamily="50" charset="-128"/>
                        </a:rPr>
                        <a:t>行政</a:t>
                      </a:r>
                    </a:p>
                  </a:txBody>
                  <a:tcPr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eiryo UI" panose="020B0604030504040204" pitchFamily="50" charset="-128"/>
                          <a:ea typeface="Meiryo UI" panose="020B0604030504040204" pitchFamily="50" charset="-128"/>
                        </a:rPr>
                        <a:t>法律に基づき行政でしかできないもの</a:t>
                      </a:r>
                      <a:endParaRPr kumimoji="1" lang="ja-JP" altLang="en-US" sz="1600" dirty="0">
                        <a:latin typeface="Meiryo UI" panose="020B0604030504040204" pitchFamily="50" charset="-128"/>
                        <a:ea typeface="Meiryo UI" panose="020B0604030504040204" pitchFamily="50" charset="-128"/>
                      </a:endParaRPr>
                    </a:p>
                  </a:txBody>
                  <a:tcPr anchor="ctr">
                    <a:solidFill>
                      <a:schemeClr val="accent1">
                        <a:lumMod val="40000"/>
                        <a:lumOff val="60000"/>
                      </a:schemeClr>
                    </a:solidFill>
                  </a:tcPr>
                </a:tc>
                <a:tc>
                  <a:txBody>
                    <a:bodyPr/>
                    <a:lstStyle/>
                    <a:p>
                      <a:r>
                        <a:rPr kumimoji="1" lang="ja-JP" altLang="en-US" sz="1600" dirty="0">
                          <a:latin typeface="Meiryo UI" panose="020B0604030504040204" pitchFamily="50" charset="-128"/>
                          <a:ea typeface="Meiryo UI" panose="020B0604030504040204" pitchFamily="50" charset="-128"/>
                        </a:rPr>
                        <a:t>・児童手当等</a:t>
                      </a:r>
                      <a:r>
                        <a:rPr kumimoji="1" lang="ja-JP" altLang="en-US" sz="1600" dirty="0">
                          <a:solidFill>
                            <a:schemeClr val="tx1"/>
                          </a:solidFill>
                          <a:latin typeface="Meiryo UI" panose="020B0604030504040204" pitchFamily="50" charset="-128"/>
                          <a:ea typeface="Meiryo UI" panose="020B0604030504040204" pitchFamily="50" charset="-128"/>
                        </a:rPr>
                        <a:t>の給付金</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ja-JP" altLang="en-US" sz="1600" dirty="0">
                          <a:solidFill>
                            <a:schemeClr val="tx1"/>
                          </a:solidFill>
                          <a:latin typeface="Meiryo UI" panose="020B0604030504040204" pitchFamily="50" charset="-128"/>
                          <a:ea typeface="Meiryo UI" panose="020B0604030504040204" pitchFamily="50" charset="-128"/>
                        </a:rPr>
                        <a:t>・自治会等への補助金</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ja-JP" altLang="en-US" sz="1600" dirty="0">
                          <a:solidFill>
                            <a:schemeClr val="tx1"/>
                          </a:solidFill>
                          <a:latin typeface="Meiryo UI" panose="020B0604030504040204" pitchFamily="50" charset="-128"/>
                          <a:ea typeface="Meiryo UI" panose="020B0604030504040204" pitchFamily="50" charset="-128"/>
                        </a:rPr>
                        <a:t>・道路、水道等の管理</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ja-JP" altLang="en-US" sz="1600" dirty="0">
                          <a:solidFill>
                            <a:schemeClr val="tx1"/>
                          </a:solidFill>
                          <a:latin typeface="Meiryo UI" panose="020B0604030504040204" pitchFamily="50" charset="-128"/>
                          <a:ea typeface="Meiryo UI" panose="020B0604030504040204" pitchFamily="50" charset="-128"/>
                        </a:rPr>
                        <a:t>・生活保護等の社会保障</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solidFill>
                      <a:schemeClr val="accent1">
                        <a:lumMod val="40000"/>
                        <a:lumOff val="60000"/>
                      </a:schemeClr>
                    </a:solidFill>
                  </a:tcPr>
                </a:tc>
                <a:extLst>
                  <a:ext uri="{0D108BD9-81ED-4DB2-BD59-A6C34878D82A}">
                    <a16:rowId xmlns:a16="http://schemas.microsoft.com/office/drawing/2014/main" val="3206407990"/>
                  </a:ext>
                </a:extLst>
              </a:tr>
              <a:tr h="1406839">
                <a:tc rowSpan="2">
                  <a:txBody>
                    <a:bodyPr/>
                    <a:lstStyle/>
                    <a:p>
                      <a:pPr algn="l"/>
                      <a:r>
                        <a:rPr kumimoji="1" lang="ja-JP" altLang="en-US" sz="1600" dirty="0">
                          <a:latin typeface="Meiryo UI" panose="020B0604030504040204" pitchFamily="50" charset="-128"/>
                          <a:ea typeface="Meiryo UI" panose="020B0604030504040204" pitchFamily="50" charset="-128"/>
                        </a:rPr>
                        <a:t>公共サービス</a:t>
                      </a:r>
                    </a:p>
                  </a:txBody>
                  <a:tcPr anchor="ctr"/>
                </a:tc>
                <a:tc>
                  <a:txBody>
                    <a:bodyPr/>
                    <a:lstStyle/>
                    <a:p>
                      <a:r>
                        <a:rPr kumimoji="1" lang="ja-JP" altLang="en-US" sz="1600" b="0" dirty="0">
                          <a:solidFill>
                            <a:schemeClr val="tx1"/>
                          </a:solidFill>
                          <a:latin typeface="Meiryo UI" panose="020B0604030504040204" pitchFamily="50" charset="-128"/>
                          <a:ea typeface="Meiryo UI" panose="020B0604030504040204" pitchFamily="50" charset="-128"/>
                        </a:rPr>
                        <a:t>行政</a:t>
                      </a:r>
                      <a:endParaRPr kumimoji="1" lang="en-US" altLang="ja-JP" sz="1600" b="0" dirty="0">
                        <a:solidFill>
                          <a:schemeClr val="tx1"/>
                        </a:solidFill>
                        <a:latin typeface="Meiryo UI" panose="020B0604030504040204" pitchFamily="50" charset="-128"/>
                        <a:ea typeface="Meiryo UI" panose="020B0604030504040204" pitchFamily="50" charset="-128"/>
                      </a:endParaRPr>
                    </a:p>
                    <a:p>
                      <a:r>
                        <a:rPr kumimoji="1" lang="ja-JP" altLang="en-US" sz="1600" b="0" dirty="0">
                          <a:solidFill>
                            <a:schemeClr val="tx1"/>
                          </a:solidFill>
                          <a:latin typeface="Meiryo UI" panose="020B0604030504040204" pitchFamily="50" charset="-128"/>
                          <a:ea typeface="Meiryo UI" panose="020B0604030504040204" pitchFamily="50" charset="-128"/>
                        </a:rPr>
                        <a:t>民間</a:t>
                      </a:r>
                      <a:r>
                        <a:rPr kumimoji="1" lang="en-US" altLang="ja-JP" sz="1600" b="0" dirty="0">
                          <a:solidFill>
                            <a:schemeClr val="tx1"/>
                          </a:solidFill>
                          <a:latin typeface="Meiryo UI" panose="020B0604030504040204" pitchFamily="50" charset="-128"/>
                          <a:ea typeface="Meiryo UI" panose="020B0604030504040204" pitchFamily="50" charset="-128"/>
                        </a:rPr>
                        <a:t>NPO</a:t>
                      </a:r>
                      <a:r>
                        <a:rPr kumimoji="1" lang="ja-JP" altLang="en-US" sz="1600" b="0" dirty="0">
                          <a:solidFill>
                            <a:schemeClr val="tx1"/>
                          </a:solidFill>
                          <a:latin typeface="Meiryo UI" panose="020B0604030504040204" pitchFamily="50" charset="-128"/>
                          <a:ea typeface="Meiryo UI" panose="020B0604030504040204" pitchFamily="50" charset="-128"/>
                        </a:rPr>
                        <a:t>等</a:t>
                      </a:r>
                    </a:p>
                  </a:txBody>
                  <a:tcPr anchor="ctr"/>
                </a:tc>
                <a:tc>
                  <a:txBody>
                    <a:bodyPr/>
                    <a:lstStyle/>
                    <a:p>
                      <a:r>
                        <a:rPr kumimoji="1" lang="ja-JP" altLang="en-US" sz="1600" dirty="0">
                          <a:latin typeface="Meiryo UI" panose="020B0604030504040204" pitchFamily="50" charset="-128"/>
                          <a:ea typeface="Meiryo UI" panose="020B0604030504040204" pitchFamily="50" charset="-128"/>
                        </a:rPr>
                        <a:t>民間、</a:t>
                      </a:r>
                      <a:r>
                        <a:rPr kumimoji="1" lang="en-US" altLang="ja-JP" sz="1600" dirty="0">
                          <a:latin typeface="Meiryo UI" panose="020B0604030504040204" pitchFamily="50" charset="-128"/>
                          <a:ea typeface="Meiryo UI" panose="020B0604030504040204" pitchFamily="50" charset="-128"/>
                        </a:rPr>
                        <a:t>NPO</a:t>
                      </a:r>
                      <a:r>
                        <a:rPr kumimoji="1" lang="ja-JP" altLang="en-US" sz="1600" dirty="0">
                          <a:latin typeface="Meiryo UI" panose="020B0604030504040204" pitchFamily="50" charset="-128"/>
                          <a:ea typeface="Meiryo UI" panose="020B0604030504040204" pitchFamily="50" charset="-128"/>
                        </a:rPr>
                        <a:t>等でもできるもの</a:t>
                      </a:r>
                      <a:endParaRPr kumimoji="1"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ただし、経済性の低い地域</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などは行政が担うこともある</a:t>
                      </a:r>
                      <a:endParaRPr kumimoji="1" lang="en-US" altLang="ja-JP" sz="1600"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rPr>
                        <a:t>・地域情報発信</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・乳幼児の預かり</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・公共交通</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・健康増進、地域振興活動</a:t>
                      </a:r>
                    </a:p>
                  </a:txBody>
                  <a:tcPr anchor="ctr"/>
                </a:tc>
                <a:extLst>
                  <a:ext uri="{0D108BD9-81ED-4DB2-BD59-A6C34878D82A}">
                    <a16:rowId xmlns:a16="http://schemas.microsoft.com/office/drawing/2014/main" val="2150541324"/>
                  </a:ext>
                </a:extLst>
              </a:tr>
              <a:tr h="1406839">
                <a:tc vMerge="1">
                  <a:txBody>
                    <a:bodyPr/>
                    <a:lstStyle/>
                    <a:p>
                      <a:pPr algn="l"/>
                      <a:endParaRPr kumimoji="1" lang="ja-JP" altLang="en-US" sz="16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a:txBody>
                    <a:bodyPr/>
                    <a:lstStyle/>
                    <a:p>
                      <a:r>
                        <a:rPr kumimoji="1" lang="ja-JP" altLang="en-US" sz="1600" dirty="0">
                          <a:latin typeface="Meiryo UI" panose="020B0604030504040204" pitchFamily="50" charset="-128"/>
                          <a:ea typeface="Meiryo UI" panose="020B0604030504040204" pitchFamily="50" charset="-128"/>
                        </a:rPr>
                        <a:t>民間</a:t>
                      </a:r>
                      <a:r>
                        <a:rPr kumimoji="1" lang="en-US" altLang="ja-JP" sz="1600" dirty="0">
                          <a:latin typeface="Meiryo UI" panose="020B0604030504040204" pitchFamily="50" charset="-128"/>
                          <a:ea typeface="Meiryo UI" panose="020B0604030504040204" pitchFamily="50" charset="-128"/>
                        </a:rPr>
                        <a:t>NPO</a:t>
                      </a:r>
                      <a:r>
                        <a:rPr kumimoji="1" lang="ja-JP" altLang="en-US" sz="1600" dirty="0">
                          <a:latin typeface="Meiryo UI" panose="020B0604030504040204" pitchFamily="50" charset="-128"/>
                          <a:ea typeface="Meiryo UI" panose="020B0604030504040204" pitchFamily="50" charset="-128"/>
                        </a:rPr>
                        <a:t>等</a:t>
                      </a:r>
                    </a:p>
                  </a:txBody>
                  <a:tcPr anchor="ctr">
                    <a:solidFill>
                      <a:schemeClr val="bg1">
                        <a:lumMod val="95000"/>
                      </a:schemeClr>
                    </a:solidFill>
                  </a:tcPr>
                </a:tc>
                <a:tc>
                  <a:txBody>
                    <a:bodyPr/>
                    <a:lstStyle/>
                    <a:p>
                      <a:r>
                        <a:rPr kumimoji="1" lang="ja-JP" altLang="en-US" sz="1600" dirty="0">
                          <a:latin typeface="Meiryo UI" panose="020B0604030504040204" pitchFamily="50" charset="-128"/>
                          <a:ea typeface="Meiryo UI" panose="020B0604030504040204" pitchFamily="50" charset="-128"/>
                        </a:rPr>
                        <a:t>上記以外の公益性の高いもの</a:t>
                      </a:r>
                      <a:endParaRPr kumimoji="1" lang="en-US" altLang="ja-JP" sz="16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a:txBody>
                    <a:bodyPr/>
                    <a:lstStyle/>
                    <a:p>
                      <a:r>
                        <a:rPr kumimoji="1" lang="ja-JP" altLang="en-US" sz="1600" dirty="0">
                          <a:latin typeface="Meiryo UI" panose="020B0604030504040204" pitchFamily="50" charset="-128"/>
                          <a:ea typeface="Meiryo UI" panose="020B0604030504040204" pitchFamily="50" charset="-128"/>
                        </a:rPr>
                        <a:t>・</a:t>
                      </a:r>
                      <a:r>
                        <a:rPr kumimoji="1" lang="en-US" altLang="ja-JP" sz="1600" dirty="0">
                          <a:latin typeface="Meiryo UI" panose="020B0604030504040204" pitchFamily="50" charset="-128"/>
                          <a:ea typeface="Meiryo UI" panose="020B0604030504040204" pitchFamily="50" charset="-128"/>
                        </a:rPr>
                        <a:t>SNS</a:t>
                      </a:r>
                    </a:p>
                    <a:p>
                      <a:r>
                        <a:rPr kumimoji="1" lang="ja-JP" altLang="en-US" sz="1600" dirty="0">
                          <a:latin typeface="Meiryo UI" panose="020B0604030504040204" pitchFamily="50" charset="-128"/>
                          <a:ea typeface="Meiryo UI" panose="020B0604030504040204" pitchFamily="50" charset="-128"/>
                        </a:rPr>
                        <a:t>・こども食堂</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・登下校や単身高齢世帯等の見守り</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・ファミリサポート（育児支援）</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・地域清掃活動</a:t>
                      </a:r>
                      <a:endParaRPr kumimoji="1" lang="en-US" altLang="ja-JP" sz="1600" dirty="0">
                        <a:latin typeface="Meiryo UI" panose="020B0604030504040204" pitchFamily="50" charset="-128"/>
                        <a:ea typeface="Meiryo UI" panose="020B0604030504040204" pitchFamily="50" charset="-128"/>
                      </a:endParaRPr>
                    </a:p>
                  </a:txBody>
                  <a:tcPr anchor="ctr">
                    <a:solidFill>
                      <a:schemeClr val="bg1">
                        <a:lumMod val="95000"/>
                      </a:schemeClr>
                    </a:solidFill>
                  </a:tcPr>
                </a:tc>
                <a:extLst>
                  <a:ext uri="{0D108BD9-81ED-4DB2-BD59-A6C34878D82A}">
                    <a16:rowId xmlns:a16="http://schemas.microsoft.com/office/drawing/2014/main" val="2841329617"/>
                  </a:ext>
                </a:extLst>
              </a:tr>
            </a:tbl>
          </a:graphicData>
        </a:graphic>
      </p:graphicFrame>
    </p:spTree>
    <p:extLst>
      <p:ext uri="{BB962C8B-B14F-4D97-AF65-F5344CB8AC3E}">
        <p14:creationId xmlns:p14="http://schemas.microsoft.com/office/powerpoint/2010/main" val="850571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0" y="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アジェンダ</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4" name="コンテンツ プレースホルダー 2">
            <a:extLst>
              <a:ext uri="{FF2B5EF4-FFF2-40B4-BE49-F238E27FC236}">
                <a16:creationId xmlns:a16="http://schemas.microsoft.com/office/drawing/2014/main" id="{65D8B2DC-D5E1-4124-856A-028C702048E4}"/>
              </a:ext>
            </a:extLst>
          </p:cNvPr>
          <p:cNvSpPr>
            <a:spLocks noGrp="1"/>
          </p:cNvSpPr>
          <p:nvPr>
            <p:ph idx="1"/>
          </p:nvPr>
        </p:nvSpPr>
        <p:spPr>
          <a:xfrm>
            <a:off x="404080" y="968525"/>
            <a:ext cx="8560407" cy="5512146"/>
          </a:xfrm>
        </p:spPr>
        <p:txBody>
          <a:bodyPr>
            <a:normAutofit fontScale="92500" lnSpcReduction="20000"/>
          </a:bodyPr>
          <a:lstStyle/>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１　ビジョン・基本方針の確定について</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　　　・事前ヒアリングの結果に基づく報告</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２　論点整理　</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（１）各基本方針の意図について</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（２）論点について</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sz="26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３　本日の論点</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　　</a:t>
            </a:r>
            <a:r>
              <a:rPr lang="ja-JP" altLang="en-US" sz="2400" dirty="0">
                <a:solidFill>
                  <a:schemeClr val="bg1">
                    <a:lumMod val="75000"/>
                  </a:schemeClr>
                </a:solidFill>
                <a:latin typeface="Meiryo UI" panose="020B0604030504040204" pitchFamily="50" charset="-128"/>
                <a:ea typeface="Meiryo UI" panose="020B0604030504040204" pitchFamily="50" charset="-128"/>
              </a:rPr>
              <a:t>・基本方針に基づく具体的な取組について</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　　</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４　参考資料</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５　</a:t>
            </a:r>
            <a:r>
              <a:rPr kumimoji="1" lang="ja-JP" altLang="en-US" dirty="0">
                <a:latin typeface="Meiryo UI" panose="020B0604030504040204" pitchFamily="50" charset="-128"/>
                <a:ea typeface="Meiryo UI" panose="020B0604030504040204" pitchFamily="50" charset="-128"/>
              </a:rPr>
              <a:t>今後のスケジュール</a:t>
            </a:r>
            <a:endParaRPr kumimoji="1" lang="en-US" altLang="ja-JP"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B7A0925-3D2C-4FE3-A17B-B5BD4BB13F47}"/>
              </a:ext>
            </a:extLst>
          </p:cNvPr>
          <p:cNvSpPr>
            <a:spLocks noGrp="1"/>
          </p:cNvSpPr>
          <p:nvPr>
            <p:ph type="sldNum" sz="quarter" idx="12"/>
          </p:nvPr>
        </p:nvSpPr>
        <p:spPr/>
        <p:txBody>
          <a:bodyPr/>
          <a:lstStyle/>
          <a:p>
            <a:fld id="{ABBF78F6-40F7-42CC-B691-F10E30E15BA0}" type="slidenum">
              <a:rPr kumimoji="1" lang="ja-JP" altLang="en-US" smtClean="0"/>
              <a:pPr/>
              <a:t>22</a:t>
            </a:fld>
            <a:endParaRPr kumimoji="1" lang="ja-JP" altLang="en-US"/>
          </a:p>
        </p:txBody>
      </p:sp>
    </p:spTree>
    <p:extLst>
      <p:ext uri="{BB962C8B-B14F-4D97-AF65-F5344CB8AC3E}">
        <p14:creationId xmlns:p14="http://schemas.microsoft.com/office/powerpoint/2010/main" val="17035063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15F8235-BEBC-464F-B3B0-2857800CCADE}"/>
              </a:ext>
            </a:extLst>
          </p:cNvPr>
          <p:cNvSpPr>
            <a:spLocks noGrp="1"/>
          </p:cNvSpPr>
          <p:nvPr>
            <p:ph type="sldNum" sz="quarter" idx="12"/>
          </p:nvPr>
        </p:nvSpPr>
        <p:spPr/>
        <p:txBody>
          <a:bodyPr/>
          <a:lstStyle/>
          <a:p>
            <a:fld id="{ABBF78F6-40F7-42CC-B691-F10E30E15BA0}" type="slidenum">
              <a:rPr kumimoji="1" lang="ja-JP" altLang="en-US" smtClean="0">
                <a:solidFill>
                  <a:schemeClr val="bg1">
                    <a:lumMod val="50000"/>
                  </a:schemeClr>
                </a:solidFill>
                <a:latin typeface="Meiryo UI" panose="020B0604030504040204" pitchFamily="50" charset="-128"/>
                <a:ea typeface="Meiryo UI" panose="020B0604030504040204" pitchFamily="50" charset="-128"/>
              </a:rPr>
              <a:pPr/>
              <a:t>23</a:t>
            </a:fld>
            <a:endParaRPr kumimoji="1" lang="ja-JP" altLang="en-US" dirty="0">
              <a:solidFill>
                <a:schemeClr val="bg1">
                  <a:lumMod val="50000"/>
                </a:schemeClr>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５　今後のスケジュールについて</a:t>
            </a:r>
          </a:p>
        </p:txBody>
      </p:sp>
      <p:sp>
        <p:nvSpPr>
          <p:cNvPr id="13" name="タイトル 1">
            <a:extLst>
              <a:ext uri="{FF2B5EF4-FFF2-40B4-BE49-F238E27FC236}">
                <a16:creationId xmlns:a16="http://schemas.microsoft.com/office/drawing/2014/main" id="{6CD3E805-545C-44A1-BA2D-18B4AFA71360}"/>
              </a:ext>
            </a:extLst>
          </p:cNvPr>
          <p:cNvSpPr txBox="1">
            <a:spLocks/>
          </p:cNvSpPr>
          <p:nvPr/>
        </p:nvSpPr>
        <p:spPr>
          <a:xfrm>
            <a:off x="139875" y="677961"/>
            <a:ext cx="5944293" cy="590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2400" b="1" dirty="0">
              <a:solidFill>
                <a:srgbClr val="17375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endParaRP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3" name="コンテンツ プレースホルダー 2">
            <a:extLst>
              <a:ext uri="{FF2B5EF4-FFF2-40B4-BE49-F238E27FC236}">
                <a16:creationId xmlns:a16="http://schemas.microsoft.com/office/drawing/2014/main" id="{3606D5DB-90B4-45ED-9C56-99FC96282A40}"/>
              </a:ext>
            </a:extLst>
          </p:cNvPr>
          <p:cNvSpPr>
            <a:spLocks noGrp="1"/>
          </p:cNvSpPr>
          <p:nvPr>
            <p:ph idx="1"/>
          </p:nvPr>
        </p:nvSpPr>
        <p:spPr>
          <a:xfrm>
            <a:off x="224137" y="800708"/>
            <a:ext cx="8560407" cy="5868652"/>
          </a:xfrm>
        </p:spPr>
        <p:txBody>
          <a:bodyPr>
            <a:normAutofit/>
          </a:bodyPr>
          <a:lstStyle/>
          <a:p>
            <a:pPr marL="0" indent="0">
              <a:buNone/>
            </a:pPr>
            <a:endParaRPr lang="en-US" altLang="ja-JP" sz="1400" dirty="0">
              <a:latin typeface="Meiryo UI" panose="020B0604030504040204" pitchFamily="50" charset="-128"/>
              <a:ea typeface="Meiryo UI" panose="020B0604030504040204" pitchFamily="50" charset="-128"/>
            </a:endParaRPr>
          </a:p>
          <a:p>
            <a:pPr marL="0" indent="0">
              <a:buNone/>
            </a:pPr>
            <a:endParaRPr lang="en-US" altLang="ja-JP" sz="2000" b="1" dirty="0">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EFDA24C2-5C62-4D3A-B903-58DD336C0780}"/>
              </a:ext>
            </a:extLst>
          </p:cNvPr>
          <p:cNvGraphicFramePr>
            <a:graphicFrameLocks noGrp="1"/>
          </p:cNvGraphicFramePr>
          <p:nvPr>
            <p:extLst>
              <p:ext uri="{D42A27DB-BD31-4B8C-83A1-F6EECF244321}">
                <p14:modId xmlns:p14="http://schemas.microsoft.com/office/powerpoint/2010/main" val="744343371"/>
              </p:ext>
            </p:extLst>
          </p:nvPr>
        </p:nvGraphicFramePr>
        <p:xfrm>
          <a:off x="357628" y="914110"/>
          <a:ext cx="8090773" cy="2924720"/>
        </p:xfrm>
        <a:graphic>
          <a:graphicData uri="http://schemas.openxmlformats.org/drawingml/2006/table">
            <a:tbl>
              <a:tblPr firstRow="1" bandRow="1">
                <a:tableStyleId>{5C22544A-7EE6-4342-B048-85BDC9FD1C3A}</a:tableStyleId>
              </a:tblPr>
              <a:tblGrid>
                <a:gridCol w="1533095">
                  <a:extLst>
                    <a:ext uri="{9D8B030D-6E8A-4147-A177-3AD203B41FA5}">
                      <a16:colId xmlns:a16="http://schemas.microsoft.com/office/drawing/2014/main" val="2064561127"/>
                    </a:ext>
                  </a:extLst>
                </a:gridCol>
                <a:gridCol w="6557678">
                  <a:extLst>
                    <a:ext uri="{9D8B030D-6E8A-4147-A177-3AD203B41FA5}">
                      <a16:colId xmlns:a16="http://schemas.microsoft.com/office/drawing/2014/main" val="3050139827"/>
                    </a:ext>
                  </a:extLst>
                </a:gridCol>
              </a:tblGrid>
              <a:tr h="386247">
                <a:tc>
                  <a:txBody>
                    <a:bodyPr/>
                    <a:lstStyle/>
                    <a:p>
                      <a:pPr algn="ctr"/>
                      <a:r>
                        <a:rPr kumimoji="1" lang="ja-JP" altLang="en-US" sz="1800" dirty="0"/>
                        <a:t>日程</a:t>
                      </a:r>
                    </a:p>
                  </a:txBody>
                  <a:tcPr/>
                </a:tc>
                <a:tc>
                  <a:txBody>
                    <a:bodyPr/>
                    <a:lstStyle/>
                    <a:p>
                      <a:pPr algn="ctr"/>
                      <a:r>
                        <a:rPr kumimoji="1" lang="ja-JP" altLang="en-US" sz="1800" dirty="0"/>
                        <a:t>実施内容</a:t>
                      </a:r>
                    </a:p>
                  </a:txBody>
                  <a:tcPr/>
                </a:tc>
                <a:extLst>
                  <a:ext uri="{0D108BD9-81ED-4DB2-BD59-A6C34878D82A}">
                    <a16:rowId xmlns:a16="http://schemas.microsoft.com/office/drawing/2014/main" val="2708176039"/>
                  </a:ext>
                </a:extLst>
              </a:tr>
              <a:tr h="977689">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altLang="ja-JP" sz="1600" dirty="0">
                          <a:solidFill>
                            <a:schemeClr val="tx1"/>
                          </a:solidFill>
                          <a:latin typeface="メイリオ" panose="020B0604030504040204" pitchFamily="50" charset="-128"/>
                          <a:ea typeface="メイリオ" panose="020B0604030504040204" pitchFamily="50" charset="-128"/>
                        </a:rPr>
                        <a:t>1</a:t>
                      </a:r>
                      <a:r>
                        <a:rPr lang="ja-JP" altLang="en-US" sz="1600" dirty="0">
                          <a:solidFill>
                            <a:schemeClr val="tx1"/>
                          </a:solidFill>
                          <a:latin typeface="メイリオ" panose="020B0604030504040204" pitchFamily="50" charset="-128"/>
                          <a:ea typeface="メイリオ" panose="020B0604030504040204" pitchFamily="50" charset="-128"/>
                        </a:rPr>
                        <a:t>月～</a:t>
                      </a:r>
                      <a:r>
                        <a:rPr lang="en-US" altLang="ja-JP" sz="1600" dirty="0">
                          <a:solidFill>
                            <a:schemeClr val="tx1"/>
                          </a:solidFill>
                          <a:latin typeface="メイリオ" panose="020B0604030504040204" pitchFamily="50" charset="-128"/>
                          <a:ea typeface="メイリオ" panose="020B0604030504040204" pitchFamily="50" charset="-128"/>
                        </a:rPr>
                        <a:t>2</a:t>
                      </a:r>
                      <a:r>
                        <a:rPr lang="ja-JP" altLang="en-US" sz="1600" dirty="0">
                          <a:solidFill>
                            <a:schemeClr val="tx1"/>
                          </a:solidFill>
                          <a:latin typeface="メイリオ" panose="020B0604030504040204" pitchFamily="50" charset="-128"/>
                          <a:ea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endParaRPr>
                    </a:p>
                  </a:txBody>
                  <a:tcPr/>
                </a:tc>
                <a:tc>
                  <a:txBody>
                    <a:bodyPr/>
                    <a:lstStyle/>
                    <a:p>
                      <a:pPr>
                        <a:lnSpc>
                          <a:spcPct val="150000"/>
                        </a:lnSpc>
                      </a:pPr>
                      <a:r>
                        <a:rPr lang="ja-JP" altLang="en-US" sz="2000" b="1" dirty="0">
                          <a:solidFill>
                            <a:schemeClr val="tx1"/>
                          </a:solidFill>
                          <a:latin typeface="メイリオ" panose="020B0604030504040204" pitchFamily="50" charset="-128"/>
                          <a:ea typeface="メイリオ" panose="020B0604030504040204" pitchFamily="50" charset="-128"/>
                        </a:rPr>
                        <a:t>第３回に向けた事前ヒアリング</a:t>
                      </a:r>
                      <a:endParaRPr lang="en-US" altLang="ja-JP" sz="2000" b="1"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800" dirty="0">
                          <a:solidFill>
                            <a:schemeClr val="tx1"/>
                          </a:solidFill>
                          <a:latin typeface="メイリオ" panose="020B0604030504040204" pitchFamily="50" charset="-128"/>
                          <a:ea typeface="メイリオ" panose="020B0604030504040204" pitchFamily="50" charset="-128"/>
                        </a:rPr>
                        <a:t>・具体的な取組の整理</a:t>
                      </a:r>
                      <a:endParaRPr lang="en-US" altLang="ja-JP" sz="18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1800" dirty="0">
                          <a:solidFill>
                            <a:schemeClr val="tx1"/>
                          </a:solidFill>
                          <a:latin typeface="メイリオ" panose="020B0604030504040204" pitchFamily="50" charset="-128"/>
                          <a:ea typeface="メイリオ" panose="020B0604030504040204" pitchFamily="50" charset="-128"/>
                        </a:rPr>
                        <a:t>・提言書作成にあたっての確認等</a:t>
                      </a:r>
                      <a:endParaRPr kumimoji="1" lang="ja-JP" altLang="en-US" sz="2000" dirty="0">
                        <a:solidFill>
                          <a:schemeClr val="tx1"/>
                        </a:solidFill>
                      </a:endParaRPr>
                    </a:p>
                  </a:txBody>
                  <a:tcPr/>
                </a:tc>
                <a:extLst>
                  <a:ext uri="{0D108BD9-81ED-4DB2-BD59-A6C34878D82A}">
                    <a16:rowId xmlns:a16="http://schemas.microsoft.com/office/drawing/2014/main" val="776374429"/>
                  </a:ext>
                </a:extLst>
              </a:tr>
              <a:tr h="1201163">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altLang="ja-JP" sz="1600" dirty="0">
                          <a:solidFill>
                            <a:schemeClr val="tx1"/>
                          </a:solidFill>
                          <a:latin typeface="メイリオ" panose="020B0604030504040204" pitchFamily="50" charset="-128"/>
                          <a:ea typeface="メイリオ" panose="020B0604030504040204" pitchFamily="50" charset="-128"/>
                        </a:rPr>
                        <a:t>3</a:t>
                      </a:r>
                      <a:r>
                        <a:rPr lang="ja-JP" altLang="en-US" sz="1600" dirty="0">
                          <a:solidFill>
                            <a:schemeClr val="tx1"/>
                          </a:solidFill>
                          <a:latin typeface="メイリオ" panose="020B0604030504040204" pitchFamily="50" charset="-128"/>
                          <a:ea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endParaRPr>
                    </a:p>
                  </a:txBody>
                  <a:tcPr/>
                </a:tc>
                <a:tc>
                  <a:txBody>
                    <a:bodyPr/>
                    <a:lstStyle/>
                    <a:p>
                      <a:pPr>
                        <a:lnSpc>
                          <a:spcPct val="150000"/>
                        </a:lnSpc>
                      </a:pPr>
                      <a:r>
                        <a:rPr lang="ja-JP" altLang="en-US" sz="2000" b="1" dirty="0">
                          <a:solidFill>
                            <a:schemeClr val="tx1"/>
                          </a:solidFill>
                          <a:latin typeface="メイリオ" panose="020B0604030504040204" pitchFamily="50" charset="-128"/>
                          <a:ea typeface="メイリオ" panose="020B0604030504040204" pitchFamily="50" charset="-128"/>
                        </a:rPr>
                        <a:t>令和</a:t>
                      </a:r>
                      <a:r>
                        <a:rPr lang="en-US" altLang="ja-JP" sz="2000" b="1" dirty="0">
                          <a:solidFill>
                            <a:schemeClr val="tx1"/>
                          </a:solidFill>
                          <a:latin typeface="メイリオ" panose="020B0604030504040204" pitchFamily="50" charset="-128"/>
                          <a:ea typeface="メイリオ" panose="020B0604030504040204" pitchFamily="50" charset="-128"/>
                        </a:rPr>
                        <a:t>2</a:t>
                      </a:r>
                      <a:r>
                        <a:rPr lang="ja-JP" altLang="en-US" sz="2000" b="1" dirty="0">
                          <a:solidFill>
                            <a:schemeClr val="tx1"/>
                          </a:solidFill>
                          <a:latin typeface="メイリオ" panose="020B0604030504040204" pitchFamily="50" charset="-128"/>
                          <a:ea typeface="メイリオ" panose="020B0604030504040204" pitchFamily="50" charset="-128"/>
                        </a:rPr>
                        <a:t>年度第３回行政改革推進委員会</a:t>
                      </a:r>
                      <a:endParaRPr lang="en-US" altLang="ja-JP" sz="2000" dirty="0">
                        <a:solidFill>
                          <a:schemeClr val="tx1"/>
                        </a:solidFill>
                        <a:latin typeface="メイリオ" panose="020B0604030504040204" pitchFamily="50" charset="-128"/>
                        <a:ea typeface="メイリオ" panose="020B0604030504040204" pitchFamily="50" charset="-128"/>
                      </a:endParaRPr>
                    </a:p>
                    <a:p>
                      <a:pPr>
                        <a:lnSpc>
                          <a:spcPct val="150000"/>
                        </a:lnSpc>
                      </a:pPr>
                      <a:r>
                        <a:rPr lang="ja-JP" altLang="en-US" sz="2400" b="1" dirty="0">
                          <a:solidFill>
                            <a:srgbClr val="FF0000"/>
                          </a:solidFill>
                          <a:latin typeface="メイリオ" panose="020B0604030504040204" pitchFamily="50" charset="-128"/>
                          <a:ea typeface="メイリオ" panose="020B0604030504040204" pitchFamily="50" charset="-128"/>
                        </a:rPr>
                        <a:t>提言内容の確定</a:t>
                      </a:r>
                      <a:endParaRPr kumimoji="1" lang="ja-JP" altLang="en-US" sz="2400" b="1" dirty="0">
                        <a:solidFill>
                          <a:srgbClr val="FF0000"/>
                        </a:solidFill>
                      </a:endParaRPr>
                    </a:p>
                  </a:txBody>
                  <a:tcPr/>
                </a:tc>
                <a:extLst>
                  <a:ext uri="{0D108BD9-81ED-4DB2-BD59-A6C34878D82A}">
                    <a16:rowId xmlns:a16="http://schemas.microsoft.com/office/drawing/2014/main" val="1054051007"/>
                  </a:ext>
                </a:extLst>
              </a:tr>
            </a:tbl>
          </a:graphicData>
        </a:graphic>
      </p:graphicFrame>
      <p:sp>
        <p:nvSpPr>
          <p:cNvPr id="3" name="正方形/長方形 2">
            <a:extLst>
              <a:ext uri="{FF2B5EF4-FFF2-40B4-BE49-F238E27FC236}">
                <a16:creationId xmlns:a16="http://schemas.microsoft.com/office/drawing/2014/main" id="{AE9BCB5A-FA61-4FE7-B8FE-7B5DE62CA5B6}"/>
              </a:ext>
            </a:extLst>
          </p:cNvPr>
          <p:cNvSpPr/>
          <p:nvPr/>
        </p:nvSpPr>
        <p:spPr>
          <a:xfrm>
            <a:off x="357628" y="4041068"/>
            <a:ext cx="8090773" cy="176419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lnSpc>
                <a:spcPct val="150000"/>
              </a:lnSpc>
              <a:defRPr/>
            </a:pPr>
            <a:r>
              <a:rPr lang="en-US" altLang="ja-JP" dirty="0">
                <a:solidFill>
                  <a:prstClr val="black"/>
                </a:solidFill>
                <a:latin typeface="Meiryo UI" panose="020B0604030504040204" pitchFamily="50" charset="-128"/>
                <a:ea typeface="Meiryo UI" panose="020B0604030504040204" pitchFamily="50" charset="-128"/>
              </a:rPr>
              <a:t>【</a:t>
            </a:r>
            <a:r>
              <a:rPr lang="ja-JP" altLang="en-US" dirty="0">
                <a:solidFill>
                  <a:prstClr val="black"/>
                </a:solidFill>
                <a:latin typeface="Meiryo UI" panose="020B0604030504040204" pitchFamily="50" charset="-128"/>
                <a:ea typeface="Meiryo UI" panose="020B0604030504040204" pitchFamily="50" charset="-128"/>
              </a:rPr>
              <a:t>参考（</a:t>
            </a:r>
            <a:r>
              <a:rPr lang="en-US" altLang="ja-JP" dirty="0">
                <a:solidFill>
                  <a:prstClr val="black"/>
                </a:solidFill>
                <a:latin typeface="Meiryo UI" panose="020B0604030504040204" pitchFamily="50" charset="-128"/>
                <a:ea typeface="Meiryo UI" panose="020B0604030504040204" pitchFamily="50" charset="-128"/>
              </a:rPr>
              <a:t>4</a:t>
            </a:r>
            <a:r>
              <a:rPr lang="ja-JP" altLang="en-US" dirty="0">
                <a:solidFill>
                  <a:prstClr val="black"/>
                </a:solidFill>
                <a:latin typeface="Meiryo UI" panose="020B0604030504040204" pitchFamily="50" charset="-128"/>
                <a:ea typeface="Meiryo UI" panose="020B0604030504040204" pitchFamily="50" charset="-128"/>
              </a:rPr>
              <a:t>月以降の動き）</a:t>
            </a:r>
            <a:r>
              <a:rPr lang="en-US" altLang="ja-JP" dirty="0">
                <a:solidFill>
                  <a:prstClr val="black"/>
                </a:solidFill>
                <a:latin typeface="Meiryo UI" panose="020B0604030504040204" pitchFamily="50" charset="-128"/>
                <a:ea typeface="Meiryo UI" panose="020B0604030504040204" pitchFamily="50" charset="-128"/>
              </a:rPr>
              <a:t>】</a:t>
            </a:r>
          </a:p>
          <a:p>
            <a:pPr>
              <a:lnSpc>
                <a:spcPct val="150000"/>
              </a:lnSpc>
              <a:defRPr/>
            </a:pPr>
            <a:r>
              <a:rPr lang="ja-JP" altLang="en-US" dirty="0">
                <a:solidFill>
                  <a:prstClr val="black"/>
                </a:solidFill>
                <a:latin typeface="Meiryo UI" panose="020B0604030504040204" pitchFamily="50" charset="-128"/>
                <a:ea typeface="Meiryo UI" panose="020B0604030504040204" pitchFamily="50" charset="-128"/>
              </a:rPr>
              <a:t>・関係する部署への情報共有</a:t>
            </a:r>
            <a:endParaRPr lang="en-US" altLang="ja-JP" dirty="0">
              <a:solidFill>
                <a:prstClr val="black"/>
              </a:solidFill>
              <a:latin typeface="Meiryo UI" panose="020B0604030504040204" pitchFamily="50" charset="-128"/>
              <a:ea typeface="Meiryo UI" panose="020B0604030504040204" pitchFamily="50" charset="-128"/>
            </a:endParaRPr>
          </a:p>
          <a:p>
            <a:pPr lvl="0">
              <a:lnSpc>
                <a:spcPct val="150000"/>
              </a:lnSpc>
              <a:defRPr/>
            </a:pPr>
            <a:r>
              <a:rPr lang="ja-JP" altLang="en-US" dirty="0">
                <a:solidFill>
                  <a:prstClr val="black"/>
                </a:solidFill>
                <a:latin typeface="Meiryo UI" panose="020B0604030504040204" pitchFamily="50" charset="-128"/>
                <a:ea typeface="Meiryo UI" panose="020B0604030504040204" pitchFamily="50" charset="-128"/>
              </a:rPr>
              <a:t>・職員向けパネルディスカッション・ワークショップ</a:t>
            </a:r>
            <a:endParaRPr lang="en-US" altLang="ja-JP" dirty="0">
              <a:solidFill>
                <a:prstClr val="black"/>
              </a:solidFill>
              <a:latin typeface="Meiryo UI" panose="020B0604030504040204" pitchFamily="50" charset="-128"/>
              <a:ea typeface="Meiryo UI" panose="020B0604030504040204" pitchFamily="50" charset="-128"/>
            </a:endParaRPr>
          </a:p>
          <a:p>
            <a:pPr>
              <a:lnSpc>
                <a:spcPct val="150000"/>
              </a:lnSpc>
              <a:defRPr/>
            </a:pPr>
            <a:r>
              <a:rPr lang="ja-JP" altLang="en-US" dirty="0">
                <a:solidFill>
                  <a:prstClr val="black"/>
                </a:solidFill>
                <a:latin typeface="Meiryo UI" panose="020B0604030504040204" pitchFamily="50" charset="-128"/>
                <a:ea typeface="Meiryo UI" panose="020B0604030504040204" pitchFamily="50" charset="-128"/>
              </a:rPr>
              <a:t>・行政改革推進指針の改訂</a:t>
            </a:r>
            <a:endParaRPr lang="en-US" altLang="ja-JP"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9793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0" y="3952"/>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アジェンダ</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4" name="コンテンツ プレースホルダー 2">
            <a:extLst>
              <a:ext uri="{FF2B5EF4-FFF2-40B4-BE49-F238E27FC236}">
                <a16:creationId xmlns:a16="http://schemas.microsoft.com/office/drawing/2014/main" id="{65D8B2DC-D5E1-4124-856A-028C702048E4}"/>
              </a:ext>
            </a:extLst>
          </p:cNvPr>
          <p:cNvSpPr>
            <a:spLocks noGrp="1"/>
          </p:cNvSpPr>
          <p:nvPr>
            <p:ph idx="1"/>
          </p:nvPr>
        </p:nvSpPr>
        <p:spPr>
          <a:xfrm>
            <a:off x="404080" y="968525"/>
            <a:ext cx="8560407" cy="5512146"/>
          </a:xfrm>
        </p:spPr>
        <p:txBody>
          <a:bodyPr>
            <a:normAutofit fontScale="92500" lnSpcReduction="20000"/>
          </a:bodyPr>
          <a:lstStyle/>
          <a:p>
            <a:pPr marL="0" indent="0">
              <a:buNone/>
            </a:pPr>
            <a:r>
              <a:rPr lang="ja-JP" altLang="en-US" dirty="0">
                <a:latin typeface="Meiryo UI" panose="020B0604030504040204" pitchFamily="50" charset="-128"/>
                <a:ea typeface="Meiryo UI" panose="020B0604030504040204" pitchFamily="50" charset="-128"/>
              </a:rPr>
              <a:t>１　ビジョン・基本方針の確定について</a:t>
            </a:r>
            <a:endParaRPr lang="en-US" altLang="ja-JP" dirty="0">
              <a:latin typeface="Meiryo UI" panose="020B0604030504040204" pitchFamily="50" charset="-128"/>
              <a:ea typeface="Meiryo UI" panose="020B0604030504040204" pitchFamily="50" charset="-128"/>
            </a:endParaRPr>
          </a:p>
          <a:p>
            <a:pPr marL="0" indent="0">
              <a:buNone/>
            </a:pPr>
            <a:r>
              <a:rPr lang="ja-JP" altLang="en-US" sz="2400" dirty="0">
                <a:latin typeface="Meiryo UI" panose="020B0604030504040204" pitchFamily="50" charset="-128"/>
                <a:ea typeface="Meiryo UI" panose="020B0604030504040204" pitchFamily="50" charset="-128"/>
              </a:rPr>
              <a:t>　　　・事前ヒアリングの結果に基づく報告</a:t>
            </a:r>
            <a:endParaRPr lang="en-US" altLang="ja-JP" sz="2400" dirty="0">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２　論点整理　</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（１）各基本方針の意図について</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（２）論点について</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sz="26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３　本日の論点</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　　</a:t>
            </a:r>
            <a:r>
              <a:rPr lang="ja-JP" altLang="en-US" sz="2400" dirty="0">
                <a:solidFill>
                  <a:schemeClr val="bg1">
                    <a:lumMod val="75000"/>
                  </a:schemeClr>
                </a:solidFill>
                <a:latin typeface="Meiryo UI" panose="020B0604030504040204" pitchFamily="50" charset="-128"/>
                <a:ea typeface="Meiryo UI" panose="020B0604030504040204" pitchFamily="50" charset="-128"/>
              </a:rPr>
              <a:t>・基本方針に基づく具体的な取組について</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　　</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４　参考資料</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５　</a:t>
            </a:r>
            <a:r>
              <a:rPr kumimoji="1" lang="ja-JP" altLang="en-US" dirty="0">
                <a:solidFill>
                  <a:schemeClr val="bg1">
                    <a:lumMod val="75000"/>
                  </a:schemeClr>
                </a:solidFill>
                <a:latin typeface="Meiryo UI" panose="020B0604030504040204" pitchFamily="50" charset="-128"/>
                <a:ea typeface="Meiryo UI" panose="020B0604030504040204" pitchFamily="50" charset="-128"/>
              </a:rPr>
              <a:t>今後のスケジュール</a:t>
            </a:r>
            <a:endParaRPr kumimoji="1" lang="en-US" altLang="ja-JP" dirty="0">
              <a:solidFill>
                <a:schemeClr val="bg1">
                  <a:lumMod val="75000"/>
                </a:schemeClr>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B7A0925-3D2C-4FE3-A17B-B5BD4BB13F47}"/>
              </a:ext>
            </a:extLst>
          </p:cNvPr>
          <p:cNvSpPr>
            <a:spLocks noGrp="1"/>
          </p:cNvSpPr>
          <p:nvPr>
            <p:ph type="sldNum" sz="quarter" idx="12"/>
          </p:nvPr>
        </p:nvSpPr>
        <p:spPr/>
        <p:txBody>
          <a:bodyPr/>
          <a:lstStyle/>
          <a:p>
            <a:fld id="{ABBF78F6-40F7-42CC-B691-F10E30E15BA0}" type="slidenum">
              <a:rPr kumimoji="1" lang="ja-JP" altLang="en-US" smtClean="0"/>
              <a:pPr/>
              <a:t>3</a:t>
            </a:fld>
            <a:endParaRPr kumimoji="1" lang="ja-JP" altLang="en-US"/>
          </a:p>
        </p:txBody>
      </p:sp>
    </p:spTree>
    <p:extLst>
      <p:ext uri="{BB962C8B-B14F-4D97-AF65-F5344CB8AC3E}">
        <p14:creationId xmlns:p14="http://schemas.microsoft.com/office/powerpoint/2010/main" val="2093510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１　ビジョン・基本方針の確定について（報告）</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graphicFrame>
        <p:nvGraphicFramePr>
          <p:cNvPr id="11" name="表 10">
            <a:extLst>
              <a:ext uri="{FF2B5EF4-FFF2-40B4-BE49-F238E27FC236}">
                <a16:creationId xmlns:a16="http://schemas.microsoft.com/office/drawing/2014/main" id="{BE128A3D-618B-4734-B281-D1D54DB579D9}"/>
              </a:ext>
            </a:extLst>
          </p:cNvPr>
          <p:cNvGraphicFramePr>
            <a:graphicFrameLocks noGrp="1"/>
          </p:cNvGraphicFramePr>
          <p:nvPr>
            <p:extLst>
              <p:ext uri="{D42A27DB-BD31-4B8C-83A1-F6EECF244321}">
                <p14:modId xmlns:p14="http://schemas.microsoft.com/office/powerpoint/2010/main" val="3924975643"/>
              </p:ext>
            </p:extLst>
          </p:nvPr>
        </p:nvGraphicFramePr>
        <p:xfrm>
          <a:off x="291880" y="2158449"/>
          <a:ext cx="8408030" cy="2485263"/>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666561800"/>
                    </a:ext>
                  </a:extLst>
                </a:gridCol>
              </a:tblGrid>
              <a:tr h="342743">
                <a:tc>
                  <a:txBody>
                    <a:bodyPr/>
                    <a:lstStyle/>
                    <a:p>
                      <a:pPr marL="0" marR="0" lvl="0" indent="0" algn="l" defTabSz="914400" rtl="0" eaLnBrk="1" fontAlgn="auto" latinLnBrk="0" hangingPunct="1">
                        <a:lnSpc>
                          <a:spcPts val="2700"/>
                        </a:lnSpc>
                        <a:spcBef>
                          <a:spcPts val="0"/>
                        </a:spcBef>
                        <a:spcAft>
                          <a:spcPts val="0"/>
                        </a:spcAft>
                        <a:buClrTx/>
                        <a:buSzTx/>
                        <a:buFontTx/>
                        <a:buNone/>
                        <a:tabLst/>
                        <a:defRPr/>
                      </a:pPr>
                      <a:r>
                        <a:rPr kumimoji="1" lang="ja-JP" altLang="en-US" sz="1800" dirty="0">
                          <a:latin typeface="Meiryo UI" panose="020B0604030504040204" pitchFamily="50" charset="-128"/>
                          <a:ea typeface="Meiryo UI" panose="020B0604030504040204" pitchFamily="50" charset="-128"/>
                        </a:rPr>
                        <a:t>■委員意見</a:t>
                      </a:r>
                      <a:endParaRPr kumimoji="1" lang="en-US" altLang="ja-JP" sz="1800" dirty="0">
                        <a:latin typeface="Meiryo UI" panose="020B0604030504040204" pitchFamily="50" charset="-128"/>
                        <a:ea typeface="Meiryo UI" panose="020B0604030504040204" pitchFamily="50" charset="-128"/>
                      </a:endParaRPr>
                    </a:p>
                  </a:txBody>
                  <a:tcPr>
                    <a:solidFill>
                      <a:schemeClr val="accent6">
                        <a:lumMod val="20000"/>
                        <a:lumOff val="80000"/>
                      </a:schemeClr>
                    </a:solidFill>
                  </a:tcPr>
                </a:tc>
                <a:extLst>
                  <a:ext uri="{0D108BD9-81ED-4DB2-BD59-A6C34878D82A}">
                    <a16:rowId xmlns:a16="http://schemas.microsoft.com/office/drawing/2014/main" val="1465833078"/>
                  </a:ext>
                </a:extLst>
              </a:tr>
              <a:tr h="1825038">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1800" dirty="0">
                          <a:latin typeface="Meiryo UI" panose="020B0604030504040204" pitchFamily="50" charset="-128"/>
                          <a:ea typeface="Meiryo UI" panose="020B0604030504040204" pitchFamily="50" charset="-128"/>
                        </a:rPr>
                        <a:t>・</a:t>
                      </a:r>
                      <a:r>
                        <a:rPr lang="ja-JP" altLang="en-US" sz="1800" b="0" u="none" dirty="0">
                          <a:solidFill>
                            <a:schemeClr val="tx1"/>
                          </a:solidFill>
                          <a:latin typeface="Meiryo UI" panose="020B0604030504040204" pitchFamily="50" charset="-128"/>
                          <a:ea typeface="Meiryo UI" panose="020B0604030504040204" pitchFamily="50" charset="-128"/>
                        </a:rPr>
                        <a:t>「スマート自治体」という文言をあえて使うのもいいのでは。住民自治の精神と定義すれば、</a:t>
                      </a:r>
                      <a:endParaRPr lang="en-US" altLang="ja-JP" sz="18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1800" b="0" u="none" dirty="0">
                          <a:solidFill>
                            <a:schemeClr val="tx1"/>
                          </a:solidFill>
                          <a:latin typeface="Meiryo UI" panose="020B0604030504040204" pitchFamily="50" charset="-128"/>
                          <a:ea typeface="Meiryo UI" panose="020B0604030504040204" pitchFamily="50" charset="-128"/>
                        </a:rPr>
                        <a:t>　それが市民共創になる。　</a:t>
                      </a:r>
                      <a:r>
                        <a:rPr lang="en-US" altLang="ja-JP" sz="1800" b="0" u="none" dirty="0">
                          <a:solidFill>
                            <a:schemeClr val="tx1"/>
                          </a:solidFill>
                          <a:latin typeface="Meiryo UI" panose="020B0604030504040204" pitchFamily="50" charset="-128"/>
                          <a:ea typeface="Meiryo UI" panose="020B0604030504040204" pitchFamily="50" charset="-128"/>
                        </a:rPr>
                        <a:t>【</a:t>
                      </a:r>
                      <a:r>
                        <a:rPr lang="ja-JP" altLang="en-US" sz="1800" b="0" u="none" dirty="0">
                          <a:solidFill>
                            <a:schemeClr val="tx1"/>
                          </a:solidFill>
                          <a:latin typeface="Meiryo UI" panose="020B0604030504040204" pitchFamily="50" charset="-128"/>
                          <a:ea typeface="Meiryo UI" panose="020B0604030504040204" pitchFamily="50" charset="-128"/>
                        </a:rPr>
                        <a:t>芳賀会長</a:t>
                      </a:r>
                      <a:r>
                        <a:rPr lang="en-US" altLang="ja-JP" sz="1800" b="0" u="none" dirty="0">
                          <a:solidFill>
                            <a:schemeClr val="tx1"/>
                          </a:solidFill>
                          <a:latin typeface="Meiryo UI" panose="020B0604030504040204" pitchFamily="50" charset="-128"/>
                          <a:ea typeface="Meiryo UI" panose="020B0604030504040204" pitchFamily="50" charset="-128"/>
                        </a:rPr>
                        <a:t>】</a:t>
                      </a:r>
                    </a:p>
                    <a:p>
                      <a:pPr>
                        <a:lnSpc>
                          <a:spcPct val="150000"/>
                        </a:lnSpc>
                      </a:pPr>
                      <a:r>
                        <a:rPr lang="ja-JP" altLang="en-US" sz="1800" b="0" u="none" dirty="0">
                          <a:solidFill>
                            <a:schemeClr val="tx1"/>
                          </a:solidFill>
                          <a:latin typeface="Meiryo UI" panose="020B0604030504040204" pitchFamily="50" charset="-128"/>
                          <a:ea typeface="Meiryo UI" panose="020B0604030504040204" pitchFamily="50" charset="-128"/>
                        </a:rPr>
                        <a:t>・「市民一人ひとりが納得できる」はどうか。市民が資源には限りがあるということを理解した上</a:t>
                      </a:r>
                      <a:endParaRPr lang="en-US" altLang="ja-JP" sz="1800" b="0" u="none" dirty="0">
                        <a:solidFill>
                          <a:schemeClr val="tx1"/>
                        </a:solidFill>
                        <a:latin typeface="Meiryo UI" panose="020B0604030504040204" pitchFamily="50" charset="-128"/>
                        <a:ea typeface="Meiryo UI" panose="020B0604030504040204" pitchFamily="50" charset="-128"/>
                      </a:endParaRPr>
                    </a:p>
                    <a:p>
                      <a:pPr>
                        <a:lnSpc>
                          <a:spcPct val="150000"/>
                        </a:lnSpc>
                      </a:pPr>
                      <a:r>
                        <a:rPr lang="ja-JP" altLang="en-US" sz="1800" b="0" u="none" dirty="0">
                          <a:solidFill>
                            <a:schemeClr val="tx1"/>
                          </a:solidFill>
                          <a:latin typeface="Meiryo UI" panose="020B0604030504040204" pitchFamily="50" charset="-128"/>
                          <a:ea typeface="Meiryo UI" panose="020B0604030504040204" pitchFamily="50" charset="-128"/>
                        </a:rPr>
                        <a:t>　で、部分的に自分のニーズが満たされなかったとしても、そのことの理由を理解し、公共サー</a:t>
                      </a:r>
                      <a:endParaRPr lang="en-US" altLang="ja-JP" sz="1800" b="0" u="none" dirty="0">
                        <a:solidFill>
                          <a:schemeClr val="tx1"/>
                        </a:solidFill>
                        <a:latin typeface="Meiryo UI" panose="020B0604030504040204" pitchFamily="50" charset="-128"/>
                        <a:ea typeface="Meiryo UI" panose="020B0604030504040204" pitchFamily="50" charset="-128"/>
                      </a:endParaRPr>
                    </a:p>
                    <a:p>
                      <a:pPr>
                        <a:lnSpc>
                          <a:spcPct val="150000"/>
                        </a:lnSpc>
                      </a:pPr>
                      <a:r>
                        <a:rPr lang="ja-JP" altLang="en-US" sz="1800" b="0" u="none" dirty="0">
                          <a:solidFill>
                            <a:schemeClr val="tx1"/>
                          </a:solidFill>
                          <a:latin typeface="Meiryo UI" panose="020B0604030504040204" pitchFamily="50" charset="-128"/>
                          <a:ea typeface="Meiryo UI" panose="020B0604030504040204" pitchFamily="50" charset="-128"/>
                        </a:rPr>
                        <a:t>　ビスや空間の状態に合意している状態を指す。　</a:t>
                      </a:r>
                      <a:r>
                        <a:rPr lang="en-US" altLang="ja-JP" sz="1800" b="0" u="none" dirty="0">
                          <a:solidFill>
                            <a:schemeClr val="tx1"/>
                          </a:solidFill>
                          <a:latin typeface="Meiryo UI" panose="020B0604030504040204" pitchFamily="50" charset="-128"/>
                          <a:ea typeface="Meiryo UI" panose="020B0604030504040204" pitchFamily="50" charset="-128"/>
                        </a:rPr>
                        <a:t>【</a:t>
                      </a:r>
                      <a:r>
                        <a:rPr lang="ja-JP" altLang="en-US" sz="1800" b="0" u="none" dirty="0">
                          <a:solidFill>
                            <a:schemeClr val="tx1"/>
                          </a:solidFill>
                          <a:latin typeface="Meiryo UI" panose="020B0604030504040204" pitchFamily="50" charset="-128"/>
                          <a:ea typeface="Meiryo UI" panose="020B0604030504040204" pitchFamily="50" charset="-128"/>
                        </a:rPr>
                        <a:t>川島副会長</a:t>
                      </a:r>
                      <a:r>
                        <a:rPr lang="en-US" altLang="ja-JP" sz="1800" b="0" u="none" dirty="0">
                          <a:solidFill>
                            <a:schemeClr val="tx1"/>
                          </a:solidFill>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3824278257"/>
                  </a:ext>
                </a:extLst>
              </a:tr>
            </a:tbl>
          </a:graphicData>
        </a:graphic>
      </p:graphicFrame>
      <p:sp>
        <p:nvSpPr>
          <p:cNvPr id="2" name="スライド番号プレースホルダー 1">
            <a:extLst>
              <a:ext uri="{FF2B5EF4-FFF2-40B4-BE49-F238E27FC236}">
                <a16:creationId xmlns:a16="http://schemas.microsoft.com/office/drawing/2014/main" id="{4C027943-4321-48AC-B9CF-473FB9759ABC}"/>
              </a:ext>
            </a:extLst>
          </p:cNvPr>
          <p:cNvSpPr>
            <a:spLocks noGrp="1"/>
          </p:cNvSpPr>
          <p:nvPr>
            <p:ph type="sldNum" sz="quarter" idx="12"/>
          </p:nvPr>
        </p:nvSpPr>
        <p:spPr/>
        <p:txBody>
          <a:bodyPr/>
          <a:lstStyle/>
          <a:p>
            <a:fld id="{ABBF78F6-40F7-42CC-B691-F10E30E15BA0}" type="slidenum">
              <a:rPr kumimoji="1" lang="ja-JP" altLang="en-US" smtClean="0"/>
              <a:pPr/>
              <a:t>4</a:t>
            </a:fld>
            <a:endParaRPr kumimoji="1" lang="ja-JP" altLang="en-US"/>
          </a:p>
        </p:txBody>
      </p:sp>
      <p:graphicFrame>
        <p:nvGraphicFramePr>
          <p:cNvPr id="10" name="表 9">
            <a:extLst>
              <a:ext uri="{FF2B5EF4-FFF2-40B4-BE49-F238E27FC236}">
                <a16:creationId xmlns:a16="http://schemas.microsoft.com/office/drawing/2014/main" id="{50DB301E-B6EB-4019-9F8F-AD93BDA76758}"/>
              </a:ext>
            </a:extLst>
          </p:cNvPr>
          <p:cNvGraphicFramePr>
            <a:graphicFrameLocks noGrp="1"/>
          </p:cNvGraphicFramePr>
          <p:nvPr>
            <p:extLst>
              <p:ext uri="{D42A27DB-BD31-4B8C-83A1-F6EECF244321}">
                <p14:modId xmlns:p14="http://schemas.microsoft.com/office/powerpoint/2010/main" val="713750108"/>
              </p:ext>
            </p:extLst>
          </p:nvPr>
        </p:nvGraphicFramePr>
        <p:xfrm>
          <a:off x="291880" y="1158972"/>
          <a:ext cx="8408030" cy="1005840"/>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3575363583"/>
                    </a:ext>
                  </a:extLst>
                </a:gridCol>
              </a:tblGrid>
              <a:tr h="2458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Meiryo UI" panose="020B0604030504040204" pitchFamily="50" charset="-128"/>
                          <a:ea typeface="Meiryo UI" panose="020B0604030504040204" pitchFamily="50" charset="-128"/>
                        </a:rPr>
                        <a:t>■第</a:t>
                      </a:r>
                      <a:r>
                        <a:rPr kumimoji="1" lang="en-US" altLang="ja-JP" sz="1800" dirty="0">
                          <a:latin typeface="Meiryo UI" panose="020B0604030504040204" pitchFamily="50" charset="-128"/>
                          <a:ea typeface="Meiryo UI" panose="020B0604030504040204" pitchFamily="50" charset="-128"/>
                        </a:rPr>
                        <a:t>1</a:t>
                      </a:r>
                      <a:r>
                        <a:rPr kumimoji="1" lang="ja-JP" altLang="en-US" sz="1800" dirty="0">
                          <a:latin typeface="Meiryo UI" panose="020B0604030504040204" pitchFamily="50" charset="-128"/>
                          <a:ea typeface="Meiryo UI" panose="020B0604030504040204" pitchFamily="50" charset="-128"/>
                        </a:rPr>
                        <a:t>回委員会での意見を踏まえた事務局案</a:t>
                      </a:r>
                    </a:p>
                  </a:txBody>
                  <a:tcPr>
                    <a:solidFill>
                      <a:schemeClr val="accent6">
                        <a:lumMod val="20000"/>
                        <a:lumOff val="80000"/>
                      </a:schemeClr>
                    </a:solidFill>
                  </a:tcPr>
                </a:tc>
                <a:extLst>
                  <a:ext uri="{0D108BD9-81ED-4DB2-BD59-A6C34878D82A}">
                    <a16:rowId xmlns:a16="http://schemas.microsoft.com/office/drawing/2014/main" val="474671785"/>
                  </a:ext>
                </a:extLst>
              </a:tr>
              <a:tr h="4540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dirty="0">
                          <a:latin typeface="Meiryo UI" panose="020B0604030504040204" pitchFamily="50" charset="-128"/>
                          <a:ea typeface="Meiryo UI" panose="020B0604030504040204" pitchFamily="50" charset="-128"/>
                        </a:rPr>
                        <a:t>すべての市民一人ひとりにとって最適な公共サービスや空間を</a:t>
                      </a:r>
                      <a:endParaRPr lang="en-US" altLang="ja-JP" sz="18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dirty="0">
                          <a:latin typeface="Meiryo UI" panose="020B0604030504040204" pitchFamily="50" charset="-128"/>
                          <a:ea typeface="Meiryo UI" panose="020B0604030504040204" pitchFamily="50" charset="-128"/>
                        </a:rPr>
                        <a:t>多様な主体と共に創る千葉市</a:t>
                      </a:r>
                      <a:endParaRPr lang="en-US" altLang="ja-JP" sz="18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84396763"/>
                  </a:ext>
                </a:extLst>
              </a:tr>
            </a:tbl>
          </a:graphicData>
        </a:graphic>
      </p:graphicFrame>
      <p:graphicFrame>
        <p:nvGraphicFramePr>
          <p:cNvPr id="12" name="表 11">
            <a:extLst>
              <a:ext uri="{FF2B5EF4-FFF2-40B4-BE49-F238E27FC236}">
                <a16:creationId xmlns:a16="http://schemas.microsoft.com/office/drawing/2014/main" id="{58F28736-0182-4B47-BDF5-12D54BD7DD8E}"/>
              </a:ext>
            </a:extLst>
          </p:cNvPr>
          <p:cNvGraphicFramePr>
            <a:graphicFrameLocks noGrp="1"/>
          </p:cNvGraphicFramePr>
          <p:nvPr>
            <p:extLst>
              <p:ext uri="{D42A27DB-BD31-4B8C-83A1-F6EECF244321}">
                <p14:modId xmlns:p14="http://schemas.microsoft.com/office/powerpoint/2010/main" val="167554355"/>
              </p:ext>
            </p:extLst>
          </p:nvPr>
        </p:nvGraphicFramePr>
        <p:xfrm>
          <a:off x="278770" y="5279693"/>
          <a:ext cx="8408030" cy="1076657"/>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3575363583"/>
                    </a:ext>
                  </a:extLst>
                </a:gridCol>
              </a:tblGrid>
              <a:tr h="3128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Meiryo UI" panose="020B0604030504040204" pitchFamily="50" charset="-128"/>
                          <a:ea typeface="Meiryo UI" panose="020B0604030504040204" pitchFamily="50" charset="-128"/>
                        </a:rPr>
                        <a:t>■確定案</a:t>
                      </a:r>
                    </a:p>
                  </a:txBody>
                  <a:tcPr>
                    <a:solidFill>
                      <a:srgbClr val="FFCC66"/>
                    </a:solidFill>
                  </a:tcPr>
                </a:tc>
                <a:extLst>
                  <a:ext uri="{0D108BD9-81ED-4DB2-BD59-A6C34878D82A}">
                    <a16:rowId xmlns:a16="http://schemas.microsoft.com/office/drawing/2014/main" val="474671785"/>
                  </a:ext>
                </a:extLst>
              </a:tr>
              <a:tr h="710897">
                <a:tc>
                  <a:txBody>
                    <a:bodyPr/>
                    <a:lstStyle/>
                    <a:p>
                      <a:pPr algn="ctr"/>
                      <a:r>
                        <a:rPr lang="ja-JP" altLang="en-US" sz="2000" dirty="0">
                          <a:latin typeface="Meiryo UI" panose="020B0604030504040204" pitchFamily="50" charset="-128"/>
                          <a:ea typeface="Meiryo UI" panose="020B0604030504040204" pitchFamily="50" charset="-128"/>
                        </a:rPr>
                        <a:t>市民一人</a:t>
                      </a:r>
                      <a:r>
                        <a:rPr lang="ja-JP" altLang="en-US" sz="2000" dirty="0">
                          <a:solidFill>
                            <a:schemeClr val="tx1"/>
                          </a:solidFill>
                          <a:latin typeface="Meiryo UI" panose="020B0604030504040204" pitchFamily="50" charset="-128"/>
                          <a:ea typeface="Meiryo UI" panose="020B0604030504040204" pitchFamily="50" charset="-128"/>
                        </a:rPr>
                        <a:t>ひとりにとって最適で納得できる公共サービスを</a:t>
                      </a:r>
                      <a:endParaRPr lang="en-US" altLang="ja-JP" sz="2000" dirty="0">
                        <a:solidFill>
                          <a:schemeClr val="tx1"/>
                        </a:solidFill>
                        <a:latin typeface="Meiryo UI" panose="020B0604030504040204" pitchFamily="50" charset="-128"/>
                        <a:ea typeface="Meiryo UI" panose="020B0604030504040204" pitchFamily="50" charset="-128"/>
                      </a:endParaRPr>
                    </a:p>
                    <a:p>
                      <a:pPr algn="ctr"/>
                      <a:r>
                        <a:rPr lang="ja-JP" altLang="en-US" sz="2000" dirty="0">
                          <a:solidFill>
                            <a:schemeClr val="tx1"/>
                          </a:solidFill>
                          <a:latin typeface="Meiryo UI" panose="020B0604030504040204" pitchFamily="50" charset="-128"/>
                          <a:ea typeface="Meiryo UI" panose="020B0604030504040204" pitchFamily="50" charset="-128"/>
                        </a:rPr>
                        <a:t>地域と共に創るスマート自治体</a:t>
                      </a:r>
                    </a:p>
                  </a:txBody>
                  <a:tcPr/>
                </a:tc>
                <a:extLst>
                  <a:ext uri="{0D108BD9-81ED-4DB2-BD59-A6C34878D82A}">
                    <a16:rowId xmlns:a16="http://schemas.microsoft.com/office/drawing/2014/main" val="1684396763"/>
                  </a:ext>
                </a:extLst>
              </a:tr>
            </a:tbl>
          </a:graphicData>
        </a:graphic>
      </p:graphicFrame>
      <p:sp>
        <p:nvSpPr>
          <p:cNvPr id="13" name="正方形/長方形 12">
            <a:extLst>
              <a:ext uri="{FF2B5EF4-FFF2-40B4-BE49-F238E27FC236}">
                <a16:creationId xmlns:a16="http://schemas.microsoft.com/office/drawing/2014/main" id="{953924DE-79AD-4760-A6D5-449F4237697B}"/>
              </a:ext>
            </a:extLst>
          </p:cNvPr>
          <p:cNvSpPr/>
          <p:nvPr/>
        </p:nvSpPr>
        <p:spPr>
          <a:xfrm>
            <a:off x="197514" y="738832"/>
            <a:ext cx="8748972" cy="30862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dirty="0">
                <a:latin typeface="Meiryo UI" panose="020B0604030504040204" pitchFamily="50" charset="-128"/>
                <a:ea typeface="Meiryo UI" panose="020B0604030504040204" pitchFamily="50" charset="-128"/>
              </a:rPr>
              <a:t>◎ビジョンの確定</a:t>
            </a:r>
            <a:endParaRPr lang="en-US" altLang="ja-JP" dirty="0">
              <a:latin typeface="Meiryo UI" panose="020B0604030504040204" pitchFamily="50" charset="-128"/>
              <a:ea typeface="Meiryo UI" panose="020B0604030504040204" pitchFamily="50" charset="-128"/>
            </a:endParaRPr>
          </a:p>
        </p:txBody>
      </p:sp>
      <p:sp>
        <p:nvSpPr>
          <p:cNvPr id="14" name="矢印: 下 13">
            <a:extLst>
              <a:ext uri="{FF2B5EF4-FFF2-40B4-BE49-F238E27FC236}">
                <a16:creationId xmlns:a16="http://schemas.microsoft.com/office/drawing/2014/main" id="{00C4503C-8402-4C55-B106-FAE08743C938}"/>
              </a:ext>
            </a:extLst>
          </p:cNvPr>
          <p:cNvSpPr/>
          <p:nvPr/>
        </p:nvSpPr>
        <p:spPr>
          <a:xfrm>
            <a:off x="3667803" y="4707229"/>
            <a:ext cx="1656183" cy="414678"/>
          </a:xfrm>
          <a:prstGeom prst="downArrow">
            <a:avLst>
              <a:gd name="adj1" fmla="val 47312"/>
              <a:gd name="adj2" fmla="val 50000"/>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07764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１　ビジョン・基本方針の確定について（報告）</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2" name="スライド番号プレースホルダー 1">
            <a:extLst>
              <a:ext uri="{FF2B5EF4-FFF2-40B4-BE49-F238E27FC236}">
                <a16:creationId xmlns:a16="http://schemas.microsoft.com/office/drawing/2014/main" id="{E969D773-78DE-46A9-9497-0285282048A8}"/>
              </a:ext>
            </a:extLst>
          </p:cNvPr>
          <p:cNvSpPr>
            <a:spLocks noGrp="1"/>
          </p:cNvSpPr>
          <p:nvPr>
            <p:ph type="sldNum" sz="quarter" idx="12"/>
          </p:nvPr>
        </p:nvSpPr>
        <p:spPr/>
        <p:txBody>
          <a:bodyPr/>
          <a:lstStyle/>
          <a:p>
            <a:fld id="{ABBF78F6-40F7-42CC-B691-F10E30E15BA0}" type="slidenum">
              <a:rPr kumimoji="1" lang="ja-JP" altLang="en-US" smtClean="0"/>
              <a:pPr/>
              <a:t>5</a:t>
            </a:fld>
            <a:endParaRPr kumimoji="1" lang="ja-JP" altLang="en-US"/>
          </a:p>
        </p:txBody>
      </p:sp>
      <p:graphicFrame>
        <p:nvGraphicFramePr>
          <p:cNvPr id="15" name="表 14">
            <a:extLst>
              <a:ext uri="{FF2B5EF4-FFF2-40B4-BE49-F238E27FC236}">
                <a16:creationId xmlns:a16="http://schemas.microsoft.com/office/drawing/2014/main" id="{EEDB3DD2-F722-46F9-A031-7F72289D46D7}"/>
              </a:ext>
            </a:extLst>
          </p:cNvPr>
          <p:cNvGraphicFramePr>
            <a:graphicFrameLocks noGrp="1"/>
          </p:cNvGraphicFramePr>
          <p:nvPr>
            <p:extLst>
              <p:ext uri="{D42A27DB-BD31-4B8C-83A1-F6EECF244321}">
                <p14:modId xmlns:p14="http://schemas.microsoft.com/office/powerpoint/2010/main" val="511628224"/>
              </p:ext>
            </p:extLst>
          </p:nvPr>
        </p:nvGraphicFramePr>
        <p:xfrm>
          <a:off x="278770" y="1934579"/>
          <a:ext cx="8408030" cy="2618994"/>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666561800"/>
                    </a:ext>
                  </a:extLst>
                </a:gridCol>
              </a:tblGrid>
              <a:tr h="401393">
                <a:tc>
                  <a:txBody>
                    <a:bodyPr/>
                    <a:lstStyle/>
                    <a:p>
                      <a:pPr>
                        <a:lnSpc>
                          <a:spcPct val="150000"/>
                        </a:lnSpc>
                      </a:pPr>
                      <a:r>
                        <a:rPr kumimoji="1" lang="ja-JP" altLang="en-US" sz="1800" dirty="0">
                          <a:latin typeface="Meiryo UI" panose="020B0604030504040204" pitchFamily="50" charset="-128"/>
                          <a:ea typeface="Meiryo UI" panose="020B0604030504040204" pitchFamily="50" charset="-128"/>
                        </a:rPr>
                        <a:t>■委員意見</a:t>
                      </a:r>
                      <a:endParaRPr kumimoji="1" lang="en-US" altLang="ja-JP" sz="1800" dirty="0">
                        <a:latin typeface="Meiryo UI" panose="020B0604030504040204" pitchFamily="50" charset="-128"/>
                        <a:ea typeface="Meiryo UI" panose="020B0604030504040204" pitchFamily="50" charset="-128"/>
                      </a:endParaRPr>
                    </a:p>
                  </a:txBody>
                  <a:tcPr>
                    <a:solidFill>
                      <a:schemeClr val="accent6">
                        <a:lumMod val="20000"/>
                        <a:lumOff val="80000"/>
                      </a:schemeClr>
                    </a:solidFill>
                  </a:tcPr>
                </a:tc>
                <a:extLst>
                  <a:ext uri="{0D108BD9-81ED-4DB2-BD59-A6C34878D82A}">
                    <a16:rowId xmlns:a16="http://schemas.microsoft.com/office/drawing/2014/main" val="1465833078"/>
                  </a:ext>
                </a:extLst>
              </a:tr>
              <a:tr h="1957124">
                <a:tc>
                  <a:txBody>
                    <a:bodyPr/>
                    <a:lstStyle/>
                    <a:p>
                      <a:pPr>
                        <a:lnSpc>
                          <a:spcPct val="30000"/>
                        </a:lnSpc>
                      </a:pPr>
                      <a:endParaRPr lang="en-US" altLang="ja-JP" sz="1800" dirty="0">
                        <a:latin typeface="Meiryo UI" panose="020B0604030504040204" pitchFamily="50" charset="-128"/>
                        <a:ea typeface="Meiryo UI" panose="020B0604030504040204" pitchFamily="50" charset="-128"/>
                      </a:endParaRPr>
                    </a:p>
                    <a:p>
                      <a:pPr>
                        <a:lnSpc>
                          <a:spcPct val="150000"/>
                        </a:lnSpc>
                      </a:pPr>
                      <a:r>
                        <a:rPr lang="ja-JP" altLang="en-US" sz="1800" b="0" dirty="0">
                          <a:solidFill>
                            <a:schemeClr val="tx1"/>
                          </a:solidFill>
                          <a:latin typeface="Meiryo UI" panose="020B0604030504040204" pitchFamily="50" charset="-128"/>
                          <a:ea typeface="Meiryo UI" panose="020B0604030504040204" pitchFamily="50" charset="-128"/>
                        </a:rPr>
                        <a:t>・</a:t>
                      </a:r>
                      <a:r>
                        <a:rPr lang="en-US" altLang="ja-JP" sz="1800" b="0" dirty="0">
                          <a:solidFill>
                            <a:schemeClr val="tx1"/>
                          </a:solidFill>
                          <a:latin typeface="Meiryo UI" panose="020B0604030504040204" pitchFamily="50" charset="-128"/>
                          <a:ea typeface="Meiryo UI" panose="020B0604030504040204" pitchFamily="50" charset="-128"/>
                        </a:rPr>
                        <a:t>NPO</a:t>
                      </a:r>
                      <a:r>
                        <a:rPr lang="ja-JP" altLang="en-US" sz="1800" b="0" dirty="0">
                          <a:solidFill>
                            <a:schemeClr val="tx1"/>
                          </a:solidFill>
                          <a:latin typeface="Meiryo UI" panose="020B0604030504040204" pitchFamily="50" charset="-128"/>
                          <a:ea typeface="Meiryo UI" panose="020B0604030504040204" pitchFamily="50" charset="-128"/>
                        </a:rPr>
                        <a:t>等の「等」に自治会などの地縁組織が含まれると</a:t>
                      </a:r>
                      <a:r>
                        <a:rPr lang="ja-JP" altLang="en-US" sz="1800" b="0" u="none" dirty="0">
                          <a:solidFill>
                            <a:schemeClr val="tx1"/>
                          </a:solidFill>
                          <a:latin typeface="Meiryo UI" panose="020B0604030504040204" pitchFamily="50" charset="-128"/>
                          <a:ea typeface="Meiryo UI" panose="020B0604030504040204" pitchFamily="50" charset="-128"/>
                        </a:rPr>
                        <a:t>思うが、そうした地縁組織も</a:t>
                      </a:r>
                      <a:r>
                        <a:rPr lang="en-US" altLang="ja-JP" sz="1800" b="0" u="none" dirty="0">
                          <a:solidFill>
                            <a:schemeClr val="tx1"/>
                          </a:solidFill>
                          <a:latin typeface="Meiryo UI" panose="020B0604030504040204" pitchFamily="50" charset="-128"/>
                          <a:ea typeface="Meiryo UI" panose="020B0604030504040204" pitchFamily="50" charset="-128"/>
                        </a:rPr>
                        <a:t>NPO</a:t>
                      </a:r>
                      <a:r>
                        <a:rPr lang="ja-JP" altLang="en-US" sz="1800" b="0" u="none" dirty="0">
                          <a:solidFill>
                            <a:schemeClr val="tx1"/>
                          </a:solidFill>
                          <a:latin typeface="Meiryo UI" panose="020B0604030504040204" pitchFamily="50" charset="-128"/>
                          <a:ea typeface="Meiryo UI" panose="020B0604030504040204" pitchFamily="50" charset="-128"/>
                        </a:rPr>
                        <a:t>も</a:t>
                      </a:r>
                      <a:endParaRPr lang="en-US" altLang="ja-JP" sz="1800" b="0" u="none" dirty="0">
                        <a:solidFill>
                          <a:schemeClr val="tx1"/>
                        </a:solidFill>
                        <a:latin typeface="Meiryo UI" panose="020B0604030504040204" pitchFamily="50" charset="-128"/>
                        <a:ea typeface="Meiryo UI" panose="020B0604030504040204" pitchFamily="50" charset="-128"/>
                      </a:endParaRPr>
                    </a:p>
                    <a:p>
                      <a:pPr>
                        <a:lnSpc>
                          <a:spcPct val="150000"/>
                        </a:lnSpc>
                      </a:pPr>
                      <a:r>
                        <a:rPr lang="ja-JP" altLang="en-US" sz="1800" b="0" u="none" dirty="0">
                          <a:solidFill>
                            <a:schemeClr val="tx1"/>
                          </a:solidFill>
                          <a:latin typeface="Meiryo UI" panose="020B0604030504040204" pitchFamily="50" charset="-128"/>
                          <a:ea typeface="Meiryo UI" panose="020B0604030504040204" pitchFamily="50" charset="-128"/>
                        </a:rPr>
                        <a:t>　どちらも大切。　</a:t>
                      </a:r>
                      <a:r>
                        <a:rPr lang="en-US" altLang="ja-JP" sz="1800" b="0" u="none" dirty="0">
                          <a:solidFill>
                            <a:schemeClr val="tx1"/>
                          </a:solidFill>
                          <a:latin typeface="Meiryo UI" panose="020B0604030504040204" pitchFamily="50" charset="-128"/>
                          <a:ea typeface="Meiryo UI" panose="020B0604030504040204" pitchFamily="50" charset="-128"/>
                        </a:rPr>
                        <a:t>【</a:t>
                      </a:r>
                      <a:r>
                        <a:rPr lang="ja-JP" altLang="en-US" sz="1800" b="0" u="none" dirty="0">
                          <a:solidFill>
                            <a:schemeClr val="tx1"/>
                          </a:solidFill>
                          <a:latin typeface="Meiryo UI" panose="020B0604030504040204" pitchFamily="50" charset="-128"/>
                          <a:ea typeface="Meiryo UI" panose="020B0604030504040204" pitchFamily="50" charset="-128"/>
                        </a:rPr>
                        <a:t>芳賀会長</a:t>
                      </a:r>
                      <a:r>
                        <a:rPr lang="en-US" altLang="ja-JP" sz="1800" b="0" u="none"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1800" b="0" dirty="0">
                          <a:solidFill>
                            <a:schemeClr val="tx1"/>
                          </a:solidFill>
                          <a:latin typeface="Meiryo UI" panose="020B0604030504040204" pitchFamily="50" charset="-128"/>
                          <a:ea typeface="Meiryo UI" panose="020B0604030504040204" pitchFamily="50" charset="-128"/>
                        </a:rPr>
                        <a:t>・参画を促進した上で、最終的には連携していくことが大切。</a:t>
                      </a:r>
                      <a:r>
                        <a:rPr lang="en-US" altLang="ja-JP" sz="1800" b="0" dirty="0">
                          <a:solidFill>
                            <a:schemeClr val="tx1"/>
                          </a:solidFill>
                          <a:latin typeface="Meiryo UI" panose="020B0604030504040204" pitchFamily="50" charset="-128"/>
                          <a:ea typeface="Meiryo UI" panose="020B0604030504040204" pitchFamily="50" charset="-128"/>
                        </a:rPr>
                        <a:t>【</a:t>
                      </a:r>
                      <a:r>
                        <a:rPr lang="ja-JP" altLang="en-US" sz="1800" b="0" dirty="0">
                          <a:solidFill>
                            <a:schemeClr val="tx1"/>
                          </a:solidFill>
                          <a:latin typeface="Meiryo UI" panose="020B0604030504040204" pitchFamily="50" charset="-128"/>
                          <a:ea typeface="Meiryo UI" panose="020B0604030504040204" pitchFamily="50" charset="-128"/>
                        </a:rPr>
                        <a:t>里見委員</a:t>
                      </a:r>
                      <a:r>
                        <a:rPr lang="en-US" altLang="ja-JP" sz="1800" b="0" dirty="0">
                          <a:solidFill>
                            <a:schemeClr val="tx1"/>
                          </a:solidFill>
                          <a:latin typeface="Meiryo UI" panose="020B0604030504040204" pitchFamily="50" charset="-128"/>
                          <a:ea typeface="Meiryo UI" panose="020B0604030504040204" pitchFamily="50" charset="-128"/>
                        </a:rPr>
                        <a:t>】</a:t>
                      </a:r>
                      <a:endParaRPr lang="en-US" altLang="ja-JP" sz="18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1800" b="0" u="none" dirty="0">
                          <a:solidFill>
                            <a:schemeClr val="tx1"/>
                          </a:solidFill>
                          <a:latin typeface="Meiryo UI" panose="020B0604030504040204" pitchFamily="50" charset="-128"/>
                          <a:ea typeface="Meiryo UI" panose="020B0604030504040204" pitchFamily="50" charset="-128"/>
                        </a:rPr>
                        <a:t>・</a:t>
                      </a:r>
                      <a:r>
                        <a:rPr lang="en-US" altLang="ja-JP" sz="1800" b="0" u="none" dirty="0">
                          <a:solidFill>
                            <a:schemeClr val="tx1"/>
                          </a:solidFill>
                          <a:latin typeface="Meiryo UI" panose="020B0604030504040204" pitchFamily="50" charset="-128"/>
                          <a:ea typeface="Meiryo UI" panose="020B0604030504040204" pitchFamily="50" charset="-128"/>
                        </a:rPr>
                        <a:t>NPO</a:t>
                      </a:r>
                      <a:r>
                        <a:rPr lang="ja-JP" altLang="en-US" sz="1800" b="0" u="none" dirty="0">
                          <a:solidFill>
                            <a:schemeClr val="tx1"/>
                          </a:solidFill>
                          <a:latin typeface="Meiryo UI" panose="020B0604030504040204" pitchFamily="50" charset="-128"/>
                          <a:ea typeface="Meiryo UI" panose="020B0604030504040204" pitchFamily="50" charset="-128"/>
                        </a:rPr>
                        <a:t>と明記すると町内会とか地域組織の色が薄れる感じがある。　</a:t>
                      </a:r>
                      <a:r>
                        <a:rPr lang="en-US" altLang="ja-JP" sz="1800" b="0" dirty="0">
                          <a:solidFill>
                            <a:schemeClr val="tx1"/>
                          </a:solidFill>
                          <a:latin typeface="Meiryo UI" panose="020B0604030504040204" pitchFamily="50" charset="-128"/>
                          <a:ea typeface="Meiryo UI" panose="020B0604030504040204" pitchFamily="50" charset="-128"/>
                        </a:rPr>
                        <a:t>【</a:t>
                      </a:r>
                      <a:r>
                        <a:rPr lang="ja-JP" altLang="en-US" sz="1800" b="0" dirty="0">
                          <a:solidFill>
                            <a:schemeClr val="tx1"/>
                          </a:solidFill>
                          <a:latin typeface="Meiryo UI" panose="020B0604030504040204" pitchFamily="50" charset="-128"/>
                          <a:ea typeface="Meiryo UI" panose="020B0604030504040204" pitchFamily="50" charset="-128"/>
                        </a:rPr>
                        <a:t>庄司委員</a:t>
                      </a:r>
                      <a:r>
                        <a:rPr lang="en-US" altLang="ja-JP" sz="1800" b="0"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1800" b="0" dirty="0">
                          <a:solidFill>
                            <a:schemeClr val="tx1"/>
                          </a:solidFill>
                          <a:latin typeface="Meiryo UI" panose="020B0604030504040204" pitchFamily="50" charset="-128"/>
                          <a:ea typeface="Meiryo UI" panose="020B0604030504040204" pitchFamily="50" charset="-128"/>
                        </a:rPr>
                        <a:t>・参画したいと思わない人もいる中で、提供や支援よりも促進という表現が適切。</a:t>
                      </a:r>
                      <a:r>
                        <a:rPr lang="en-US" altLang="ja-JP" sz="1800" b="0" dirty="0">
                          <a:solidFill>
                            <a:schemeClr val="tx1"/>
                          </a:solidFill>
                          <a:latin typeface="Meiryo UI" panose="020B0604030504040204" pitchFamily="50" charset="-128"/>
                          <a:ea typeface="Meiryo UI" panose="020B0604030504040204" pitchFamily="50" charset="-128"/>
                        </a:rPr>
                        <a:t>【</a:t>
                      </a:r>
                      <a:r>
                        <a:rPr lang="ja-JP" altLang="en-US" sz="1800" b="0" dirty="0">
                          <a:solidFill>
                            <a:schemeClr val="tx1"/>
                          </a:solidFill>
                          <a:latin typeface="Meiryo UI" panose="020B0604030504040204" pitchFamily="50" charset="-128"/>
                          <a:ea typeface="Meiryo UI" panose="020B0604030504040204" pitchFamily="50" charset="-128"/>
                        </a:rPr>
                        <a:t>関委員</a:t>
                      </a:r>
                      <a:r>
                        <a:rPr lang="en-US" altLang="ja-JP" sz="1800" b="0" dirty="0">
                          <a:solidFill>
                            <a:schemeClr val="tx1"/>
                          </a:solidFill>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3824278257"/>
                  </a:ext>
                </a:extLst>
              </a:tr>
            </a:tbl>
          </a:graphicData>
        </a:graphic>
      </p:graphicFrame>
      <p:graphicFrame>
        <p:nvGraphicFramePr>
          <p:cNvPr id="10" name="表 9">
            <a:extLst>
              <a:ext uri="{FF2B5EF4-FFF2-40B4-BE49-F238E27FC236}">
                <a16:creationId xmlns:a16="http://schemas.microsoft.com/office/drawing/2014/main" id="{6410EF4E-0F57-456F-B790-CC7E66E40196}"/>
              </a:ext>
            </a:extLst>
          </p:cNvPr>
          <p:cNvGraphicFramePr>
            <a:graphicFrameLocks noGrp="1"/>
          </p:cNvGraphicFramePr>
          <p:nvPr>
            <p:extLst>
              <p:ext uri="{D42A27DB-BD31-4B8C-83A1-F6EECF244321}">
                <p14:modId xmlns:p14="http://schemas.microsoft.com/office/powerpoint/2010/main" val="3746059286"/>
              </p:ext>
            </p:extLst>
          </p:nvPr>
        </p:nvGraphicFramePr>
        <p:xfrm>
          <a:off x="278770" y="1193127"/>
          <a:ext cx="8408030" cy="741452"/>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3575363583"/>
                    </a:ext>
                  </a:extLst>
                </a:gridCol>
              </a:tblGrid>
              <a:tr h="3707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Meiryo UI" panose="020B0604030504040204" pitchFamily="50" charset="-128"/>
                          <a:ea typeface="Meiryo UI" panose="020B0604030504040204" pitchFamily="50" charset="-128"/>
                        </a:rPr>
                        <a:t>■第</a:t>
                      </a:r>
                      <a:r>
                        <a:rPr kumimoji="1" lang="en-US" altLang="ja-JP" sz="1800" dirty="0">
                          <a:latin typeface="Meiryo UI" panose="020B0604030504040204" pitchFamily="50" charset="-128"/>
                          <a:ea typeface="Meiryo UI" panose="020B0604030504040204" pitchFamily="50" charset="-128"/>
                        </a:rPr>
                        <a:t>1</a:t>
                      </a:r>
                      <a:r>
                        <a:rPr kumimoji="1" lang="ja-JP" altLang="en-US" sz="1800" dirty="0">
                          <a:latin typeface="Meiryo UI" panose="020B0604030504040204" pitchFamily="50" charset="-128"/>
                          <a:ea typeface="Meiryo UI" panose="020B0604030504040204" pitchFamily="50" charset="-128"/>
                        </a:rPr>
                        <a:t>回委員会での意見を踏まえた事務局案</a:t>
                      </a:r>
                    </a:p>
                  </a:txBody>
                  <a:tcPr>
                    <a:solidFill>
                      <a:schemeClr val="accent6">
                        <a:lumMod val="20000"/>
                        <a:lumOff val="80000"/>
                      </a:schemeClr>
                    </a:solidFill>
                  </a:tcPr>
                </a:tc>
                <a:extLst>
                  <a:ext uri="{0D108BD9-81ED-4DB2-BD59-A6C34878D82A}">
                    <a16:rowId xmlns:a16="http://schemas.microsoft.com/office/drawing/2014/main" val="474671785"/>
                  </a:ext>
                </a:extLst>
              </a:tr>
              <a:tr h="370726">
                <a:tc>
                  <a:txBody>
                    <a:bodyPr/>
                    <a:lstStyle/>
                    <a:p>
                      <a:pPr algn="ctr"/>
                      <a:r>
                        <a:rPr lang="ja-JP" altLang="en-US" sz="1800" dirty="0">
                          <a:latin typeface="Meiryo UI" panose="020B0604030504040204" pitchFamily="50" charset="-128"/>
                          <a:ea typeface="Meiryo UI" panose="020B0604030504040204" pitchFamily="50" charset="-128"/>
                        </a:rPr>
                        <a:t>市民・企業・</a:t>
                      </a:r>
                      <a:r>
                        <a:rPr lang="en-US" altLang="ja-JP" sz="1800" dirty="0">
                          <a:latin typeface="Meiryo UI" panose="020B0604030504040204" pitchFamily="50" charset="-128"/>
                          <a:ea typeface="Meiryo UI" panose="020B0604030504040204" pitchFamily="50" charset="-128"/>
                        </a:rPr>
                        <a:t>NPO</a:t>
                      </a:r>
                      <a:r>
                        <a:rPr lang="ja-JP" altLang="en-US" sz="1800" dirty="0">
                          <a:latin typeface="Meiryo UI" panose="020B0604030504040204" pitchFamily="50" charset="-128"/>
                          <a:ea typeface="Meiryo UI" panose="020B0604030504040204" pitchFamily="50" charset="-128"/>
                        </a:rPr>
                        <a:t>等など多様な主体の参画を促進</a:t>
                      </a:r>
                      <a:endParaRPr lang="en-US" altLang="ja-JP" sz="18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84396763"/>
                  </a:ext>
                </a:extLst>
              </a:tr>
            </a:tbl>
          </a:graphicData>
        </a:graphic>
      </p:graphicFrame>
      <p:sp>
        <p:nvSpPr>
          <p:cNvPr id="11" name="正方形/長方形 10">
            <a:extLst>
              <a:ext uri="{FF2B5EF4-FFF2-40B4-BE49-F238E27FC236}">
                <a16:creationId xmlns:a16="http://schemas.microsoft.com/office/drawing/2014/main" id="{8A23C03A-0D5D-4988-BC35-763C4BDA7CD1}"/>
              </a:ext>
            </a:extLst>
          </p:cNvPr>
          <p:cNvSpPr/>
          <p:nvPr/>
        </p:nvSpPr>
        <p:spPr>
          <a:xfrm>
            <a:off x="197514" y="738832"/>
            <a:ext cx="8748972" cy="30862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dirty="0">
                <a:latin typeface="Meiryo UI" panose="020B0604030504040204" pitchFamily="50" charset="-128"/>
                <a:ea typeface="Meiryo UI" panose="020B0604030504040204" pitchFamily="50" charset="-128"/>
              </a:rPr>
              <a:t>◎基本方針１の確定</a:t>
            </a:r>
            <a:endParaRPr lang="en-US" altLang="ja-JP" dirty="0">
              <a:latin typeface="Meiryo UI" panose="020B0604030504040204" pitchFamily="50" charset="-128"/>
              <a:ea typeface="Meiryo UI" panose="020B0604030504040204" pitchFamily="50" charset="-128"/>
            </a:endParaRPr>
          </a:p>
        </p:txBody>
      </p:sp>
      <p:graphicFrame>
        <p:nvGraphicFramePr>
          <p:cNvPr id="12" name="表 11">
            <a:extLst>
              <a:ext uri="{FF2B5EF4-FFF2-40B4-BE49-F238E27FC236}">
                <a16:creationId xmlns:a16="http://schemas.microsoft.com/office/drawing/2014/main" id="{0DF60248-ABDD-4B6C-9C57-B6971E881D34}"/>
              </a:ext>
            </a:extLst>
          </p:cNvPr>
          <p:cNvGraphicFramePr>
            <a:graphicFrameLocks noGrp="1"/>
          </p:cNvGraphicFramePr>
          <p:nvPr>
            <p:extLst>
              <p:ext uri="{D42A27DB-BD31-4B8C-83A1-F6EECF244321}">
                <p14:modId xmlns:p14="http://schemas.microsoft.com/office/powerpoint/2010/main" val="1725516210"/>
              </p:ext>
            </p:extLst>
          </p:nvPr>
        </p:nvGraphicFramePr>
        <p:xfrm>
          <a:off x="278574" y="5167834"/>
          <a:ext cx="8408030" cy="843705"/>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3575363583"/>
                    </a:ext>
                  </a:extLst>
                </a:gridCol>
              </a:tblGrid>
              <a:tr h="2913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a:latin typeface="Meiryo UI" panose="020B0604030504040204" pitchFamily="50" charset="-128"/>
                          <a:ea typeface="Meiryo UI" panose="020B0604030504040204" pitchFamily="50" charset="-128"/>
                        </a:rPr>
                        <a:t>■</a:t>
                      </a:r>
                      <a:r>
                        <a:rPr kumimoji="1" lang="ja-JP" altLang="en-US" sz="1800" dirty="0">
                          <a:latin typeface="Meiryo UI" panose="020B0604030504040204" pitchFamily="50" charset="-128"/>
                          <a:ea typeface="Meiryo UI" panose="020B0604030504040204" pitchFamily="50" charset="-128"/>
                        </a:rPr>
                        <a:t>確定案</a:t>
                      </a:r>
                    </a:p>
                  </a:txBody>
                  <a:tcPr>
                    <a:solidFill>
                      <a:srgbClr val="FFCC66"/>
                    </a:solidFill>
                  </a:tcPr>
                </a:tc>
                <a:extLst>
                  <a:ext uri="{0D108BD9-81ED-4DB2-BD59-A6C34878D82A}">
                    <a16:rowId xmlns:a16="http://schemas.microsoft.com/office/drawing/2014/main" val="474671785"/>
                  </a:ext>
                </a:extLst>
              </a:tr>
              <a:tr h="477945">
                <a:tc>
                  <a:txBody>
                    <a:bodyPr/>
                    <a:lstStyle/>
                    <a:p>
                      <a:pPr algn="ctr"/>
                      <a:r>
                        <a:rPr lang="ja-JP" altLang="en-US" sz="2000" dirty="0">
                          <a:latin typeface="Meiryo UI" panose="020B0604030504040204" pitchFamily="50" charset="-128"/>
                          <a:ea typeface="Meiryo UI" panose="020B0604030504040204" pitchFamily="50" charset="-128"/>
                        </a:rPr>
                        <a:t>　「市民・企業・</a:t>
                      </a:r>
                      <a:r>
                        <a:rPr lang="en-US" altLang="ja-JP" sz="2000" dirty="0">
                          <a:latin typeface="Meiryo UI" panose="020B0604030504040204" pitchFamily="50" charset="-128"/>
                          <a:ea typeface="Meiryo UI" panose="020B0604030504040204" pitchFamily="50" charset="-128"/>
                        </a:rPr>
                        <a:t>NPO</a:t>
                      </a:r>
                      <a:r>
                        <a:rPr lang="ja-JP" altLang="en-US" sz="2000" dirty="0">
                          <a:latin typeface="Meiryo UI" panose="020B0604030504040204" pitchFamily="50" charset="-128"/>
                          <a:ea typeface="Meiryo UI" panose="020B0604030504040204" pitchFamily="50" charset="-128"/>
                        </a:rPr>
                        <a:t>・市民団体等の多様な主体の参画を促進」</a:t>
                      </a:r>
                      <a:endParaRPr lang="en-US" altLang="ja-JP" sz="20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84396763"/>
                  </a:ext>
                </a:extLst>
              </a:tr>
            </a:tbl>
          </a:graphicData>
        </a:graphic>
      </p:graphicFrame>
      <p:sp>
        <p:nvSpPr>
          <p:cNvPr id="13" name="矢印: 下 12">
            <a:extLst>
              <a:ext uri="{FF2B5EF4-FFF2-40B4-BE49-F238E27FC236}">
                <a16:creationId xmlns:a16="http://schemas.microsoft.com/office/drawing/2014/main" id="{71BECEA9-4564-42F7-8D59-FFB6B78A85F9}"/>
              </a:ext>
            </a:extLst>
          </p:cNvPr>
          <p:cNvSpPr/>
          <p:nvPr/>
        </p:nvSpPr>
        <p:spPr>
          <a:xfrm>
            <a:off x="3654497" y="4670506"/>
            <a:ext cx="1656183" cy="414678"/>
          </a:xfrm>
          <a:prstGeom prst="downArrow">
            <a:avLst>
              <a:gd name="adj1" fmla="val 47312"/>
              <a:gd name="adj2" fmla="val 50000"/>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281727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１　ビジョン・基本方針の確定について（報告）</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graphicFrame>
        <p:nvGraphicFramePr>
          <p:cNvPr id="11" name="表 10">
            <a:extLst>
              <a:ext uri="{FF2B5EF4-FFF2-40B4-BE49-F238E27FC236}">
                <a16:creationId xmlns:a16="http://schemas.microsoft.com/office/drawing/2014/main" id="{BE128A3D-618B-4734-B281-D1D54DB579D9}"/>
              </a:ext>
            </a:extLst>
          </p:cNvPr>
          <p:cNvGraphicFramePr>
            <a:graphicFrameLocks noGrp="1"/>
          </p:cNvGraphicFramePr>
          <p:nvPr>
            <p:extLst>
              <p:ext uri="{D42A27DB-BD31-4B8C-83A1-F6EECF244321}">
                <p14:modId xmlns:p14="http://schemas.microsoft.com/office/powerpoint/2010/main" val="918401173"/>
              </p:ext>
            </p:extLst>
          </p:nvPr>
        </p:nvGraphicFramePr>
        <p:xfrm>
          <a:off x="278770" y="1824192"/>
          <a:ext cx="8408030" cy="3055620"/>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666561800"/>
                    </a:ext>
                  </a:extLst>
                </a:gridCol>
              </a:tblGrid>
              <a:tr h="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800" dirty="0">
                          <a:latin typeface="Meiryo UI" panose="020B0604030504040204" pitchFamily="50" charset="-128"/>
                          <a:ea typeface="Meiryo UI" panose="020B0604030504040204" pitchFamily="50" charset="-128"/>
                        </a:rPr>
                        <a:t>■委員意見</a:t>
                      </a:r>
                      <a:endParaRPr kumimoji="1" lang="en-US" altLang="ja-JP" sz="1800" dirty="0">
                        <a:latin typeface="Meiryo UI" panose="020B0604030504040204" pitchFamily="50" charset="-128"/>
                        <a:ea typeface="Meiryo UI" panose="020B0604030504040204" pitchFamily="50" charset="-128"/>
                      </a:endParaRPr>
                    </a:p>
                  </a:txBody>
                  <a:tcPr>
                    <a:solidFill>
                      <a:schemeClr val="accent6">
                        <a:lumMod val="20000"/>
                        <a:lumOff val="80000"/>
                      </a:schemeClr>
                    </a:solidFill>
                  </a:tcPr>
                </a:tc>
                <a:extLst>
                  <a:ext uri="{0D108BD9-81ED-4DB2-BD59-A6C34878D82A}">
                    <a16:rowId xmlns:a16="http://schemas.microsoft.com/office/drawing/2014/main" val="1465833078"/>
                  </a:ext>
                </a:extLst>
              </a:tr>
              <a:tr h="2391156">
                <a:tc>
                  <a:txBody>
                    <a:bodyPr/>
                    <a:lstStyle/>
                    <a:p>
                      <a:pPr marL="0" marR="0" lvl="0" indent="0" algn="l" defTabSz="914400" rtl="0" eaLnBrk="1" fontAlgn="auto" latinLnBrk="0" hangingPunct="1">
                        <a:lnSpc>
                          <a:spcPct val="30000"/>
                        </a:lnSpc>
                        <a:spcBef>
                          <a:spcPts val="0"/>
                        </a:spcBef>
                        <a:spcAft>
                          <a:spcPts val="0"/>
                        </a:spcAft>
                        <a:buClrTx/>
                        <a:buSzTx/>
                        <a:buFontTx/>
                        <a:buNone/>
                        <a:tabLst/>
                        <a:defRPr/>
                      </a:pPr>
                      <a:endParaRPr lang="en-US" altLang="ja-JP" sz="16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600" b="0" u="none" dirty="0">
                          <a:solidFill>
                            <a:schemeClr val="tx1"/>
                          </a:solidFill>
                          <a:latin typeface="Meiryo UI" panose="020B0604030504040204" pitchFamily="50" charset="-128"/>
                          <a:ea typeface="Meiryo UI" panose="020B0604030504040204" pitchFamily="50" charset="-128"/>
                        </a:rPr>
                        <a:t>・</a:t>
                      </a:r>
                      <a:r>
                        <a:rPr lang="ja-JP" altLang="en-US" sz="1800" b="0" u="none" dirty="0">
                          <a:solidFill>
                            <a:schemeClr val="tx1"/>
                          </a:solidFill>
                          <a:latin typeface="Meiryo UI" panose="020B0604030504040204" pitchFamily="50" charset="-128"/>
                          <a:ea typeface="Meiryo UI" panose="020B0604030504040204" pitchFamily="50" charset="-128"/>
                        </a:rPr>
                        <a:t>データは有用な社会資源の一部でしかない。市民のよりよい行動判断のためには、データを</a:t>
                      </a:r>
                      <a:endParaRPr lang="en-US" altLang="ja-JP" sz="18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800" b="0" u="none" dirty="0">
                          <a:solidFill>
                            <a:schemeClr val="tx1"/>
                          </a:solidFill>
                          <a:latin typeface="Meiryo UI" panose="020B0604030504040204" pitchFamily="50" charset="-128"/>
                          <a:ea typeface="Meiryo UI" panose="020B0604030504040204" pitchFamily="50" charset="-128"/>
                        </a:rPr>
                        <a:t>　含めてデジタル社会の様々な社会資源の活用がより重要ではないか。</a:t>
                      </a:r>
                      <a:r>
                        <a:rPr lang="en-US" altLang="ja-JP" sz="1800" b="0" u="none" dirty="0">
                          <a:solidFill>
                            <a:schemeClr val="tx1"/>
                          </a:solidFill>
                          <a:latin typeface="Meiryo UI" panose="020B0604030504040204" pitchFamily="50" charset="-128"/>
                          <a:ea typeface="Meiryo UI" panose="020B0604030504040204" pitchFamily="50" charset="-128"/>
                        </a:rPr>
                        <a:t>【</a:t>
                      </a:r>
                      <a:r>
                        <a:rPr lang="ja-JP" altLang="en-US" sz="1800" b="0" u="none" dirty="0">
                          <a:solidFill>
                            <a:schemeClr val="tx1"/>
                          </a:solidFill>
                          <a:latin typeface="Meiryo UI" panose="020B0604030504040204" pitchFamily="50" charset="-128"/>
                          <a:ea typeface="Meiryo UI" panose="020B0604030504040204" pitchFamily="50" charset="-128"/>
                        </a:rPr>
                        <a:t>芳賀会長</a:t>
                      </a:r>
                      <a:r>
                        <a:rPr lang="en-US" altLang="ja-JP" sz="1800" b="0" u="none"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800" b="0" u="none" dirty="0">
                          <a:solidFill>
                            <a:schemeClr val="tx1"/>
                          </a:solidFill>
                          <a:latin typeface="Meiryo UI" panose="020B0604030504040204" pitchFamily="50" charset="-128"/>
                          <a:ea typeface="Meiryo UI" panose="020B0604030504040204" pitchFamily="50" charset="-128"/>
                        </a:rPr>
                        <a:t>・監視社会の懸念があるため、</a:t>
                      </a:r>
                      <a:r>
                        <a:rPr kumimoji="1" lang="ja-JP" altLang="ja-JP" sz="1800" b="0" u="none" kern="1200" dirty="0">
                          <a:solidFill>
                            <a:schemeClr val="tx1"/>
                          </a:solidFill>
                          <a:effectLst/>
                          <a:latin typeface="Meiryo UI" panose="020B0604030504040204" pitchFamily="50" charset="-128"/>
                          <a:ea typeface="Meiryo UI" panose="020B0604030504040204" pitchFamily="50" charset="-128"/>
                        </a:rPr>
                        <a:t>「あらゆるデータ」という言葉を避けて、「データを積極的に活用</a:t>
                      </a:r>
                      <a:endParaRPr kumimoji="1" lang="en-US" altLang="ja-JP" sz="1800" b="0" u="none" kern="1200"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800"/>
                        </a:lnSpc>
                        <a:spcBef>
                          <a:spcPts val="0"/>
                        </a:spcBef>
                        <a:spcAft>
                          <a:spcPts val="0"/>
                        </a:spcAft>
                        <a:buClrTx/>
                        <a:buSzTx/>
                        <a:buFontTx/>
                        <a:buNone/>
                        <a:tabLst/>
                        <a:defRPr/>
                      </a:pPr>
                      <a:r>
                        <a:rPr kumimoji="1" lang="ja-JP" altLang="en-US" sz="1800" b="0" u="none" kern="1200" dirty="0">
                          <a:solidFill>
                            <a:schemeClr val="tx1"/>
                          </a:solidFill>
                          <a:effectLst/>
                          <a:latin typeface="Meiryo UI" panose="020B0604030504040204" pitchFamily="50" charset="-128"/>
                          <a:ea typeface="Meiryo UI" panose="020B0604030504040204" pitchFamily="50" charset="-128"/>
                        </a:rPr>
                        <a:t>　</a:t>
                      </a:r>
                      <a:r>
                        <a:rPr kumimoji="1" lang="ja-JP" altLang="ja-JP" sz="1800" b="0" u="none" kern="1200" dirty="0">
                          <a:solidFill>
                            <a:schemeClr val="tx1"/>
                          </a:solidFill>
                          <a:effectLst/>
                          <a:latin typeface="Meiryo UI" panose="020B0604030504040204" pitchFamily="50" charset="-128"/>
                          <a:ea typeface="Meiryo UI" panose="020B0604030504040204" pitchFamily="50" charset="-128"/>
                        </a:rPr>
                        <a:t>して」としてはどうか。</a:t>
                      </a:r>
                      <a:r>
                        <a:rPr kumimoji="1" lang="en-US" altLang="ja-JP" sz="1800" b="0" u="none" kern="1200" dirty="0">
                          <a:solidFill>
                            <a:schemeClr val="tx1"/>
                          </a:solidFill>
                          <a:effectLst/>
                          <a:latin typeface="Meiryo UI" panose="020B0604030504040204" pitchFamily="50" charset="-128"/>
                          <a:ea typeface="Meiryo UI" panose="020B0604030504040204" pitchFamily="50" charset="-128"/>
                        </a:rPr>
                        <a:t>【</a:t>
                      </a:r>
                      <a:r>
                        <a:rPr kumimoji="1" lang="ja-JP" altLang="en-US" sz="1800" b="0" u="none" kern="1200" dirty="0">
                          <a:solidFill>
                            <a:schemeClr val="tx1"/>
                          </a:solidFill>
                          <a:effectLst/>
                          <a:latin typeface="Meiryo UI" panose="020B0604030504040204" pitchFamily="50" charset="-128"/>
                          <a:ea typeface="Meiryo UI" panose="020B0604030504040204" pitchFamily="50" charset="-128"/>
                        </a:rPr>
                        <a:t>庄司委員</a:t>
                      </a:r>
                      <a:r>
                        <a:rPr kumimoji="1" lang="en-US" altLang="ja-JP" sz="1800" b="0" u="none" kern="1200" dirty="0">
                          <a:solidFill>
                            <a:schemeClr val="tx1"/>
                          </a:solidFill>
                          <a:effectLst/>
                          <a:latin typeface="Meiryo UI" panose="020B0604030504040204" pitchFamily="50" charset="-128"/>
                          <a:ea typeface="Meiryo UI" panose="020B0604030504040204" pitchFamily="50" charset="-128"/>
                        </a:rPr>
                        <a:t>】</a:t>
                      </a:r>
                      <a:endParaRPr lang="en-US" altLang="ja-JP" sz="18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800" b="0" u="none" dirty="0">
                          <a:solidFill>
                            <a:schemeClr val="tx1"/>
                          </a:solidFill>
                          <a:latin typeface="Meiryo UI" panose="020B0604030504040204" pitchFamily="50" charset="-128"/>
                          <a:ea typeface="Meiryo UI" panose="020B0604030504040204" pitchFamily="50" charset="-128"/>
                        </a:rPr>
                        <a:t>・データを社会資源と捉えた場合、「データなどの社会資源」という表現にすると、実態よりも</a:t>
                      </a:r>
                      <a:endParaRPr lang="en-US" altLang="ja-JP" sz="18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800" b="0" u="none" dirty="0">
                          <a:solidFill>
                            <a:schemeClr val="tx1"/>
                          </a:solidFill>
                          <a:latin typeface="Meiryo UI" panose="020B0604030504040204" pitchFamily="50" charset="-128"/>
                          <a:ea typeface="Meiryo UI" panose="020B0604030504040204" pitchFamily="50" charset="-128"/>
                        </a:rPr>
                        <a:t>　データが大事だと思われてしまう懸念がある。</a:t>
                      </a:r>
                      <a:r>
                        <a:rPr lang="en-US" altLang="ja-JP" sz="1800" b="0" u="none" dirty="0">
                          <a:solidFill>
                            <a:schemeClr val="tx1"/>
                          </a:solidFill>
                          <a:latin typeface="Meiryo UI" panose="020B0604030504040204" pitchFamily="50" charset="-128"/>
                          <a:ea typeface="Meiryo UI" panose="020B0604030504040204" pitchFamily="50" charset="-128"/>
                        </a:rPr>
                        <a:t>【</a:t>
                      </a:r>
                      <a:r>
                        <a:rPr lang="ja-JP" altLang="en-US" sz="1800" b="0" u="none" dirty="0">
                          <a:solidFill>
                            <a:schemeClr val="tx1"/>
                          </a:solidFill>
                          <a:latin typeface="Meiryo UI" panose="020B0604030504040204" pitchFamily="50" charset="-128"/>
                          <a:ea typeface="Meiryo UI" panose="020B0604030504040204" pitchFamily="50" charset="-128"/>
                        </a:rPr>
                        <a:t>沼尾委員</a:t>
                      </a:r>
                      <a:r>
                        <a:rPr lang="en-US" altLang="ja-JP" sz="1800" b="0" u="none"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800" b="0" u="none" dirty="0">
                          <a:solidFill>
                            <a:schemeClr val="tx1"/>
                          </a:solidFill>
                          <a:latin typeface="Meiryo UI" panose="020B0604030504040204" pitchFamily="50" charset="-128"/>
                          <a:ea typeface="Meiryo UI" panose="020B0604030504040204" pitchFamily="50" charset="-128"/>
                        </a:rPr>
                        <a:t>・データ活用の中では、地域の様々なデータの共有も必要。</a:t>
                      </a:r>
                      <a:r>
                        <a:rPr lang="en-US" altLang="ja-JP" sz="1800" b="0" u="none" dirty="0">
                          <a:solidFill>
                            <a:schemeClr val="tx1"/>
                          </a:solidFill>
                          <a:latin typeface="Meiryo UI" panose="020B0604030504040204" pitchFamily="50" charset="-128"/>
                          <a:ea typeface="Meiryo UI" panose="020B0604030504040204" pitchFamily="50" charset="-128"/>
                        </a:rPr>
                        <a:t>【</a:t>
                      </a:r>
                      <a:r>
                        <a:rPr lang="ja-JP" altLang="en-US" sz="1800" b="0" u="none" dirty="0">
                          <a:solidFill>
                            <a:schemeClr val="tx1"/>
                          </a:solidFill>
                          <a:latin typeface="Meiryo UI" panose="020B0604030504040204" pitchFamily="50" charset="-128"/>
                          <a:ea typeface="Meiryo UI" panose="020B0604030504040204" pitchFamily="50" charset="-128"/>
                        </a:rPr>
                        <a:t>村上委員</a:t>
                      </a:r>
                      <a:r>
                        <a:rPr lang="en-US" altLang="ja-JP" sz="1800" b="0" u="none" dirty="0">
                          <a:solidFill>
                            <a:schemeClr val="tx1"/>
                          </a:solidFill>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3824278257"/>
                  </a:ext>
                </a:extLst>
              </a:tr>
            </a:tbl>
          </a:graphicData>
        </a:graphic>
      </p:graphicFrame>
      <p:sp>
        <p:nvSpPr>
          <p:cNvPr id="2" name="スライド番号プレースホルダー 1">
            <a:extLst>
              <a:ext uri="{FF2B5EF4-FFF2-40B4-BE49-F238E27FC236}">
                <a16:creationId xmlns:a16="http://schemas.microsoft.com/office/drawing/2014/main" id="{54DAE73E-D268-4015-AACA-A87D7311C334}"/>
              </a:ext>
            </a:extLst>
          </p:cNvPr>
          <p:cNvSpPr>
            <a:spLocks noGrp="1"/>
          </p:cNvSpPr>
          <p:nvPr>
            <p:ph type="sldNum" sz="quarter" idx="12"/>
          </p:nvPr>
        </p:nvSpPr>
        <p:spPr/>
        <p:txBody>
          <a:bodyPr/>
          <a:lstStyle/>
          <a:p>
            <a:fld id="{ABBF78F6-40F7-42CC-B691-F10E30E15BA0}" type="slidenum">
              <a:rPr kumimoji="1" lang="ja-JP" altLang="en-US" sz="1100" smtClean="0"/>
              <a:pPr/>
              <a:t>6</a:t>
            </a:fld>
            <a:endParaRPr kumimoji="1" lang="ja-JP" altLang="en-US" sz="1100"/>
          </a:p>
        </p:txBody>
      </p:sp>
      <p:graphicFrame>
        <p:nvGraphicFramePr>
          <p:cNvPr id="10" name="表 9">
            <a:extLst>
              <a:ext uri="{FF2B5EF4-FFF2-40B4-BE49-F238E27FC236}">
                <a16:creationId xmlns:a16="http://schemas.microsoft.com/office/drawing/2014/main" id="{C24AD411-7673-4C0D-B800-4C04A66BB4CB}"/>
              </a:ext>
            </a:extLst>
          </p:cNvPr>
          <p:cNvGraphicFramePr>
            <a:graphicFrameLocks noGrp="1"/>
          </p:cNvGraphicFramePr>
          <p:nvPr>
            <p:extLst>
              <p:ext uri="{D42A27DB-BD31-4B8C-83A1-F6EECF244321}">
                <p14:modId xmlns:p14="http://schemas.microsoft.com/office/powerpoint/2010/main" val="884101747"/>
              </p:ext>
            </p:extLst>
          </p:nvPr>
        </p:nvGraphicFramePr>
        <p:xfrm>
          <a:off x="278770" y="1093101"/>
          <a:ext cx="8408030" cy="731520"/>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3575363583"/>
                    </a:ext>
                  </a:extLst>
                </a:gridCol>
              </a:tblGrid>
              <a:tr h="3364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Meiryo UI" panose="020B0604030504040204" pitchFamily="50" charset="-128"/>
                          <a:ea typeface="Meiryo UI" panose="020B0604030504040204" pitchFamily="50" charset="-128"/>
                        </a:rPr>
                        <a:t>■第</a:t>
                      </a:r>
                      <a:r>
                        <a:rPr kumimoji="1" lang="en-US" altLang="ja-JP" sz="1800" dirty="0">
                          <a:latin typeface="Meiryo UI" panose="020B0604030504040204" pitchFamily="50" charset="-128"/>
                          <a:ea typeface="Meiryo UI" panose="020B0604030504040204" pitchFamily="50" charset="-128"/>
                        </a:rPr>
                        <a:t>1</a:t>
                      </a:r>
                      <a:r>
                        <a:rPr kumimoji="1" lang="ja-JP" altLang="en-US" sz="1800" dirty="0">
                          <a:latin typeface="Meiryo UI" panose="020B0604030504040204" pitchFamily="50" charset="-128"/>
                          <a:ea typeface="Meiryo UI" panose="020B0604030504040204" pitchFamily="50" charset="-128"/>
                        </a:rPr>
                        <a:t>回委員会での意見を踏まえた事務局案</a:t>
                      </a:r>
                    </a:p>
                  </a:txBody>
                  <a:tcPr>
                    <a:solidFill>
                      <a:schemeClr val="accent6">
                        <a:lumMod val="20000"/>
                        <a:lumOff val="80000"/>
                      </a:schemeClr>
                    </a:solidFill>
                  </a:tcPr>
                </a:tc>
                <a:extLst>
                  <a:ext uri="{0D108BD9-81ED-4DB2-BD59-A6C34878D82A}">
                    <a16:rowId xmlns:a16="http://schemas.microsoft.com/office/drawing/2014/main" val="474671785"/>
                  </a:ext>
                </a:extLst>
              </a:tr>
              <a:tr h="3470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Meiryo UI" panose="020B0604030504040204" pitchFamily="50" charset="-128"/>
                          <a:ea typeface="Meiryo UI" panose="020B0604030504040204" pitchFamily="50" charset="-128"/>
                        </a:rPr>
                        <a:t>あらゆるデータを用いて市民がよりよい行動・判断ができる環境を整備</a:t>
                      </a:r>
                      <a:endParaRPr lang="en-US" altLang="ja-JP" sz="18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84396763"/>
                  </a:ext>
                </a:extLst>
              </a:tr>
            </a:tbl>
          </a:graphicData>
        </a:graphic>
      </p:graphicFrame>
      <p:sp>
        <p:nvSpPr>
          <p:cNvPr id="12" name="正方形/長方形 11">
            <a:extLst>
              <a:ext uri="{FF2B5EF4-FFF2-40B4-BE49-F238E27FC236}">
                <a16:creationId xmlns:a16="http://schemas.microsoft.com/office/drawing/2014/main" id="{3BD282BB-16B1-4850-8892-D39F7F6137BE}"/>
              </a:ext>
            </a:extLst>
          </p:cNvPr>
          <p:cNvSpPr/>
          <p:nvPr/>
        </p:nvSpPr>
        <p:spPr>
          <a:xfrm>
            <a:off x="197514" y="738832"/>
            <a:ext cx="8748972" cy="30862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dirty="0">
                <a:latin typeface="Meiryo UI" panose="020B0604030504040204" pitchFamily="50" charset="-128"/>
                <a:ea typeface="Meiryo UI" panose="020B0604030504040204" pitchFamily="50" charset="-128"/>
              </a:rPr>
              <a:t>◎基本方針２の確定</a:t>
            </a:r>
            <a:endParaRPr lang="en-US" altLang="ja-JP" dirty="0">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1ED400E1-B12C-4FD0-858D-B889C0324D7E}"/>
              </a:ext>
            </a:extLst>
          </p:cNvPr>
          <p:cNvGraphicFramePr>
            <a:graphicFrameLocks noGrp="1"/>
          </p:cNvGraphicFramePr>
          <p:nvPr>
            <p:extLst>
              <p:ext uri="{D42A27DB-BD31-4B8C-83A1-F6EECF244321}">
                <p14:modId xmlns:p14="http://schemas.microsoft.com/office/powerpoint/2010/main" val="1653019929"/>
              </p:ext>
            </p:extLst>
          </p:nvPr>
        </p:nvGraphicFramePr>
        <p:xfrm>
          <a:off x="278770" y="5373216"/>
          <a:ext cx="8408030" cy="1066800"/>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3575363583"/>
                    </a:ext>
                  </a:extLst>
                </a:gridCol>
              </a:tblGrid>
              <a:tr h="3013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Meiryo UI" panose="020B0604030504040204" pitchFamily="50" charset="-128"/>
                          <a:ea typeface="Meiryo UI" panose="020B0604030504040204" pitchFamily="50" charset="-128"/>
                        </a:rPr>
                        <a:t>■確定案</a:t>
                      </a:r>
                    </a:p>
                  </a:txBody>
                  <a:tcPr>
                    <a:solidFill>
                      <a:srgbClr val="FFCC66"/>
                    </a:solidFill>
                  </a:tcPr>
                </a:tc>
                <a:extLst>
                  <a:ext uri="{0D108BD9-81ED-4DB2-BD59-A6C34878D82A}">
                    <a16:rowId xmlns:a16="http://schemas.microsoft.com/office/drawing/2014/main" val="474671785"/>
                  </a:ext>
                </a:extLst>
              </a:tr>
              <a:tr h="534027">
                <a:tc>
                  <a:txBody>
                    <a:bodyPr/>
                    <a:lstStyle/>
                    <a:p>
                      <a:pPr algn="ctr"/>
                      <a:r>
                        <a:rPr lang="ja-JP" altLang="en-US" sz="2000" dirty="0">
                          <a:solidFill>
                            <a:schemeClr val="tx1"/>
                          </a:solidFill>
                          <a:latin typeface="Meiryo UI" panose="020B0604030504040204" pitchFamily="50" charset="-128"/>
                          <a:ea typeface="Meiryo UI" panose="020B0604030504040204" pitchFamily="50" charset="-128"/>
                        </a:rPr>
                        <a:t>様々な社会資源を積極的に活用して</a:t>
                      </a:r>
                      <a:endParaRPr lang="en-US" altLang="ja-JP" sz="2000" dirty="0">
                        <a:solidFill>
                          <a:schemeClr val="tx1"/>
                        </a:solidFill>
                        <a:latin typeface="Meiryo UI" panose="020B0604030504040204" pitchFamily="50" charset="-128"/>
                        <a:ea typeface="Meiryo UI" panose="020B0604030504040204" pitchFamily="50" charset="-128"/>
                      </a:endParaRPr>
                    </a:p>
                    <a:p>
                      <a:pPr algn="ctr"/>
                      <a:r>
                        <a:rPr lang="ja-JP" altLang="en-US" sz="2000" dirty="0">
                          <a:solidFill>
                            <a:schemeClr val="tx1"/>
                          </a:solidFill>
                          <a:latin typeface="Meiryo UI" panose="020B0604030504040204" pitchFamily="50" charset="-128"/>
                          <a:ea typeface="Meiryo UI" panose="020B0604030504040204" pitchFamily="50" charset="-128"/>
                        </a:rPr>
                        <a:t>市民がよりよい行動や判断ができる</a:t>
                      </a:r>
                      <a:r>
                        <a:rPr lang="ja-JP" altLang="en-US" sz="2000" dirty="0">
                          <a:latin typeface="Meiryo UI" panose="020B0604030504040204" pitchFamily="50" charset="-128"/>
                          <a:ea typeface="Meiryo UI" panose="020B0604030504040204" pitchFamily="50" charset="-128"/>
                        </a:rPr>
                        <a:t>環境を整備</a:t>
                      </a:r>
                      <a:endParaRPr lang="en-US" altLang="ja-JP" sz="18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84396763"/>
                  </a:ext>
                </a:extLst>
              </a:tr>
            </a:tbl>
          </a:graphicData>
        </a:graphic>
      </p:graphicFrame>
      <p:sp>
        <p:nvSpPr>
          <p:cNvPr id="14" name="矢印: 下 13">
            <a:extLst>
              <a:ext uri="{FF2B5EF4-FFF2-40B4-BE49-F238E27FC236}">
                <a16:creationId xmlns:a16="http://schemas.microsoft.com/office/drawing/2014/main" id="{D78B0A45-83D7-4AE8-8935-55B4CEA0B29C}"/>
              </a:ext>
            </a:extLst>
          </p:cNvPr>
          <p:cNvSpPr/>
          <p:nvPr/>
        </p:nvSpPr>
        <p:spPr>
          <a:xfrm>
            <a:off x="3654693" y="4941168"/>
            <a:ext cx="1656183" cy="360040"/>
          </a:xfrm>
          <a:prstGeom prst="downArrow">
            <a:avLst>
              <a:gd name="adj1" fmla="val 47312"/>
              <a:gd name="adj2" fmla="val 50000"/>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242875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19050" y="-2650"/>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１　ビジョン・基本方針の確定について（報告）</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graphicFrame>
        <p:nvGraphicFramePr>
          <p:cNvPr id="11" name="表 10">
            <a:extLst>
              <a:ext uri="{FF2B5EF4-FFF2-40B4-BE49-F238E27FC236}">
                <a16:creationId xmlns:a16="http://schemas.microsoft.com/office/drawing/2014/main" id="{BE128A3D-618B-4734-B281-D1D54DB579D9}"/>
              </a:ext>
            </a:extLst>
          </p:cNvPr>
          <p:cNvGraphicFramePr>
            <a:graphicFrameLocks noGrp="1"/>
          </p:cNvGraphicFramePr>
          <p:nvPr>
            <p:extLst>
              <p:ext uri="{D42A27DB-BD31-4B8C-83A1-F6EECF244321}">
                <p14:modId xmlns:p14="http://schemas.microsoft.com/office/powerpoint/2010/main" val="3924455330"/>
              </p:ext>
            </p:extLst>
          </p:nvPr>
        </p:nvGraphicFramePr>
        <p:xfrm>
          <a:off x="278770" y="1834482"/>
          <a:ext cx="8408030" cy="3321939"/>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666561800"/>
                    </a:ext>
                  </a:extLst>
                </a:gridCol>
              </a:tblGrid>
              <a:tr h="174777">
                <a:tc>
                  <a:txBody>
                    <a:bodyPr/>
                    <a:lstStyle/>
                    <a:p>
                      <a:pPr>
                        <a:lnSpc>
                          <a:spcPct val="150000"/>
                        </a:lnSpc>
                      </a:pPr>
                      <a:r>
                        <a:rPr kumimoji="1" lang="ja-JP" altLang="en-US" sz="1800" dirty="0">
                          <a:latin typeface="Meiryo UI" panose="020B0604030504040204" pitchFamily="50" charset="-128"/>
                          <a:ea typeface="Meiryo UI" panose="020B0604030504040204" pitchFamily="50" charset="-128"/>
                        </a:rPr>
                        <a:t>■委員意見</a:t>
                      </a:r>
                      <a:endParaRPr kumimoji="1" lang="en-US" altLang="ja-JP" sz="1800" dirty="0">
                        <a:latin typeface="Meiryo UI" panose="020B0604030504040204" pitchFamily="50" charset="-128"/>
                        <a:ea typeface="Meiryo UI" panose="020B0604030504040204" pitchFamily="50" charset="-128"/>
                      </a:endParaRPr>
                    </a:p>
                  </a:txBody>
                  <a:tcPr>
                    <a:solidFill>
                      <a:schemeClr val="accent6">
                        <a:lumMod val="20000"/>
                        <a:lumOff val="80000"/>
                      </a:schemeClr>
                    </a:solidFill>
                  </a:tcPr>
                </a:tc>
                <a:extLst>
                  <a:ext uri="{0D108BD9-81ED-4DB2-BD59-A6C34878D82A}">
                    <a16:rowId xmlns:a16="http://schemas.microsoft.com/office/drawing/2014/main" val="1465833078"/>
                  </a:ext>
                </a:extLst>
              </a:tr>
              <a:tr h="2282272">
                <a:tc>
                  <a:txBody>
                    <a:bodyPr/>
                    <a:lstStyle/>
                    <a:p>
                      <a:pPr>
                        <a:lnSpc>
                          <a:spcPct val="30000"/>
                        </a:lnSpc>
                      </a:pPr>
                      <a:endParaRPr lang="en-US" altLang="ja-JP" sz="18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700"/>
                        </a:lnSpc>
                        <a:spcBef>
                          <a:spcPts val="0"/>
                        </a:spcBef>
                        <a:spcAft>
                          <a:spcPts val="0"/>
                        </a:spcAft>
                        <a:buClrTx/>
                        <a:buSzTx/>
                        <a:buFontTx/>
                        <a:buNone/>
                        <a:tabLst/>
                        <a:defRPr/>
                      </a:pPr>
                      <a:r>
                        <a:rPr lang="ja-JP" altLang="en-US" sz="1800" u="none" dirty="0">
                          <a:solidFill>
                            <a:schemeClr val="tx1"/>
                          </a:solidFill>
                          <a:latin typeface="Meiryo UI" panose="020B0604030504040204" pitchFamily="50" charset="-128"/>
                          <a:ea typeface="Meiryo UI" panose="020B0604030504040204" pitchFamily="50" charset="-128"/>
                        </a:rPr>
                        <a:t>・これからの行政職員に</a:t>
                      </a:r>
                      <a:r>
                        <a:rPr lang="ja-JP" altLang="en-US" sz="1800" b="0" u="none" dirty="0">
                          <a:solidFill>
                            <a:schemeClr val="tx1"/>
                          </a:solidFill>
                          <a:latin typeface="Meiryo UI" panose="020B0604030504040204" pitchFamily="50" charset="-128"/>
                          <a:ea typeface="Meiryo UI" panose="020B0604030504040204" pitchFamily="50" charset="-128"/>
                        </a:rPr>
                        <a:t>求められるのはプラットフォームビルダーとしての「場と関係づくりの能</a:t>
                      </a:r>
                      <a:endParaRPr lang="en-US" altLang="ja-JP" sz="18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700"/>
                        </a:lnSpc>
                        <a:spcBef>
                          <a:spcPts val="0"/>
                        </a:spcBef>
                        <a:spcAft>
                          <a:spcPts val="0"/>
                        </a:spcAft>
                        <a:buClrTx/>
                        <a:buSzTx/>
                        <a:buFontTx/>
                        <a:buNone/>
                        <a:tabLst/>
                        <a:defRPr/>
                      </a:pPr>
                      <a:r>
                        <a:rPr lang="ja-JP" altLang="en-US" sz="1800" b="0" u="none" dirty="0">
                          <a:solidFill>
                            <a:schemeClr val="tx1"/>
                          </a:solidFill>
                          <a:latin typeface="Meiryo UI" panose="020B0604030504040204" pitchFamily="50" charset="-128"/>
                          <a:ea typeface="Meiryo UI" panose="020B0604030504040204" pitchFamily="50" charset="-128"/>
                        </a:rPr>
                        <a:t>　力」ではないか。そのためには、職員は組織に所属している意識は必要であるが、組織の論</a:t>
                      </a:r>
                      <a:endParaRPr lang="en-US" altLang="ja-JP" sz="18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2700"/>
                        </a:lnSpc>
                        <a:spcBef>
                          <a:spcPts val="0"/>
                        </a:spcBef>
                        <a:spcAft>
                          <a:spcPts val="0"/>
                        </a:spcAft>
                        <a:buClrTx/>
                        <a:buSzTx/>
                        <a:buFontTx/>
                        <a:buNone/>
                        <a:tabLst/>
                        <a:defRPr/>
                      </a:pPr>
                      <a:r>
                        <a:rPr lang="ja-JP" altLang="en-US" sz="1800" b="0" u="none" dirty="0">
                          <a:solidFill>
                            <a:schemeClr val="tx1"/>
                          </a:solidFill>
                          <a:latin typeface="Meiryo UI" panose="020B0604030504040204" pitchFamily="50" charset="-128"/>
                          <a:ea typeface="Meiryo UI" panose="020B0604030504040204" pitchFamily="50" charset="-128"/>
                        </a:rPr>
                        <a:t>　理だけで議論するのではなく、柔軟性を持つ必要がある。</a:t>
                      </a:r>
                      <a:r>
                        <a:rPr lang="en-US" altLang="ja-JP" sz="1800" b="0" u="none" dirty="0">
                          <a:solidFill>
                            <a:schemeClr val="tx1"/>
                          </a:solidFill>
                          <a:latin typeface="Meiryo UI" panose="020B0604030504040204" pitchFamily="50" charset="-128"/>
                          <a:ea typeface="Meiryo UI" panose="020B0604030504040204" pitchFamily="50" charset="-128"/>
                        </a:rPr>
                        <a:t>【</a:t>
                      </a:r>
                      <a:r>
                        <a:rPr lang="ja-JP" altLang="en-US" sz="1800" b="0" u="none" dirty="0">
                          <a:solidFill>
                            <a:schemeClr val="tx1"/>
                          </a:solidFill>
                          <a:latin typeface="Meiryo UI" panose="020B0604030504040204" pitchFamily="50" charset="-128"/>
                          <a:ea typeface="Meiryo UI" panose="020B0604030504040204" pitchFamily="50" charset="-128"/>
                        </a:rPr>
                        <a:t>芳賀会長</a:t>
                      </a:r>
                      <a:r>
                        <a:rPr lang="en-US" altLang="ja-JP" sz="1800" b="0" u="none" dirty="0">
                          <a:solidFill>
                            <a:schemeClr val="tx1"/>
                          </a:solidFill>
                          <a:latin typeface="Meiryo UI" panose="020B0604030504040204" pitchFamily="50" charset="-128"/>
                          <a:ea typeface="Meiryo UI" panose="020B0604030504040204" pitchFamily="50" charset="-128"/>
                        </a:rPr>
                        <a:t>】</a:t>
                      </a:r>
                    </a:p>
                    <a:p>
                      <a:pPr>
                        <a:lnSpc>
                          <a:spcPts val="2700"/>
                        </a:lnSpc>
                      </a:pPr>
                      <a:r>
                        <a:rPr lang="ja-JP" altLang="en-US" sz="1800" u="none" dirty="0">
                          <a:solidFill>
                            <a:schemeClr val="tx1"/>
                          </a:solidFill>
                          <a:latin typeface="Meiryo UI" panose="020B0604030504040204" pitchFamily="50" charset="-128"/>
                          <a:ea typeface="Meiryo UI" panose="020B0604030504040204" pitchFamily="50" charset="-128"/>
                        </a:rPr>
                        <a:t>・</a:t>
                      </a:r>
                      <a:r>
                        <a:rPr lang="en-US" altLang="ja-JP" sz="1800" u="none" dirty="0">
                          <a:solidFill>
                            <a:schemeClr val="tx1"/>
                          </a:solidFill>
                          <a:latin typeface="Meiryo UI" panose="020B0604030504040204" pitchFamily="50" charset="-128"/>
                          <a:ea typeface="Meiryo UI" panose="020B0604030504040204" pitchFamily="50" charset="-128"/>
                        </a:rPr>
                        <a:t>ICT</a:t>
                      </a:r>
                      <a:r>
                        <a:rPr lang="ja-JP" altLang="en-US" sz="1800" u="none" dirty="0">
                          <a:solidFill>
                            <a:schemeClr val="tx1"/>
                          </a:solidFill>
                          <a:latin typeface="Meiryo UI" panose="020B0604030504040204" pitchFamily="50" charset="-128"/>
                          <a:ea typeface="Meiryo UI" panose="020B0604030504040204" pitchFamily="50" charset="-128"/>
                        </a:rPr>
                        <a:t>技術等の活用による機械化・自動化を進めて、人でしかできないこととして市民に寄り</a:t>
                      </a:r>
                      <a:endParaRPr lang="en-US" altLang="ja-JP" sz="1800" u="none" dirty="0">
                        <a:solidFill>
                          <a:schemeClr val="tx1"/>
                        </a:solidFill>
                        <a:latin typeface="Meiryo UI" panose="020B0604030504040204" pitchFamily="50" charset="-128"/>
                        <a:ea typeface="Meiryo UI" panose="020B0604030504040204" pitchFamily="50" charset="-128"/>
                      </a:endParaRPr>
                    </a:p>
                    <a:p>
                      <a:pPr>
                        <a:lnSpc>
                          <a:spcPts val="2700"/>
                        </a:lnSpc>
                      </a:pPr>
                      <a:r>
                        <a:rPr lang="ja-JP" altLang="en-US" sz="1800" u="none" dirty="0">
                          <a:solidFill>
                            <a:schemeClr val="tx1"/>
                          </a:solidFill>
                          <a:latin typeface="Meiryo UI" panose="020B0604030504040204" pitchFamily="50" charset="-128"/>
                          <a:ea typeface="Meiryo UI" panose="020B0604030504040204" pitchFamily="50" charset="-128"/>
                        </a:rPr>
                        <a:t>　添う形を目指していくべき。</a:t>
                      </a:r>
                      <a:r>
                        <a:rPr lang="en-US" altLang="ja-JP" sz="1800" u="none" dirty="0">
                          <a:solidFill>
                            <a:schemeClr val="tx1"/>
                          </a:solidFill>
                          <a:latin typeface="Meiryo UI" panose="020B0604030504040204" pitchFamily="50" charset="-128"/>
                          <a:ea typeface="Meiryo UI" panose="020B0604030504040204" pitchFamily="50" charset="-128"/>
                        </a:rPr>
                        <a:t>【</a:t>
                      </a:r>
                      <a:r>
                        <a:rPr lang="ja-JP" altLang="en-US" sz="1800" u="none" dirty="0">
                          <a:solidFill>
                            <a:schemeClr val="tx1"/>
                          </a:solidFill>
                          <a:latin typeface="Meiryo UI" panose="020B0604030504040204" pitchFamily="50" charset="-128"/>
                          <a:ea typeface="Meiryo UI" panose="020B0604030504040204" pitchFamily="50" charset="-128"/>
                        </a:rPr>
                        <a:t>里見委員</a:t>
                      </a:r>
                      <a:r>
                        <a:rPr lang="en-US" altLang="ja-JP" sz="1800" u="none" dirty="0">
                          <a:solidFill>
                            <a:schemeClr val="tx1"/>
                          </a:solidFill>
                          <a:latin typeface="Meiryo UI" panose="020B0604030504040204" pitchFamily="50" charset="-128"/>
                          <a:ea typeface="Meiryo UI" panose="020B0604030504040204" pitchFamily="50" charset="-128"/>
                        </a:rPr>
                        <a:t>】</a:t>
                      </a:r>
                      <a:endParaRPr lang="en-US" altLang="ja-JP" sz="1800" b="0" u="none" dirty="0">
                        <a:solidFill>
                          <a:schemeClr val="tx1"/>
                        </a:solidFill>
                        <a:latin typeface="Meiryo UI" panose="020B0604030504040204" pitchFamily="50" charset="-128"/>
                        <a:ea typeface="Meiryo UI" panose="020B0604030504040204" pitchFamily="50" charset="-128"/>
                      </a:endParaRPr>
                    </a:p>
                    <a:p>
                      <a:pPr>
                        <a:lnSpc>
                          <a:spcPts val="2700"/>
                        </a:lnSpc>
                      </a:pPr>
                      <a:r>
                        <a:rPr lang="ja-JP" altLang="en-US" sz="1800" b="0" u="none" dirty="0">
                          <a:solidFill>
                            <a:schemeClr val="tx1"/>
                          </a:solidFill>
                          <a:latin typeface="Meiryo UI" panose="020B0604030504040204" pitchFamily="50" charset="-128"/>
                          <a:ea typeface="Meiryo UI" panose="020B0604030504040204" pitchFamily="50" charset="-128"/>
                        </a:rPr>
                        <a:t>・「組織の外に飛び出す職員の育成」としてはどうか。データの活用を含めて、</a:t>
                      </a:r>
                      <a:r>
                        <a:rPr lang="en-US" altLang="ja-JP" sz="1800" b="0" u="none" dirty="0">
                          <a:solidFill>
                            <a:schemeClr val="tx1"/>
                          </a:solidFill>
                          <a:latin typeface="Meiryo UI" panose="020B0604030504040204" pitchFamily="50" charset="-128"/>
                          <a:ea typeface="Meiryo UI" panose="020B0604030504040204" pitchFamily="50" charset="-128"/>
                        </a:rPr>
                        <a:t>DX</a:t>
                      </a:r>
                      <a:r>
                        <a:rPr lang="ja-JP" altLang="en-US" sz="1800" b="0" u="none" dirty="0">
                          <a:solidFill>
                            <a:schemeClr val="tx1"/>
                          </a:solidFill>
                          <a:latin typeface="Meiryo UI" panose="020B0604030504040204" pitchFamily="50" charset="-128"/>
                          <a:ea typeface="Meiryo UI" panose="020B0604030504040204" pitchFamily="50" charset="-128"/>
                        </a:rPr>
                        <a:t>を推進する</a:t>
                      </a:r>
                      <a:endParaRPr lang="en-US" altLang="ja-JP" sz="1800" b="0" u="none" dirty="0">
                        <a:solidFill>
                          <a:schemeClr val="tx1"/>
                        </a:solidFill>
                        <a:latin typeface="Meiryo UI" panose="020B0604030504040204" pitchFamily="50" charset="-128"/>
                        <a:ea typeface="Meiryo UI" panose="020B0604030504040204" pitchFamily="50" charset="-128"/>
                      </a:endParaRPr>
                    </a:p>
                    <a:p>
                      <a:pPr>
                        <a:lnSpc>
                          <a:spcPts val="2700"/>
                        </a:lnSpc>
                      </a:pPr>
                      <a:r>
                        <a:rPr lang="ja-JP" altLang="en-US" sz="1800" b="0" u="none" dirty="0">
                          <a:solidFill>
                            <a:schemeClr val="tx1"/>
                          </a:solidFill>
                          <a:latin typeface="Meiryo UI" panose="020B0604030504040204" pitchFamily="50" charset="-128"/>
                          <a:ea typeface="Meiryo UI" panose="020B0604030504040204" pitchFamily="50" charset="-128"/>
                        </a:rPr>
                        <a:t>　には、職員が地域に飛び出すことも大切だが、それ以上に庁内横断型の「横串し」の仕組</a:t>
                      </a:r>
                      <a:endParaRPr lang="en-US" altLang="ja-JP" sz="1800" b="0" u="none" dirty="0">
                        <a:solidFill>
                          <a:schemeClr val="tx1"/>
                        </a:solidFill>
                        <a:latin typeface="Meiryo UI" panose="020B0604030504040204" pitchFamily="50" charset="-128"/>
                        <a:ea typeface="Meiryo UI" panose="020B0604030504040204" pitchFamily="50" charset="-128"/>
                      </a:endParaRPr>
                    </a:p>
                    <a:p>
                      <a:pPr>
                        <a:lnSpc>
                          <a:spcPts val="2700"/>
                        </a:lnSpc>
                      </a:pPr>
                      <a:r>
                        <a:rPr lang="ja-JP" altLang="en-US" sz="1800" b="0" u="none" dirty="0">
                          <a:solidFill>
                            <a:schemeClr val="tx1"/>
                          </a:solidFill>
                          <a:latin typeface="Meiryo UI" panose="020B0604030504040204" pitchFamily="50" charset="-128"/>
                          <a:ea typeface="Meiryo UI" panose="020B0604030504040204" pitchFamily="50" charset="-128"/>
                        </a:rPr>
                        <a:t>　が重要。</a:t>
                      </a:r>
                      <a:r>
                        <a:rPr lang="en-US" altLang="ja-JP" sz="1800" b="0" u="none" dirty="0">
                          <a:solidFill>
                            <a:schemeClr val="tx1"/>
                          </a:solidFill>
                          <a:latin typeface="Meiryo UI" panose="020B0604030504040204" pitchFamily="50" charset="-128"/>
                          <a:ea typeface="Meiryo UI" panose="020B0604030504040204" pitchFamily="50" charset="-128"/>
                        </a:rPr>
                        <a:t>【</a:t>
                      </a:r>
                      <a:r>
                        <a:rPr lang="ja-JP" altLang="en-US" sz="1800" u="none" dirty="0">
                          <a:solidFill>
                            <a:schemeClr val="tx1"/>
                          </a:solidFill>
                          <a:latin typeface="Meiryo UI" panose="020B0604030504040204" pitchFamily="50" charset="-128"/>
                          <a:ea typeface="Meiryo UI" panose="020B0604030504040204" pitchFamily="50" charset="-128"/>
                        </a:rPr>
                        <a:t>沼尾委員</a:t>
                      </a:r>
                      <a:r>
                        <a:rPr lang="en-US" altLang="ja-JP" sz="1800" u="none" dirty="0">
                          <a:solidFill>
                            <a:schemeClr val="tx1"/>
                          </a:solidFill>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3824278257"/>
                  </a:ext>
                </a:extLst>
              </a:tr>
            </a:tbl>
          </a:graphicData>
        </a:graphic>
      </p:graphicFrame>
      <p:sp>
        <p:nvSpPr>
          <p:cNvPr id="2" name="スライド番号プレースホルダー 1">
            <a:extLst>
              <a:ext uri="{FF2B5EF4-FFF2-40B4-BE49-F238E27FC236}">
                <a16:creationId xmlns:a16="http://schemas.microsoft.com/office/drawing/2014/main" id="{61EECCDC-EA4D-4C0F-9E80-06E99E462C4F}"/>
              </a:ext>
            </a:extLst>
          </p:cNvPr>
          <p:cNvSpPr>
            <a:spLocks noGrp="1"/>
          </p:cNvSpPr>
          <p:nvPr>
            <p:ph type="sldNum" sz="quarter" idx="12"/>
          </p:nvPr>
        </p:nvSpPr>
        <p:spPr/>
        <p:txBody>
          <a:bodyPr/>
          <a:lstStyle/>
          <a:p>
            <a:fld id="{ABBF78F6-40F7-42CC-B691-F10E30E15BA0}" type="slidenum">
              <a:rPr kumimoji="1" lang="ja-JP" altLang="en-US" smtClean="0"/>
              <a:pPr/>
              <a:t>7</a:t>
            </a:fld>
            <a:endParaRPr kumimoji="1" lang="ja-JP" altLang="en-US"/>
          </a:p>
        </p:txBody>
      </p:sp>
      <p:graphicFrame>
        <p:nvGraphicFramePr>
          <p:cNvPr id="10" name="表 9">
            <a:extLst>
              <a:ext uri="{FF2B5EF4-FFF2-40B4-BE49-F238E27FC236}">
                <a16:creationId xmlns:a16="http://schemas.microsoft.com/office/drawing/2014/main" id="{50ADA62B-99DC-41AC-BCF0-5E8A59160099}"/>
              </a:ext>
            </a:extLst>
          </p:cNvPr>
          <p:cNvGraphicFramePr>
            <a:graphicFrameLocks noGrp="1"/>
          </p:cNvGraphicFramePr>
          <p:nvPr>
            <p:extLst>
              <p:ext uri="{D42A27DB-BD31-4B8C-83A1-F6EECF244321}">
                <p14:modId xmlns:p14="http://schemas.microsoft.com/office/powerpoint/2010/main" val="2841663151"/>
              </p:ext>
            </p:extLst>
          </p:nvPr>
        </p:nvGraphicFramePr>
        <p:xfrm>
          <a:off x="278770" y="1102962"/>
          <a:ext cx="8408030" cy="731520"/>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3575363583"/>
                    </a:ext>
                  </a:extLst>
                </a:gridCol>
              </a:tblGrid>
              <a:tr h="2430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Meiryo UI" panose="020B0604030504040204" pitchFamily="50" charset="-128"/>
                          <a:ea typeface="Meiryo UI" panose="020B0604030504040204" pitchFamily="50" charset="-128"/>
                        </a:rPr>
                        <a:t>■第</a:t>
                      </a:r>
                      <a:r>
                        <a:rPr kumimoji="1" lang="en-US" altLang="ja-JP" sz="1800" dirty="0">
                          <a:latin typeface="Meiryo UI" panose="020B0604030504040204" pitchFamily="50" charset="-128"/>
                          <a:ea typeface="Meiryo UI" panose="020B0604030504040204" pitchFamily="50" charset="-128"/>
                        </a:rPr>
                        <a:t>1</a:t>
                      </a:r>
                      <a:r>
                        <a:rPr kumimoji="1" lang="ja-JP" altLang="en-US" sz="1800" dirty="0">
                          <a:latin typeface="Meiryo UI" panose="020B0604030504040204" pitchFamily="50" charset="-128"/>
                          <a:ea typeface="Meiryo UI" panose="020B0604030504040204" pitchFamily="50" charset="-128"/>
                        </a:rPr>
                        <a:t>回委員会での意見を踏まえた事務局案</a:t>
                      </a:r>
                    </a:p>
                  </a:txBody>
                  <a:tcPr>
                    <a:solidFill>
                      <a:schemeClr val="accent6">
                        <a:lumMod val="20000"/>
                        <a:lumOff val="80000"/>
                      </a:schemeClr>
                    </a:solidFill>
                  </a:tcPr>
                </a:tc>
                <a:extLst>
                  <a:ext uri="{0D108BD9-81ED-4DB2-BD59-A6C34878D82A}">
                    <a16:rowId xmlns:a16="http://schemas.microsoft.com/office/drawing/2014/main" val="474671785"/>
                  </a:ext>
                </a:extLst>
              </a:tr>
              <a:tr h="2879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b="0" dirty="0">
                          <a:latin typeface="Meiryo UI" panose="020B0604030504040204" pitchFamily="50" charset="-128"/>
                          <a:ea typeface="Meiryo UI" panose="020B0604030504040204" pitchFamily="50" charset="-128"/>
                        </a:rPr>
                        <a:t>地域に飛び出す職員の育成</a:t>
                      </a:r>
                      <a:endParaRPr lang="en-US" altLang="ja-JP" sz="16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84396763"/>
                  </a:ext>
                </a:extLst>
              </a:tr>
            </a:tbl>
          </a:graphicData>
        </a:graphic>
      </p:graphicFrame>
      <p:sp>
        <p:nvSpPr>
          <p:cNvPr id="12" name="正方形/長方形 11">
            <a:extLst>
              <a:ext uri="{FF2B5EF4-FFF2-40B4-BE49-F238E27FC236}">
                <a16:creationId xmlns:a16="http://schemas.microsoft.com/office/drawing/2014/main" id="{6A3770AF-C9BC-42B0-8314-BA1DE9D2EF91}"/>
              </a:ext>
            </a:extLst>
          </p:cNvPr>
          <p:cNvSpPr/>
          <p:nvPr/>
        </p:nvSpPr>
        <p:spPr>
          <a:xfrm>
            <a:off x="197514" y="738832"/>
            <a:ext cx="8748972" cy="30862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dirty="0">
                <a:latin typeface="Meiryo UI" panose="020B0604030504040204" pitchFamily="50" charset="-128"/>
                <a:ea typeface="Meiryo UI" panose="020B0604030504040204" pitchFamily="50" charset="-128"/>
              </a:rPr>
              <a:t>◎基本方針３の確定</a:t>
            </a:r>
            <a:endParaRPr lang="en-US" altLang="ja-JP" dirty="0">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8FCAF993-16D4-495D-817F-D2BD1071973B}"/>
              </a:ext>
            </a:extLst>
          </p:cNvPr>
          <p:cNvGraphicFramePr>
            <a:graphicFrameLocks noGrp="1"/>
          </p:cNvGraphicFramePr>
          <p:nvPr>
            <p:extLst>
              <p:ext uri="{D42A27DB-BD31-4B8C-83A1-F6EECF244321}">
                <p14:modId xmlns:p14="http://schemas.microsoft.com/office/powerpoint/2010/main" val="2463936794"/>
              </p:ext>
            </p:extLst>
          </p:nvPr>
        </p:nvGraphicFramePr>
        <p:xfrm>
          <a:off x="278770" y="5664320"/>
          <a:ext cx="8408030" cy="789016"/>
        </p:xfrm>
        <a:graphic>
          <a:graphicData uri="http://schemas.openxmlformats.org/drawingml/2006/table">
            <a:tbl>
              <a:tblPr firstRow="1" bandRow="1">
                <a:tableStyleId>{5940675A-B579-460E-94D1-54222C63F5DA}</a:tableStyleId>
              </a:tblPr>
              <a:tblGrid>
                <a:gridCol w="8408030">
                  <a:extLst>
                    <a:ext uri="{9D8B030D-6E8A-4147-A177-3AD203B41FA5}">
                      <a16:colId xmlns:a16="http://schemas.microsoft.com/office/drawing/2014/main" val="3575363583"/>
                    </a:ext>
                  </a:extLst>
                </a:gridCol>
              </a:tblGrid>
              <a:tr h="239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rPr>
                        <a:t>■確定案</a:t>
                      </a:r>
                    </a:p>
                  </a:txBody>
                  <a:tcPr>
                    <a:solidFill>
                      <a:srgbClr val="FFD685"/>
                    </a:solidFill>
                  </a:tcPr>
                </a:tc>
                <a:extLst>
                  <a:ext uri="{0D108BD9-81ED-4DB2-BD59-A6C34878D82A}">
                    <a16:rowId xmlns:a16="http://schemas.microsoft.com/office/drawing/2014/main" val="474671785"/>
                  </a:ext>
                </a:extLst>
              </a:tr>
              <a:tr h="453736">
                <a:tc>
                  <a:txBody>
                    <a:bodyPr/>
                    <a:lstStyle/>
                    <a:p>
                      <a:pPr lvl="0" algn="ctr"/>
                      <a:r>
                        <a:rPr lang="ja-JP" altLang="en-US" sz="1800" dirty="0">
                          <a:latin typeface="Meiryo UI" panose="020B0604030504040204" pitchFamily="50" charset="-128"/>
                          <a:ea typeface="Meiryo UI" panose="020B0604030504040204" pitchFamily="50" charset="-128"/>
                        </a:rPr>
                        <a:t>「</a:t>
                      </a:r>
                      <a:r>
                        <a:rPr lang="ja-JP" altLang="en-US" sz="1800" dirty="0">
                          <a:solidFill>
                            <a:schemeClr val="tx1"/>
                          </a:solidFill>
                          <a:latin typeface="Meiryo UI" panose="020B0604030504040204" pitchFamily="50" charset="-128"/>
                          <a:ea typeface="Meiryo UI" panose="020B0604030504040204" pitchFamily="50" charset="-128"/>
                        </a:rPr>
                        <a:t>組織の枠を超えた発想で場と関係づくりができる</a:t>
                      </a:r>
                      <a:r>
                        <a:rPr lang="ja-JP" altLang="en-US" sz="1800" dirty="0">
                          <a:latin typeface="Meiryo UI" panose="020B0604030504040204" pitchFamily="50" charset="-128"/>
                          <a:ea typeface="Meiryo UI" panose="020B0604030504040204" pitchFamily="50" charset="-128"/>
                        </a:rPr>
                        <a:t>職員の育成」</a:t>
                      </a:r>
                      <a:endParaRPr lang="en-US" altLang="ja-JP" sz="16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84396763"/>
                  </a:ext>
                </a:extLst>
              </a:tr>
            </a:tbl>
          </a:graphicData>
        </a:graphic>
      </p:graphicFrame>
      <p:sp>
        <p:nvSpPr>
          <p:cNvPr id="14" name="矢印: 下 13">
            <a:extLst>
              <a:ext uri="{FF2B5EF4-FFF2-40B4-BE49-F238E27FC236}">
                <a16:creationId xmlns:a16="http://schemas.microsoft.com/office/drawing/2014/main" id="{3F2D3B66-1644-4347-B03C-A96A4A320608}"/>
              </a:ext>
            </a:extLst>
          </p:cNvPr>
          <p:cNvSpPr/>
          <p:nvPr/>
        </p:nvSpPr>
        <p:spPr>
          <a:xfrm>
            <a:off x="3654693" y="5209482"/>
            <a:ext cx="1656183" cy="401776"/>
          </a:xfrm>
          <a:prstGeom prst="downArrow">
            <a:avLst>
              <a:gd name="adj1" fmla="val 47312"/>
              <a:gd name="adj2" fmla="val 50000"/>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664417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15F8235-BEBC-464F-B3B0-2857800CCADE}"/>
              </a:ext>
            </a:extLst>
          </p:cNvPr>
          <p:cNvSpPr>
            <a:spLocks noGrp="1"/>
          </p:cNvSpPr>
          <p:nvPr>
            <p:ph type="sldNum" sz="quarter" idx="12"/>
          </p:nvPr>
        </p:nvSpPr>
        <p:spPr>
          <a:xfrm>
            <a:off x="6831240" y="6448721"/>
            <a:ext cx="2133600" cy="365125"/>
          </a:xfrm>
        </p:spPr>
        <p:txBody>
          <a:bodyPr/>
          <a:lstStyle/>
          <a:p>
            <a:fld id="{ABBF78F6-40F7-42CC-B691-F10E30E15BA0}" type="slidenum">
              <a:rPr kumimoji="1" lang="ja-JP" altLang="en-US" smtClean="0">
                <a:solidFill>
                  <a:schemeClr val="bg1">
                    <a:lumMod val="50000"/>
                  </a:schemeClr>
                </a:solidFill>
                <a:latin typeface="メイリオ" panose="020B0604030504040204" pitchFamily="50" charset="-128"/>
                <a:ea typeface="メイリオ" panose="020B0604030504040204" pitchFamily="50" charset="-128"/>
              </a:rPr>
              <a:pPr/>
              <a:t>8</a:t>
            </a:fld>
            <a:endParaRPr kumimoji="1" lang="ja-JP" altLang="en-US" dirty="0">
              <a:solidFill>
                <a:schemeClr val="bg1">
                  <a:lumMod val="50000"/>
                </a:schemeClr>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7B8F51B0-715D-45F7-96F9-D97FEE54C0C1}"/>
              </a:ext>
            </a:extLst>
          </p:cNvPr>
          <p:cNvSpPr/>
          <p:nvPr/>
        </p:nvSpPr>
        <p:spPr>
          <a:xfrm>
            <a:off x="0" y="-10620"/>
            <a:ext cx="7291350"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１　ビジョン・基本方針の確定について（報告）</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6" name="四角形: 角を丸くする 15">
            <a:extLst>
              <a:ext uri="{FF2B5EF4-FFF2-40B4-BE49-F238E27FC236}">
                <a16:creationId xmlns:a16="http://schemas.microsoft.com/office/drawing/2014/main" id="{03848EDB-F53C-4681-A463-EF8567BFE38A}"/>
              </a:ext>
            </a:extLst>
          </p:cNvPr>
          <p:cNvSpPr/>
          <p:nvPr/>
        </p:nvSpPr>
        <p:spPr>
          <a:xfrm>
            <a:off x="2159731" y="1432524"/>
            <a:ext cx="4608513" cy="349982"/>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lIns="288000" tIns="108000" rtlCol="0" anchor="ctr"/>
          <a:lstStyle/>
          <a:p>
            <a:pPr algn="ctr"/>
            <a:r>
              <a:rPr kumimoji="1" lang="en-US" altLang="ja-JP" dirty="0">
                <a:solidFill>
                  <a:sysClr val="windowText" lastClr="000000"/>
                </a:solidFill>
                <a:latin typeface="Meiryo UI" panose="020B0604030504040204" pitchFamily="50" charset="-128"/>
                <a:ea typeface="Meiryo UI" panose="020B0604030504040204" pitchFamily="50" charset="-128"/>
              </a:rPr>
              <a:t>2040</a:t>
            </a:r>
            <a:r>
              <a:rPr kumimoji="1" lang="ja-JP" altLang="en-US" dirty="0">
                <a:solidFill>
                  <a:sysClr val="windowText" lastClr="000000"/>
                </a:solidFill>
                <a:latin typeface="Meiryo UI" panose="020B0604030504040204" pitchFamily="50" charset="-128"/>
                <a:ea typeface="Meiryo UI" panose="020B0604030504040204" pitchFamily="50" charset="-128"/>
              </a:rPr>
              <a:t>ビジョン（仮）</a:t>
            </a:r>
            <a:endParaRPr kumimoji="1" lang="en-US" altLang="ja-JP" dirty="0">
              <a:solidFill>
                <a:sysClr val="windowText" lastClr="000000"/>
              </a:solidFill>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3347E5F5-54FD-45CC-B6EA-93A0A003AF7B}"/>
              </a:ext>
            </a:extLst>
          </p:cNvPr>
          <p:cNvSpPr txBox="1"/>
          <p:nvPr/>
        </p:nvSpPr>
        <p:spPr>
          <a:xfrm>
            <a:off x="452290" y="4960329"/>
            <a:ext cx="2571538" cy="1384995"/>
          </a:xfrm>
          <a:prstGeom prst="rect">
            <a:avLst/>
          </a:prstGeom>
          <a:noFill/>
        </p:spPr>
        <p:txBody>
          <a:bodyPr wrap="none" rtlCol="0">
            <a:spAutoFit/>
          </a:bodyPr>
          <a:lstStyle/>
          <a:p>
            <a:r>
              <a:rPr lang="ja-JP" altLang="en-US"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キーワード</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・参画した結果が地域への還元や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市政に反映できる仕組</a:t>
            </a:r>
            <a:endParaRPr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市と市民を掛け合わせる実験室</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のような環境づくり</a:t>
            </a:r>
          </a:p>
          <a:p>
            <a:r>
              <a:rPr kumimoji="1" lang="ja-JP" altLang="en-US" sz="1400" dirty="0">
                <a:latin typeface="Meiryo UI" panose="020B0604030504040204" pitchFamily="50" charset="-128"/>
                <a:ea typeface="Meiryo UI" panose="020B0604030504040204" pitchFamily="50" charset="-128"/>
              </a:rPr>
              <a:t>・地域活動の担い手不足の解消</a:t>
            </a:r>
            <a:endParaRPr lang="en-US" altLang="ja-JP" sz="1400"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218933AF-B4D5-4BAE-8882-02B6B3A8711F}"/>
              </a:ext>
            </a:extLst>
          </p:cNvPr>
          <p:cNvSpPr txBox="1"/>
          <p:nvPr/>
        </p:nvSpPr>
        <p:spPr>
          <a:xfrm>
            <a:off x="3215210" y="4960329"/>
            <a:ext cx="2904962" cy="1384995"/>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■キーワード</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・誰もが簡単に情報把握できる社会</a:t>
            </a:r>
            <a:endParaRPr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・データ利活用による</a:t>
            </a:r>
            <a:r>
              <a:rPr lang="ja-JP" altLang="en-US" sz="1400" dirty="0">
                <a:latin typeface="Meiryo UI" panose="020B0604030504040204" pitchFamily="50" charset="-128"/>
                <a:ea typeface="Meiryo UI" panose="020B0604030504040204" pitchFamily="50" charset="-128"/>
              </a:rPr>
              <a:t>新たなサービス</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の創出</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・市、参画する主体、サービス提供を</a:t>
            </a:r>
            <a:endParaRPr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受ける市民</a:t>
            </a:r>
            <a:r>
              <a:rPr lang="ja-JP" altLang="en-US" sz="1400" dirty="0">
                <a:latin typeface="Meiryo UI" panose="020B0604030504040204" pitchFamily="50" charset="-128"/>
                <a:ea typeface="Meiryo UI" panose="020B0604030504040204" pitchFamily="50" charset="-128"/>
              </a:rPr>
              <a:t>全て</a:t>
            </a:r>
            <a:r>
              <a:rPr kumimoji="1" lang="ja-JP" altLang="en-US" sz="1400" dirty="0">
                <a:latin typeface="Meiryo UI" panose="020B0604030504040204" pitchFamily="50" charset="-128"/>
                <a:ea typeface="Meiryo UI" panose="020B0604030504040204" pitchFamily="50" charset="-128"/>
              </a:rPr>
              <a:t>が利活用できる環境</a:t>
            </a:r>
          </a:p>
        </p:txBody>
      </p:sp>
      <p:sp>
        <p:nvSpPr>
          <p:cNvPr id="31" name="テキスト ボックス 30">
            <a:extLst>
              <a:ext uri="{FF2B5EF4-FFF2-40B4-BE49-F238E27FC236}">
                <a16:creationId xmlns:a16="http://schemas.microsoft.com/office/drawing/2014/main" id="{60FD1F3A-5D40-469D-8F63-0DE27FB5E9DE}"/>
              </a:ext>
            </a:extLst>
          </p:cNvPr>
          <p:cNvSpPr txBox="1"/>
          <p:nvPr/>
        </p:nvSpPr>
        <p:spPr>
          <a:xfrm>
            <a:off x="6293437" y="4960329"/>
            <a:ext cx="2743059" cy="1169551"/>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■キーワード</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・近隣市町村等への出向による学び</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・庁内横断型の横串の仕組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・時間や場所を有効に活用</a:t>
            </a:r>
            <a:endParaRPr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・新しい働き方が評価される仕組</a:t>
            </a:r>
          </a:p>
        </p:txBody>
      </p:sp>
      <p:sp>
        <p:nvSpPr>
          <p:cNvPr id="12" name="吹き出し: 四角形 11">
            <a:extLst>
              <a:ext uri="{FF2B5EF4-FFF2-40B4-BE49-F238E27FC236}">
                <a16:creationId xmlns:a16="http://schemas.microsoft.com/office/drawing/2014/main" id="{33ADC5AA-CC34-402E-B6E4-E948A4CEDD67}"/>
              </a:ext>
            </a:extLst>
          </p:cNvPr>
          <p:cNvSpPr/>
          <p:nvPr/>
        </p:nvSpPr>
        <p:spPr>
          <a:xfrm>
            <a:off x="4810595" y="652117"/>
            <a:ext cx="3681591" cy="738665"/>
          </a:xfrm>
          <a:prstGeom prst="wedgeRectCallout">
            <a:avLst>
              <a:gd name="adj1" fmla="val 4936"/>
              <a:gd name="adj2" fmla="val 74444"/>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32" name="テキスト ボックス 31">
            <a:extLst>
              <a:ext uri="{FF2B5EF4-FFF2-40B4-BE49-F238E27FC236}">
                <a16:creationId xmlns:a16="http://schemas.microsoft.com/office/drawing/2014/main" id="{0D1FED75-868C-4535-930F-93344DC52354}"/>
              </a:ext>
            </a:extLst>
          </p:cNvPr>
          <p:cNvSpPr txBox="1"/>
          <p:nvPr/>
        </p:nvSpPr>
        <p:spPr>
          <a:xfrm>
            <a:off x="4779012" y="674112"/>
            <a:ext cx="4104456" cy="738664"/>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■あるべき姿</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・より個別のニーズに対応した</a:t>
            </a:r>
            <a:r>
              <a:rPr lang="ja-JP" altLang="en-US" sz="1400" dirty="0">
                <a:latin typeface="Meiryo UI" panose="020B0604030504040204" pitchFamily="50" charset="-128"/>
                <a:ea typeface="Meiryo UI" panose="020B0604030504040204" pitchFamily="50" charset="-128"/>
              </a:rPr>
              <a:t>公共</a:t>
            </a:r>
            <a:r>
              <a:rPr kumimoji="1" lang="ja-JP" altLang="en-US" sz="1400" dirty="0">
                <a:latin typeface="Meiryo UI" panose="020B0604030504040204" pitchFamily="50" charset="-128"/>
                <a:ea typeface="Meiryo UI" panose="020B0604030504040204" pitchFamily="50" charset="-128"/>
              </a:rPr>
              <a:t>サービス</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・多様な主体が問題解決を行う共創型の社会</a:t>
            </a:r>
            <a:endParaRPr lang="en-US" altLang="ja-JP" sz="1400"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15460B9-4E74-45B5-8384-7A8B0CE1C2E6}"/>
              </a:ext>
            </a:extLst>
          </p:cNvPr>
          <p:cNvSpPr/>
          <p:nvPr/>
        </p:nvSpPr>
        <p:spPr>
          <a:xfrm>
            <a:off x="2159731" y="1782506"/>
            <a:ext cx="4608513" cy="115292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A80985A8-8C09-4DD5-AA5F-083AFE5CE58D}"/>
              </a:ext>
            </a:extLst>
          </p:cNvPr>
          <p:cNvSpPr txBox="1"/>
          <p:nvPr/>
        </p:nvSpPr>
        <p:spPr>
          <a:xfrm>
            <a:off x="2195737" y="1770292"/>
            <a:ext cx="4608512" cy="1200329"/>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市民一人ひとりにとって最適で納得できる公共サービスを地域と共に創るスマート自治体</a:t>
            </a:r>
            <a:endParaRPr kumimoji="1" lang="en-US" altLang="ja-JP" sz="2400" dirty="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320D4B82-AF87-4E9E-944C-BC5A308DB65E}"/>
              </a:ext>
            </a:extLst>
          </p:cNvPr>
          <p:cNvSpPr/>
          <p:nvPr/>
        </p:nvSpPr>
        <p:spPr>
          <a:xfrm>
            <a:off x="466524" y="3468349"/>
            <a:ext cx="2383704" cy="142794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F7F259F7-36E4-472D-9D6C-4DEA31178336}"/>
              </a:ext>
            </a:extLst>
          </p:cNvPr>
          <p:cNvSpPr/>
          <p:nvPr/>
        </p:nvSpPr>
        <p:spPr>
          <a:xfrm>
            <a:off x="370033" y="3897052"/>
            <a:ext cx="2467195" cy="8643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ja-JP" altLang="en-US" dirty="0">
                <a:solidFill>
                  <a:schemeClr val="tx1"/>
                </a:solidFill>
                <a:latin typeface="Meiryo UI" panose="020B0604030504040204" pitchFamily="50" charset="-128"/>
                <a:ea typeface="Meiryo UI" panose="020B0604030504040204" pitchFamily="50" charset="-128"/>
              </a:rPr>
              <a:t>市民・企業・</a:t>
            </a:r>
            <a:r>
              <a:rPr lang="en-US" altLang="ja-JP" dirty="0">
                <a:solidFill>
                  <a:schemeClr val="tx1"/>
                </a:solidFill>
                <a:latin typeface="Meiryo UI" panose="020B0604030504040204" pitchFamily="50" charset="-128"/>
                <a:ea typeface="Meiryo UI" panose="020B0604030504040204" pitchFamily="50" charset="-128"/>
              </a:rPr>
              <a:t>NPO</a:t>
            </a:r>
            <a:r>
              <a:rPr lang="ja-JP" altLang="en-US" dirty="0">
                <a:solidFill>
                  <a:schemeClr val="tx1"/>
                </a:solidFill>
                <a:latin typeface="Meiryo UI" panose="020B0604030504040204" pitchFamily="50" charset="-128"/>
                <a:ea typeface="Meiryo UI" panose="020B0604030504040204" pitchFamily="50" charset="-128"/>
              </a:rPr>
              <a:t>・市民団体等の多様な主体の参画を促進</a:t>
            </a:r>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36" name="四角形: 角を丸くする 35">
            <a:extLst>
              <a:ext uri="{FF2B5EF4-FFF2-40B4-BE49-F238E27FC236}">
                <a16:creationId xmlns:a16="http://schemas.microsoft.com/office/drawing/2014/main" id="{EBB3F6E4-F4CA-41CE-B1D6-89EB19623178}"/>
              </a:ext>
            </a:extLst>
          </p:cNvPr>
          <p:cNvSpPr/>
          <p:nvPr/>
        </p:nvSpPr>
        <p:spPr>
          <a:xfrm>
            <a:off x="457967" y="3449401"/>
            <a:ext cx="2383704" cy="349982"/>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lIns="180000" tIns="72000" bIns="0" rtlCol="0" anchor="ctr"/>
          <a:lstStyle/>
          <a:p>
            <a:pPr algn="ctr"/>
            <a:r>
              <a:rPr lang="ja-JP" altLang="en-US" dirty="0">
                <a:solidFill>
                  <a:sysClr val="windowText" lastClr="000000"/>
                </a:solidFill>
                <a:latin typeface="Meiryo UI" panose="020B0604030504040204" pitchFamily="50" charset="-128"/>
                <a:ea typeface="Meiryo UI" panose="020B0604030504040204" pitchFamily="50" charset="-128"/>
              </a:rPr>
              <a:t>基本方針１</a:t>
            </a:r>
            <a:endParaRPr kumimoji="1" lang="en-US" altLang="ja-JP" dirty="0">
              <a:solidFill>
                <a:sysClr val="windowText" lastClr="000000"/>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47250045-C14C-44E8-B4E1-D70F260F58A2}"/>
              </a:ext>
            </a:extLst>
          </p:cNvPr>
          <p:cNvSpPr/>
          <p:nvPr/>
        </p:nvSpPr>
        <p:spPr>
          <a:xfrm>
            <a:off x="3203848" y="3453181"/>
            <a:ext cx="2830610" cy="142794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D757CE43-0200-4745-A99E-E63D10EE4513}"/>
              </a:ext>
            </a:extLst>
          </p:cNvPr>
          <p:cNvSpPr/>
          <p:nvPr/>
        </p:nvSpPr>
        <p:spPr>
          <a:xfrm>
            <a:off x="3131840" y="3750512"/>
            <a:ext cx="2988332" cy="11492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ts val="1900"/>
              </a:lnSpc>
              <a:defRPr/>
            </a:pPr>
            <a:r>
              <a:rPr lang="ja-JP" altLang="en-US" dirty="0">
                <a:solidFill>
                  <a:schemeClr val="tx1"/>
                </a:solidFill>
                <a:latin typeface="Meiryo UI" panose="020B0604030504040204" pitchFamily="50" charset="-128"/>
                <a:ea typeface="Meiryo UI" panose="020B0604030504040204" pitchFamily="50" charset="-128"/>
              </a:rPr>
              <a:t>様々な社会資源を積極的に活用して市民がよりよい行動や判断ができる環境を整備</a:t>
            </a:r>
          </a:p>
        </p:txBody>
      </p:sp>
      <p:sp>
        <p:nvSpPr>
          <p:cNvPr id="39" name="四角形: 角を丸くする 38">
            <a:extLst>
              <a:ext uri="{FF2B5EF4-FFF2-40B4-BE49-F238E27FC236}">
                <a16:creationId xmlns:a16="http://schemas.microsoft.com/office/drawing/2014/main" id="{3007EA67-313D-4D3D-AE98-21B87C0D794C}"/>
              </a:ext>
            </a:extLst>
          </p:cNvPr>
          <p:cNvSpPr/>
          <p:nvPr/>
        </p:nvSpPr>
        <p:spPr>
          <a:xfrm>
            <a:off x="3212405" y="3449221"/>
            <a:ext cx="2810343" cy="337295"/>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lIns="180000" tIns="108000" rtlCol="0" anchor="ctr"/>
          <a:lstStyle/>
          <a:p>
            <a:pPr algn="ctr"/>
            <a:r>
              <a:rPr lang="ja-JP" altLang="en-US" dirty="0">
                <a:solidFill>
                  <a:sysClr val="windowText" lastClr="000000"/>
                </a:solidFill>
                <a:latin typeface="Meiryo UI" panose="020B0604030504040204" pitchFamily="50" charset="-128"/>
                <a:ea typeface="Meiryo UI" panose="020B0604030504040204" pitchFamily="50" charset="-128"/>
              </a:rPr>
              <a:t>基本方針２</a:t>
            </a:r>
            <a:endParaRPr kumimoji="1" lang="en-US" altLang="ja-JP" dirty="0">
              <a:solidFill>
                <a:sysClr val="windowText" lastClr="000000"/>
              </a:solidFill>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4A5D0B66-6F86-408F-87F6-D662D4047794}"/>
              </a:ext>
            </a:extLst>
          </p:cNvPr>
          <p:cNvSpPr/>
          <p:nvPr/>
        </p:nvSpPr>
        <p:spPr>
          <a:xfrm>
            <a:off x="6308114" y="3453181"/>
            <a:ext cx="2383704" cy="142794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D09A876B-A260-462C-9B5C-B22118E44B68}"/>
              </a:ext>
            </a:extLst>
          </p:cNvPr>
          <p:cNvSpPr/>
          <p:nvPr/>
        </p:nvSpPr>
        <p:spPr>
          <a:xfrm>
            <a:off x="6299556" y="3814371"/>
            <a:ext cx="2474411" cy="1014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dirty="0">
                <a:solidFill>
                  <a:schemeClr val="tx1"/>
                </a:solidFill>
                <a:latin typeface="Meiryo UI" panose="020B0604030504040204" pitchFamily="50" charset="-128"/>
                <a:ea typeface="Meiryo UI" panose="020B0604030504040204" pitchFamily="50" charset="-128"/>
              </a:rPr>
              <a:t>組織の枠を超えた発想で場と関係づくりができる</a:t>
            </a:r>
            <a:endParaRPr lang="en-US" altLang="ja-JP" dirty="0">
              <a:solidFill>
                <a:schemeClr val="tx1"/>
              </a:solidFill>
              <a:latin typeface="Meiryo UI" panose="020B0604030504040204" pitchFamily="50" charset="-128"/>
              <a:ea typeface="Meiryo UI" panose="020B0604030504040204" pitchFamily="50" charset="-128"/>
            </a:endParaRPr>
          </a:p>
          <a:p>
            <a:pPr lvl="0" algn="ctr"/>
            <a:r>
              <a:rPr lang="ja-JP" altLang="en-US" dirty="0">
                <a:solidFill>
                  <a:schemeClr val="tx1"/>
                </a:solidFill>
                <a:latin typeface="Meiryo UI" panose="020B0604030504040204" pitchFamily="50" charset="-128"/>
                <a:ea typeface="Meiryo UI" panose="020B0604030504040204" pitchFamily="50" charset="-128"/>
              </a:rPr>
              <a:t>職員の育成</a:t>
            </a:r>
            <a:endParaRPr lang="en-US" altLang="ja-JP" dirty="0">
              <a:solidFill>
                <a:schemeClr val="tx1"/>
              </a:solidFill>
              <a:latin typeface="Meiryo UI" panose="020B0604030504040204" pitchFamily="50" charset="-128"/>
              <a:ea typeface="Meiryo UI" panose="020B0604030504040204" pitchFamily="50" charset="-128"/>
            </a:endParaRPr>
          </a:p>
        </p:txBody>
      </p:sp>
      <p:sp>
        <p:nvSpPr>
          <p:cNvPr id="42" name="四角形: 角を丸くする 41">
            <a:extLst>
              <a:ext uri="{FF2B5EF4-FFF2-40B4-BE49-F238E27FC236}">
                <a16:creationId xmlns:a16="http://schemas.microsoft.com/office/drawing/2014/main" id="{E852F4C4-8845-46DD-8E9B-79329571D948}"/>
              </a:ext>
            </a:extLst>
          </p:cNvPr>
          <p:cNvSpPr/>
          <p:nvPr/>
        </p:nvSpPr>
        <p:spPr>
          <a:xfrm>
            <a:off x="6308114" y="3449221"/>
            <a:ext cx="2383704" cy="349982"/>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lIns="180000" tIns="108000" rtlCol="0" anchor="ctr"/>
          <a:lstStyle/>
          <a:p>
            <a:pPr algn="ctr"/>
            <a:r>
              <a:rPr lang="ja-JP" altLang="en-US" dirty="0">
                <a:solidFill>
                  <a:sysClr val="windowText" lastClr="000000"/>
                </a:solidFill>
                <a:latin typeface="Meiryo UI" panose="020B0604030504040204" pitchFamily="50" charset="-128"/>
                <a:ea typeface="Meiryo UI" panose="020B0604030504040204" pitchFamily="50" charset="-128"/>
              </a:rPr>
              <a:t>基本方針３</a:t>
            </a:r>
            <a:endParaRPr kumimoji="1" lang="en-US" altLang="ja-JP" dirty="0">
              <a:solidFill>
                <a:sysClr val="windowText" lastClr="000000"/>
              </a:solidFill>
              <a:latin typeface="Meiryo UI" panose="020B0604030504040204" pitchFamily="50" charset="-128"/>
              <a:ea typeface="Meiryo UI" panose="020B0604030504040204" pitchFamily="50" charset="-128"/>
            </a:endParaRPr>
          </a:p>
        </p:txBody>
      </p:sp>
      <p:cxnSp>
        <p:nvCxnSpPr>
          <p:cNvPr id="7" name="直線コネクタ 6">
            <a:extLst>
              <a:ext uri="{FF2B5EF4-FFF2-40B4-BE49-F238E27FC236}">
                <a16:creationId xmlns:a16="http://schemas.microsoft.com/office/drawing/2014/main" id="{EFC59B1B-3FF1-4CCA-86FB-10F3CA10770C}"/>
              </a:ext>
            </a:extLst>
          </p:cNvPr>
          <p:cNvCxnSpPr>
            <a:cxnSpLocks/>
          </p:cNvCxnSpPr>
          <p:nvPr/>
        </p:nvCxnSpPr>
        <p:spPr>
          <a:xfrm flipV="1">
            <a:off x="4460162" y="2935429"/>
            <a:ext cx="0" cy="513792"/>
          </a:xfrm>
          <a:prstGeom prst="line">
            <a:avLst/>
          </a:prstGeom>
        </p:spPr>
        <p:style>
          <a:lnRef idx="2">
            <a:schemeClr val="accent5"/>
          </a:lnRef>
          <a:fillRef idx="0">
            <a:schemeClr val="accent5"/>
          </a:fillRef>
          <a:effectRef idx="1">
            <a:schemeClr val="accent5"/>
          </a:effectRef>
          <a:fontRef idx="minor">
            <a:schemeClr val="tx1"/>
          </a:fontRef>
        </p:style>
      </p:cxnSp>
      <p:cxnSp>
        <p:nvCxnSpPr>
          <p:cNvPr id="10" name="コネクタ: カギ線 9">
            <a:extLst>
              <a:ext uri="{FF2B5EF4-FFF2-40B4-BE49-F238E27FC236}">
                <a16:creationId xmlns:a16="http://schemas.microsoft.com/office/drawing/2014/main" id="{B08F6456-72E3-4810-8CE5-59A2DFCFCF97}"/>
              </a:ext>
            </a:extLst>
          </p:cNvPr>
          <p:cNvCxnSpPr>
            <a:cxnSpLocks/>
            <a:stCxn id="3" idx="2"/>
            <a:endCxn id="36" idx="0"/>
          </p:cNvCxnSpPr>
          <p:nvPr/>
        </p:nvCxnSpPr>
        <p:spPr>
          <a:xfrm rot="5400000">
            <a:off x="2799919" y="1785331"/>
            <a:ext cx="513971" cy="2814169"/>
          </a:xfrm>
          <a:prstGeom prst="bentConnector3">
            <a:avLst/>
          </a:prstGeom>
        </p:spPr>
        <p:style>
          <a:lnRef idx="2">
            <a:schemeClr val="accent5"/>
          </a:lnRef>
          <a:fillRef idx="0">
            <a:schemeClr val="accent5"/>
          </a:fillRef>
          <a:effectRef idx="1">
            <a:schemeClr val="accent5"/>
          </a:effectRef>
          <a:fontRef idx="minor">
            <a:schemeClr val="tx1"/>
          </a:fontRef>
        </p:style>
      </p:cxnSp>
      <p:cxnSp>
        <p:nvCxnSpPr>
          <p:cNvPr id="43" name="コネクタ: カギ線 42">
            <a:extLst>
              <a:ext uri="{FF2B5EF4-FFF2-40B4-BE49-F238E27FC236}">
                <a16:creationId xmlns:a16="http://schemas.microsoft.com/office/drawing/2014/main" id="{3B9B4E94-AD22-4381-B7DB-D8FF7318482C}"/>
              </a:ext>
            </a:extLst>
          </p:cNvPr>
          <p:cNvCxnSpPr>
            <a:cxnSpLocks/>
            <a:stCxn id="3" idx="2"/>
            <a:endCxn id="42" idx="0"/>
          </p:cNvCxnSpPr>
          <p:nvPr/>
        </p:nvCxnSpPr>
        <p:spPr>
          <a:xfrm rot="16200000" flipH="1">
            <a:off x="5725082" y="1674336"/>
            <a:ext cx="513791" cy="3035978"/>
          </a:xfrm>
          <a:prstGeom prst="bentConnector3">
            <a:avLst>
              <a:gd name="adj1" fmla="val 50000"/>
            </a:avLst>
          </a:prstGeom>
        </p:spPr>
        <p:style>
          <a:lnRef idx="2">
            <a:schemeClr val="accent5"/>
          </a:lnRef>
          <a:fillRef idx="0">
            <a:schemeClr val="accent5"/>
          </a:fillRef>
          <a:effectRef idx="1">
            <a:schemeClr val="accent5"/>
          </a:effectRef>
          <a:fontRef idx="minor">
            <a:schemeClr val="tx1"/>
          </a:fontRef>
        </p:style>
      </p:cxnSp>
      <p:sp>
        <p:nvSpPr>
          <p:cNvPr id="35" name="テキスト ボックス 34">
            <a:extLst>
              <a:ext uri="{FF2B5EF4-FFF2-40B4-BE49-F238E27FC236}">
                <a16:creationId xmlns:a16="http://schemas.microsoft.com/office/drawing/2014/main" id="{28CF1A64-6FC9-417D-ADA9-2A2E4C0FB2E4}"/>
              </a:ext>
            </a:extLst>
          </p:cNvPr>
          <p:cNvSpPr txBox="1"/>
          <p:nvPr/>
        </p:nvSpPr>
        <p:spPr>
          <a:xfrm>
            <a:off x="3959933" y="6345324"/>
            <a:ext cx="5508612" cy="338554"/>
          </a:xfrm>
          <a:prstGeom prst="rect">
            <a:avLst/>
          </a:prstGeom>
          <a:noFill/>
        </p:spPr>
        <p:txBody>
          <a:bodyPr wrap="square" rtlCol="0">
            <a:spAutoFit/>
          </a:bodyPr>
          <a:lstStyle/>
          <a:p>
            <a:r>
              <a:rPr lang="en-US" altLang="ja-JP" sz="1600" b="1" u="sng" dirty="0">
                <a:solidFill>
                  <a:srgbClr val="FF0000"/>
                </a:solidFill>
                <a:latin typeface="Meiryo UI" panose="020B0604030504040204" pitchFamily="50" charset="-128"/>
                <a:ea typeface="Meiryo UI" panose="020B0604030504040204" pitchFamily="50" charset="-128"/>
              </a:rPr>
              <a:t>※</a:t>
            </a:r>
            <a:r>
              <a:rPr lang="ja-JP" altLang="en-US" sz="1600" b="1" u="sng" dirty="0">
                <a:solidFill>
                  <a:srgbClr val="FF0000"/>
                </a:solidFill>
                <a:latin typeface="Meiryo UI" panose="020B0604030504040204" pitchFamily="50" charset="-128"/>
                <a:ea typeface="Meiryo UI" panose="020B0604030504040204" pitchFamily="50" charset="-128"/>
              </a:rPr>
              <a:t>コロナ禍による社会変革を踏まえた取組の検討が必要</a:t>
            </a:r>
            <a:endParaRPr lang="en-US" altLang="ja-JP" sz="1600" b="1" u="sng"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14443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B8F51B0-715D-45F7-96F9-D97FEE54C0C1}"/>
              </a:ext>
            </a:extLst>
          </p:cNvPr>
          <p:cNvSpPr/>
          <p:nvPr/>
        </p:nvSpPr>
        <p:spPr>
          <a:xfrm>
            <a:off x="0" y="-15536"/>
            <a:ext cx="7218755" cy="576000"/>
          </a:xfrm>
          <a:prstGeom prst="rect">
            <a:avLst/>
          </a:prstGeom>
          <a:gradFill flip="none" rotWithShape="1">
            <a:gsLst>
              <a:gs pos="0">
                <a:srgbClr val="00B050"/>
              </a:gs>
              <a:gs pos="87000">
                <a:schemeClr val="accent1">
                  <a:tint val="44500"/>
                  <a:satMod val="160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i="1" dirty="0">
                <a:latin typeface="Meiryo UI" panose="020B0604030504040204" pitchFamily="50" charset="-128"/>
                <a:ea typeface="Meiryo UI" panose="020B0604030504040204" pitchFamily="50" charset="-128"/>
              </a:rPr>
              <a:t>アジェンダ</a:t>
            </a:r>
          </a:p>
        </p:txBody>
      </p:sp>
      <p:grpSp>
        <p:nvGrpSpPr>
          <p:cNvPr id="18" name="グループ化 17">
            <a:extLst>
              <a:ext uri="{FF2B5EF4-FFF2-40B4-BE49-F238E27FC236}">
                <a16:creationId xmlns:a16="http://schemas.microsoft.com/office/drawing/2014/main" id="{D69A459C-B482-4C9B-9A00-75DEEDDB43E5}"/>
              </a:ext>
            </a:extLst>
          </p:cNvPr>
          <p:cNvGrpSpPr/>
          <p:nvPr/>
        </p:nvGrpSpPr>
        <p:grpSpPr>
          <a:xfrm>
            <a:off x="6984268" y="1"/>
            <a:ext cx="2136420" cy="539750"/>
            <a:chOff x="6984268" y="1"/>
            <a:chExt cx="2136420" cy="539750"/>
          </a:xfrm>
        </p:grpSpPr>
        <p:pic>
          <p:nvPicPr>
            <p:cNvPr id="19" name="図 18">
              <a:extLst>
                <a:ext uri="{FF2B5EF4-FFF2-40B4-BE49-F238E27FC236}">
                  <a16:creationId xmlns:a16="http://schemas.microsoft.com/office/drawing/2014/main" id="{BEC1BB1E-04EF-479B-8CA4-152DE00D2C7C}"/>
                </a:ext>
              </a:extLst>
            </p:cNvPr>
            <p:cNvPicPr preferRelativeResize="0">
              <a:picLocks noChangeAspect="1"/>
            </p:cNvPicPr>
            <p:nvPr/>
          </p:nvPicPr>
          <p:blipFill>
            <a:blip r:embed="rId3"/>
            <a:stretch>
              <a:fillRect/>
            </a:stretch>
          </p:blipFill>
          <p:spPr>
            <a:xfrm>
              <a:off x="6984268" y="44154"/>
              <a:ext cx="485349" cy="495596"/>
            </a:xfrm>
            <a:prstGeom prst="rect">
              <a:avLst/>
            </a:prstGeom>
          </p:spPr>
        </p:pic>
        <p:pic>
          <p:nvPicPr>
            <p:cNvPr id="20" name="図 19">
              <a:extLst>
                <a:ext uri="{FF2B5EF4-FFF2-40B4-BE49-F238E27FC236}">
                  <a16:creationId xmlns:a16="http://schemas.microsoft.com/office/drawing/2014/main" id="{5ADFDF58-15E4-4A65-8E4C-0A56824EB99A}"/>
                </a:ext>
              </a:extLst>
            </p:cNvPr>
            <p:cNvPicPr>
              <a:picLocks noChangeAspect="1"/>
            </p:cNvPicPr>
            <p:nvPr/>
          </p:nvPicPr>
          <p:blipFill>
            <a:blip r:embed="rId4"/>
            <a:stretch>
              <a:fillRect/>
            </a:stretch>
          </p:blipFill>
          <p:spPr>
            <a:xfrm>
              <a:off x="7484857" y="377329"/>
              <a:ext cx="925501" cy="129193"/>
            </a:xfrm>
            <a:prstGeom prst="rect">
              <a:avLst/>
            </a:prstGeom>
          </p:spPr>
        </p:pic>
        <p:pic>
          <p:nvPicPr>
            <p:cNvPr id="21" name="図 20">
              <a:extLst>
                <a:ext uri="{FF2B5EF4-FFF2-40B4-BE49-F238E27FC236}">
                  <a16:creationId xmlns:a16="http://schemas.microsoft.com/office/drawing/2014/main" id="{F58214C8-B78E-4EF5-923E-93B7E9A13752}"/>
                </a:ext>
              </a:extLst>
            </p:cNvPr>
            <p:cNvPicPr preferRelativeResize="0">
              <a:picLocks noChangeAspect="1"/>
            </p:cNvPicPr>
            <p:nvPr/>
          </p:nvPicPr>
          <p:blipFill>
            <a:blip r:embed="rId5"/>
            <a:stretch>
              <a:fillRect/>
            </a:stretch>
          </p:blipFill>
          <p:spPr>
            <a:xfrm>
              <a:off x="7499458" y="85774"/>
              <a:ext cx="893321" cy="276732"/>
            </a:xfrm>
            <a:prstGeom prst="rect">
              <a:avLst/>
            </a:prstGeom>
          </p:spPr>
        </p:pic>
        <p:pic>
          <p:nvPicPr>
            <p:cNvPr id="22" name="図 21">
              <a:extLst>
                <a:ext uri="{FF2B5EF4-FFF2-40B4-BE49-F238E27FC236}">
                  <a16:creationId xmlns:a16="http://schemas.microsoft.com/office/drawing/2014/main" id="{DFD6272C-D4E8-47EE-A5BA-7C488CA15C3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48401" y="1"/>
              <a:ext cx="672287" cy="539750"/>
            </a:xfrm>
            <a:prstGeom prst="rect">
              <a:avLst/>
            </a:prstGeom>
          </p:spPr>
        </p:pic>
      </p:grpSp>
      <p:sp>
        <p:nvSpPr>
          <p:cNvPr id="14" name="コンテンツ プレースホルダー 2">
            <a:extLst>
              <a:ext uri="{FF2B5EF4-FFF2-40B4-BE49-F238E27FC236}">
                <a16:creationId xmlns:a16="http://schemas.microsoft.com/office/drawing/2014/main" id="{65D8B2DC-D5E1-4124-856A-028C702048E4}"/>
              </a:ext>
            </a:extLst>
          </p:cNvPr>
          <p:cNvSpPr>
            <a:spLocks noGrp="1"/>
          </p:cNvSpPr>
          <p:nvPr>
            <p:ph idx="1"/>
          </p:nvPr>
        </p:nvSpPr>
        <p:spPr>
          <a:xfrm>
            <a:off x="404080" y="968525"/>
            <a:ext cx="8560407" cy="5512146"/>
          </a:xfrm>
        </p:spPr>
        <p:txBody>
          <a:bodyPr>
            <a:normAutofit fontScale="92500" lnSpcReduction="20000"/>
          </a:bodyPr>
          <a:lstStyle/>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１　ビジョン・基本方針の確定について</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sz="2400" dirty="0">
                <a:solidFill>
                  <a:schemeClr val="bg1">
                    <a:lumMod val="75000"/>
                  </a:schemeClr>
                </a:solidFill>
                <a:latin typeface="Meiryo UI" panose="020B0604030504040204" pitchFamily="50" charset="-128"/>
                <a:ea typeface="Meiryo UI" panose="020B0604030504040204" pitchFamily="50" charset="-128"/>
              </a:rPr>
              <a:t>　　　・事前ヒアリングの結果に基づく報告</a:t>
            </a:r>
            <a:endParaRPr lang="en-US" altLang="ja-JP" sz="24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２　論点整理　</a:t>
            </a:r>
            <a:endParaRPr lang="en-US" altLang="ja-JP" dirty="0">
              <a:latin typeface="Meiryo UI" panose="020B0604030504040204" pitchFamily="50" charset="-128"/>
              <a:ea typeface="Meiryo UI" panose="020B0604030504040204" pitchFamily="50" charset="-128"/>
            </a:endParaRPr>
          </a:p>
          <a:p>
            <a:pPr marL="0" indent="0">
              <a:buNone/>
            </a:pPr>
            <a:r>
              <a:rPr lang="ja-JP" altLang="en-US" sz="2400" dirty="0">
                <a:latin typeface="Meiryo UI" panose="020B0604030504040204" pitchFamily="50" charset="-128"/>
                <a:ea typeface="Meiryo UI" panose="020B0604030504040204" pitchFamily="50" charset="-128"/>
              </a:rPr>
              <a:t>（１）各基本方針の意図について</a:t>
            </a:r>
            <a:endParaRPr lang="en-US" altLang="ja-JP" sz="2400" dirty="0">
              <a:latin typeface="Meiryo UI" panose="020B0604030504040204" pitchFamily="50" charset="-128"/>
              <a:ea typeface="Meiryo UI" panose="020B0604030504040204" pitchFamily="50" charset="-128"/>
            </a:endParaRPr>
          </a:p>
          <a:p>
            <a:pPr marL="0" indent="0">
              <a:buNone/>
            </a:pPr>
            <a:r>
              <a:rPr lang="ja-JP" altLang="en-US" sz="2400" dirty="0">
                <a:latin typeface="Meiryo UI" panose="020B0604030504040204" pitchFamily="50" charset="-128"/>
                <a:ea typeface="Meiryo UI" panose="020B0604030504040204" pitchFamily="50" charset="-128"/>
              </a:rPr>
              <a:t>（２）論点について</a:t>
            </a:r>
            <a:endParaRPr lang="en-US" altLang="ja-JP" sz="2400" dirty="0">
              <a:latin typeface="Meiryo UI" panose="020B0604030504040204" pitchFamily="50" charset="-128"/>
              <a:ea typeface="Meiryo UI" panose="020B0604030504040204" pitchFamily="50" charset="-128"/>
            </a:endParaRPr>
          </a:p>
          <a:p>
            <a:pPr marL="0" indent="0">
              <a:buNone/>
            </a:pPr>
            <a:endParaRPr lang="en-US" altLang="ja-JP" sz="2600"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３　本日の論点</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　　</a:t>
            </a:r>
            <a:r>
              <a:rPr lang="ja-JP" altLang="en-US" sz="2400" dirty="0">
                <a:solidFill>
                  <a:schemeClr val="bg1">
                    <a:lumMod val="75000"/>
                  </a:schemeClr>
                </a:solidFill>
                <a:latin typeface="Meiryo UI" panose="020B0604030504040204" pitchFamily="50" charset="-128"/>
                <a:ea typeface="Meiryo UI" panose="020B0604030504040204" pitchFamily="50" charset="-128"/>
              </a:rPr>
              <a:t>・基本方針に基づく具体的な取組について</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　　</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４　参考資料</a:t>
            </a: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endParaRPr lang="en-US" altLang="ja-JP" dirty="0">
              <a:solidFill>
                <a:schemeClr val="bg1">
                  <a:lumMod val="75000"/>
                </a:schemeClr>
              </a:solidFill>
              <a:latin typeface="Meiryo UI" panose="020B0604030504040204" pitchFamily="50" charset="-128"/>
              <a:ea typeface="Meiryo UI" panose="020B0604030504040204" pitchFamily="50" charset="-128"/>
            </a:endParaRPr>
          </a:p>
          <a:p>
            <a:pPr marL="0" indent="0">
              <a:buNone/>
            </a:pPr>
            <a:r>
              <a:rPr lang="ja-JP" altLang="en-US" dirty="0">
                <a:solidFill>
                  <a:schemeClr val="bg1">
                    <a:lumMod val="75000"/>
                  </a:schemeClr>
                </a:solidFill>
                <a:latin typeface="Meiryo UI" panose="020B0604030504040204" pitchFamily="50" charset="-128"/>
                <a:ea typeface="Meiryo UI" panose="020B0604030504040204" pitchFamily="50" charset="-128"/>
              </a:rPr>
              <a:t>５　</a:t>
            </a:r>
            <a:r>
              <a:rPr kumimoji="1" lang="ja-JP" altLang="en-US" dirty="0">
                <a:solidFill>
                  <a:schemeClr val="bg1">
                    <a:lumMod val="75000"/>
                  </a:schemeClr>
                </a:solidFill>
                <a:latin typeface="Meiryo UI" panose="020B0604030504040204" pitchFamily="50" charset="-128"/>
                <a:ea typeface="Meiryo UI" panose="020B0604030504040204" pitchFamily="50" charset="-128"/>
              </a:rPr>
              <a:t>今後のスケジュール</a:t>
            </a:r>
            <a:endParaRPr kumimoji="1" lang="en-US" altLang="ja-JP" dirty="0">
              <a:solidFill>
                <a:schemeClr val="bg1">
                  <a:lumMod val="75000"/>
                </a:schemeClr>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B7A0925-3D2C-4FE3-A17B-B5BD4BB13F47}"/>
              </a:ext>
            </a:extLst>
          </p:cNvPr>
          <p:cNvSpPr>
            <a:spLocks noGrp="1"/>
          </p:cNvSpPr>
          <p:nvPr>
            <p:ph type="sldNum" sz="quarter" idx="12"/>
          </p:nvPr>
        </p:nvSpPr>
        <p:spPr/>
        <p:txBody>
          <a:bodyPr/>
          <a:lstStyle/>
          <a:p>
            <a:fld id="{ABBF78F6-40F7-42CC-B691-F10E30E15BA0}" type="slidenum">
              <a:rPr kumimoji="1" lang="ja-JP" altLang="en-US" smtClean="0"/>
              <a:pPr/>
              <a:t>9</a:t>
            </a:fld>
            <a:endParaRPr kumimoji="1" lang="ja-JP" altLang="en-US"/>
          </a:p>
        </p:txBody>
      </p:sp>
    </p:spTree>
    <p:extLst>
      <p:ext uri="{BB962C8B-B14F-4D97-AF65-F5344CB8AC3E}">
        <p14:creationId xmlns:p14="http://schemas.microsoft.com/office/powerpoint/2010/main" val="5810938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50848</TotalTime>
  <Words>4732</Words>
  <Application>Microsoft Office PowerPoint</Application>
  <PresentationFormat>画面に合わせる (4:3)</PresentationFormat>
  <Paragraphs>517</Paragraphs>
  <Slides>23</Slides>
  <Notes>23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23</vt:i4>
      </vt:variant>
    </vt:vector>
  </HeadingPairs>
  <TitlesOfParts>
    <vt:vector size="29" baseType="lpstr">
      <vt:lpstr>Meiryo UI</vt:lpstr>
      <vt:lpstr>ＭＳ Ｐゴシック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第2回資料</dc:title>
  <dc:creator>gyomukaikaku.GEI@city.chiba.lg.jp</dc:creator>
  <cp:lastModifiedBy>竹内　祐太朗</cp:lastModifiedBy>
  <cp:revision>4366</cp:revision>
  <cp:lastPrinted>2020-10-06T08:20:49Z</cp:lastPrinted>
  <dcterms:created xsi:type="dcterms:W3CDTF">2014-11-16T04:30:06Z</dcterms:created>
  <dcterms:modified xsi:type="dcterms:W3CDTF">2020-12-21T06:11:44Z</dcterms:modified>
</cp:coreProperties>
</file>