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1016" r:id="rId2"/>
    <p:sldId id="1078" r:id="rId3"/>
    <p:sldId id="1083" r:id="rId4"/>
    <p:sldId id="1079" r:id="rId5"/>
    <p:sldId id="1081" r:id="rId6"/>
    <p:sldId id="1084" r:id="rId7"/>
    <p:sldId id="1080" r:id="rId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　正則" initials="佐藤　正則" lastIdx="3" clrIdx="0">
    <p:extLst>
      <p:ext uri="{19B8F6BF-5375-455C-9EA6-DF929625EA0E}">
        <p15:presenceInfo xmlns:p15="http://schemas.microsoft.com/office/powerpoint/2012/main" userId="S-1-5-21-787101530-2975022503-341640924-14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92D050"/>
    <a:srgbClr val="FF6600"/>
    <a:srgbClr val="FF0000"/>
    <a:srgbClr val="FFFF99"/>
    <a:srgbClr val="FFFF66"/>
    <a:srgbClr val="FFE5FF"/>
    <a:srgbClr val="FFCCFF"/>
    <a:srgbClr val="FFD68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8" autoAdjust="0"/>
    <p:restoredTop sz="88007" autoAdjust="0"/>
  </p:normalViewPr>
  <p:slideViewPr>
    <p:cSldViewPr>
      <p:cViewPr varScale="1">
        <p:scale>
          <a:sx n="99" d="100"/>
          <a:sy n="99" d="100"/>
        </p:scale>
        <p:origin x="1908"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1" d="100"/>
          <a:sy n="51" d="100"/>
        </p:scale>
        <p:origin x="2112" y="72"/>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8"/>
            <a:ext cx="2918379" cy="493547"/>
          </a:xfrm>
          <a:prstGeom prst="rect">
            <a:avLst/>
          </a:prstGeom>
        </p:spPr>
        <p:txBody>
          <a:bodyPr vert="horz" lIns="87845" tIns="43921" rIns="87845" bIns="4392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877" y="8"/>
            <a:ext cx="2918378" cy="493547"/>
          </a:xfrm>
          <a:prstGeom prst="rect">
            <a:avLst/>
          </a:prstGeom>
        </p:spPr>
        <p:txBody>
          <a:bodyPr vert="horz" lIns="87845" tIns="43921" rIns="87845" bIns="43921" rtlCol="0"/>
          <a:lstStyle>
            <a:lvl1pPr algn="r">
              <a:defRPr sz="1200"/>
            </a:lvl1pPr>
          </a:lstStyle>
          <a:p>
            <a:fld id="{9805C639-0904-4E1B-88FE-2B020F3FA0C8}" type="datetimeFigureOut">
              <a:rPr kumimoji="1" lang="ja-JP" altLang="en-US" smtClean="0"/>
              <a:pPr/>
              <a:t>2020/8/17</a:t>
            </a:fld>
            <a:endParaRPr kumimoji="1" lang="ja-JP" altLang="en-US"/>
          </a:p>
        </p:txBody>
      </p:sp>
      <p:sp>
        <p:nvSpPr>
          <p:cNvPr id="4" name="フッター プレースホルダ 3"/>
          <p:cNvSpPr>
            <a:spLocks noGrp="1"/>
          </p:cNvSpPr>
          <p:nvPr>
            <p:ph type="ftr" sz="quarter" idx="2"/>
          </p:nvPr>
        </p:nvSpPr>
        <p:spPr>
          <a:xfrm>
            <a:off x="7" y="9371243"/>
            <a:ext cx="2918379" cy="493546"/>
          </a:xfrm>
          <a:prstGeom prst="rect">
            <a:avLst/>
          </a:prstGeom>
        </p:spPr>
        <p:txBody>
          <a:bodyPr vert="horz" lIns="87845" tIns="43921" rIns="87845" bIns="43921" rtlCol="0" anchor="b"/>
          <a:lstStyle>
            <a:lvl1pPr algn="l">
              <a:defRPr sz="1200"/>
            </a:lvl1pPr>
          </a:lstStyle>
          <a:p>
            <a:r>
              <a:rPr kumimoji="1" lang="en-US" altLang="ja-JP"/>
              <a:t>2</a:t>
            </a:r>
            <a:endParaRPr kumimoji="1" lang="ja-JP" altLang="en-US"/>
          </a:p>
        </p:txBody>
      </p:sp>
      <p:sp>
        <p:nvSpPr>
          <p:cNvPr id="5" name="スライド番号プレースホルダ 4"/>
          <p:cNvSpPr>
            <a:spLocks noGrp="1"/>
          </p:cNvSpPr>
          <p:nvPr>
            <p:ph type="sldNum" sz="quarter" idx="3"/>
          </p:nvPr>
        </p:nvSpPr>
        <p:spPr>
          <a:xfrm>
            <a:off x="3815877" y="9371243"/>
            <a:ext cx="2918378" cy="493546"/>
          </a:xfrm>
          <a:prstGeom prst="rect">
            <a:avLst/>
          </a:prstGeom>
        </p:spPr>
        <p:txBody>
          <a:bodyPr vert="horz" lIns="87845" tIns="43921" rIns="87845" bIns="43921" rtlCol="0" anchor="b"/>
          <a:lstStyle>
            <a:lvl1pPr algn="r">
              <a:defRPr sz="1200"/>
            </a:lvl1pPr>
          </a:lstStyle>
          <a:p>
            <a:fld id="{BFF3B7E3-D199-40F5-94A3-F235E83838EC}" type="slidenum">
              <a:rPr kumimoji="1" lang="ja-JP" altLang="en-US" smtClean="0"/>
              <a:pPr/>
              <a:t>‹#›</a:t>
            </a:fld>
            <a:endParaRPr kumimoji="1" lang="ja-JP" altLang="en-US"/>
          </a:p>
        </p:txBody>
      </p:sp>
    </p:spTree>
    <p:extLst>
      <p:ext uri="{BB962C8B-B14F-4D97-AF65-F5344CB8AC3E}">
        <p14:creationId xmlns:p14="http://schemas.microsoft.com/office/powerpoint/2010/main" val="8877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5" y="6"/>
            <a:ext cx="2918831" cy="493315"/>
          </a:xfrm>
          <a:prstGeom prst="rect">
            <a:avLst/>
          </a:prstGeom>
        </p:spPr>
        <p:txBody>
          <a:bodyPr vert="horz" lIns="94630" tIns="47313" rIns="94630" bIns="47313" rtlCol="0"/>
          <a:lstStyle>
            <a:lvl1pPr algn="l">
              <a:defRPr sz="1300"/>
            </a:lvl1pPr>
          </a:lstStyle>
          <a:p>
            <a:endParaRPr kumimoji="1" lang="ja-JP" altLang="en-US"/>
          </a:p>
        </p:txBody>
      </p:sp>
      <p:sp>
        <p:nvSpPr>
          <p:cNvPr id="3" name="日付プレースホルダ 2"/>
          <p:cNvSpPr>
            <a:spLocks noGrp="1"/>
          </p:cNvSpPr>
          <p:nvPr>
            <p:ph type="dt" idx="1"/>
          </p:nvPr>
        </p:nvSpPr>
        <p:spPr>
          <a:xfrm>
            <a:off x="3815393" y="6"/>
            <a:ext cx="2918831" cy="493315"/>
          </a:xfrm>
          <a:prstGeom prst="rect">
            <a:avLst/>
          </a:prstGeom>
        </p:spPr>
        <p:txBody>
          <a:bodyPr vert="horz" lIns="94630" tIns="47313" rIns="94630" bIns="47313" rtlCol="0"/>
          <a:lstStyle>
            <a:lvl1pPr algn="r">
              <a:defRPr sz="1300"/>
            </a:lvl1pPr>
          </a:lstStyle>
          <a:p>
            <a:fld id="{AE7779C6-B257-4BD8-9B10-9B2602B46773}" type="datetimeFigureOut">
              <a:rPr kumimoji="1" lang="ja-JP" altLang="en-US" smtClean="0"/>
              <a:pPr/>
              <a:t>2020/8/17</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4630" tIns="47313" rIns="94630" bIns="47313" rtlCol="0" anchor="ctr"/>
          <a:lstStyle/>
          <a:p>
            <a:endParaRPr lang="ja-JP" altLang="en-US"/>
          </a:p>
        </p:txBody>
      </p:sp>
      <p:sp>
        <p:nvSpPr>
          <p:cNvPr id="5" name="ノート プレースホルダ 4"/>
          <p:cNvSpPr>
            <a:spLocks noGrp="1"/>
          </p:cNvSpPr>
          <p:nvPr>
            <p:ph type="body" sz="quarter" idx="3"/>
          </p:nvPr>
        </p:nvSpPr>
        <p:spPr>
          <a:xfrm>
            <a:off x="673577" y="4686513"/>
            <a:ext cx="5388610" cy="4439841"/>
          </a:xfrm>
          <a:prstGeom prst="rect">
            <a:avLst/>
          </a:prstGeom>
        </p:spPr>
        <p:txBody>
          <a:bodyPr vert="horz" lIns="94630" tIns="47313" rIns="94630" bIns="4731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5" y="9371295"/>
            <a:ext cx="2918831" cy="493315"/>
          </a:xfrm>
          <a:prstGeom prst="rect">
            <a:avLst/>
          </a:prstGeom>
        </p:spPr>
        <p:txBody>
          <a:bodyPr vert="horz" lIns="94630" tIns="47313" rIns="94630" bIns="47313" rtlCol="0" anchor="b"/>
          <a:lstStyle>
            <a:lvl1pPr algn="l">
              <a:defRPr sz="1300"/>
            </a:lvl1pPr>
          </a:lstStyle>
          <a:p>
            <a:r>
              <a:rPr kumimoji="1" lang="en-US" altLang="ja-JP"/>
              <a:t>2</a:t>
            </a:r>
            <a:endParaRPr kumimoji="1" lang="ja-JP" altLang="en-US"/>
          </a:p>
        </p:txBody>
      </p:sp>
      <p:sp>
        <p:nvSpPr>
          <p:cNvPr id="7" name="スライド番号プレースホルダ 6"/>
          <p:cNvSpPr>
            <a:spLocks noGrp="1"/>
          </p:cNvSpPr>
          <p:nvPr>
            <p:ph type="sldNum" sz="quarter" idx="5"/>
          </p:nvPr>
        </p:nvSpPr>
        <p:spPr>
          <a:xfrm>
            <a:off x="3815393" y="9371295"/>
            <a:ext cx="2918831" cy="493315"/>
          </a:xfrm>
          <a:prstGeom prst="rect">
            <a:avLst/>
          </a:prstGeom>
        </p:spPr>
        <p:txBody>
          <a:bodyPr vert="horz" lIns="94630" tIns="47313" rIns="94630" bIns="47313" rtlCol="0" anchor="b"/>
          <a:lstStyle>
            <a:lvl1pPr algn="r">
              <a:defRPr sz="1300"/>
            </a:lvl1pPr>
          </a:lstStyle>
          <a:p>
            <a:fld id="{386381E5-D45A-45FD-B3F7-9DB0E1DB4F4D}" type="slidenum">
              <a:rPr kumimoji="1" lang="ja-JP" altLang="en-US" smtClean="0"/>
              <a:pPr/>
              <a:t>‹#›</a:t>
            </a:fld>
            <a:endParaRPr kumimoji="1" lang="ja-JP" altLang="en-US"/>
          </a:p>
        </p:txBody>
      </p:sp>
    </p:spTree>
    <p:extLst>
      <p:ext uri="{BB962C8B-B14F-4D97-AF65-F5344CB8AC3E}">
        <p14:creationId xmlns:p14="http://schemas.microsoft.com/office/powerpoint/2010/main" val="36518207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p>
        </p:txBody>
      </p:sp>
    </p:spTree>
    <p:extLst>
      <p:ext uri="{BB962C8B-B14F-4D97-AF65-F5344CB8AC3E}">
        <p14:creationId xmlns:p14="http://schemas.microsoft.com/office/powerpoint/2010/main" val="69943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lang="ja-JP" altLang="en-US" dirty="0"/>
              <a:t>参考：登録者数</a:t>
            </a:r>
            <a:r>
              <a:rPr kumimoji="1" lang="en-US" altLang="ja-JP" dirty="0"/>
              <a:t>】</a:t>
            </a:r>
          </a:p>
          <a:p>
            <a:r>
              <a:rPr lang="en-US" altLang="ja-JP" dirty="0"/>
              <a:t>Twitter</a:t>
            </a:r>
            <a:r>
              <a:rPr lang="ja-JP" altLang="en-US" dirty="0"/>
              <a:t>（千葉市）：</a:t>
            </a:r>
            <a:r>
              <a:rPr lang="en-US" altLang="ja-JP" dirty="0"/>
              <a:t>9.5</a:t>
            </a:r>
            <a:r>
              <a:rPr lang="ja-JP" altLang="en-US" dirty="0"/>
              <a:t>万人（</a:t>
            </a:r>
            <a:r>
              <a:rPr lang="en-US" altLang="ja-JP" dirty="0"/>
              <a:t>8/4</a:t>
            </a:r>
            <a:r>
              <a:rPr lang="ja-JP" altLang="en-US" dirty="0"/>
              <a:t>時点）</a:t>
            </a:r>
            <a:endParaRPr lang="en-US" altLang="ja-JP" dirty="0"/>
          </a:p>
          <a:p>
            <a:r>
              <a:rPr lang="en-US" altLang="ja-JP" dirty="0"/>
              <a:t>Twitter</a:t>
            </a:r>
            <a:r>
              <a:rPr lang="ja-JP" altLang="en-US" dirty="0"/>
              <a:t>（熊谷市長）：</a:t>
            </a:r>
            <a:r>
              <a:rPr lang="en-US" altLang="ja-JP" dirty="0"/>
              <a:t>23.9</a:t>
            </a:r>
            <a:r>
              <a:rPr lang="ja-JP" altLang="en-US" dirty="0"/>
              <a:t>万人（</a:t>
            </a:r>
            <a:r>
              <a:rPr lang="en-US" altLang="ja-JP" dirty="0"/>
              <a:t>8/4</a:t>
            </a:r>
            <a:r>
              <a:rPr lang="ja-JP" altLang="en-US" dirty="0"/>
              <a:t>時点）</a:t>
            </a:r>
            <a:endParaRPr lang="en-US" altLang="ja-JP" dirty="0"/>
          </a:p>
          <a:p>
            <a:r>
              <a:rPr kumimoji="1" lang="en-US" altLang="ja-JP" dirty="0"/>
              <a:t>Facebook</a:t>
            </a:r>
            <a:r>
              <a:rPr kumimoji="1" lang="ja-JP" altLang="en-US" dirty="0"/>
              <a:t>（千葉市）：</a:t>
            </a:r>
            <a:r>
              <a:rPr kumimoji="1" lang="en-US" altLang="ja-JP" dirty="0"/>
              <a:t>5,900</a:t>
            </a:r>
            <a:r>
              <a:rPr kumimoji="1" lang="ja-JP" altLang="en-US" dirty="0"/>
              <a:t>人（</a:t>
            </a:r>
            <a:r>
              <a:rPr kumimoji="1" lang="en-US" altLang="ja-JP" dirty="0"/>
              <a:t>8/11</a:t>
            </a:r>
            <a:r>
              <a:rPr kumimoji="1" lang="ja-JP" altLang="en-US" dirty="0"/>
              <a:t>時点）</a:t>
            </a:r>
            <a:endParaRPr kumimoji="1" lang="en-US" altLang="ja-JP" dirty="0"/>
          </a:p>
          <a:p>
            <a:r>
              <a:rPr kumimoji="1" lang="en-US" altLang="ja-JP" dirty="0"/>
              <a:t>Facebook</a:t>
            </a:r>
            <a:r>
              <a:rPr kumimoji="1" lang="ja-JP" altLang="en-US" dirty="0"/>
              <a:t>（熊谷市長）：</a:t>
            </a:r>
            <a:r>
              <a:rPr kumimoji="1" lang="en-US" altLang="ja-JP" dirty="0"/>
              <a:t>2.5</a:t>
            </a:r>
            <a:r>
              <a:rPr kumimoji="1" lang="ja-JP" altLang="en-US" dirty="0"/>
              <a:t>万人（</a:t>
            </a:r>
            <a:r>
              <a:rPr kumimoji="1" lang="en-US" altLang="ja-JP" dirty="0"/>
              <a:t>8/11</a:t>
            </a:r>
            <a:r>
              <a:rPr kumimoji="1" lang="ja-JP" altLang="en-US" dirty="0"/>
              <a:t>時点）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LINE</a:t>
            </a:r>
            <a:r>
              <a:rPr kumimoji="1" lang="ja-JP" altLang="en-US" dirty="0"/>
              <a:t>（千葉市）：</a:t>
            </a:r>
            <a:r>
              <a:rPr kumimoji="1" lang="en-US" altLang="ja-JP" dirty="0"/>
              <a:t>2.9</a:t>
            </a:r>
            <a:r>
              <a:rPr kumimoji="1" lang="ja-JP" altLang="en-US" dirty="0"/>
              <a:t>万人（</a:t>
            </a:r>
            <a:r>
              <a:rPr kumimoji="1" lang="en-US" altLang="ja-JP" dirty="0"/>
              <a:t>8/11</a:t>
            </a:r>
            <a:r>
              <a:rPr kumimoji="1" lang="ja-JP" altLang="en-US" dirty="0"/>
              <a:t>時点）</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66523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Code for Chiba </a:t>
            </a:r>
            <a:r>
              <a:rPr kumimoji="1" lang="ja-JP" altLang="en-US" dirty="0"/>
              <a:t>は、</a:t>
            </a:r>
            <a:r>
              <a:rPr kumimoji="1" lang="en-US" altLang="ja-JP" dirty="0"/>
              <a:t>2015</a:t>
            </a:r>
            <a:r>
              <a:rPr kumimoji="1" lang="ja-JP" altLang="en-US" dirty="0"/>
              <a:t>年に活動開始、</a:t>
            </a:r>
            <a:r>
              <a:rPr kumimoji="1" lang="en-US" altLang="ja-JP" dirty="0"/>
              <a:t>2017</a:t>
            </a:r>
            <a:r>
              <a:rPr kumimoji="1" lang="ja-JP" altLang="en-US" dirty="0"/>
              <a:t>年に </a:t>
            </a:r>
            <a:r>
              <a:rPr kumimoji="1" lang="en-US" altLang="ja-JP" dirty="0"/>
              <a:t>NPO</a:t>
            </a:r>
            <a:r>
              <a:rPr kumimoji="1" lang="ja-JP" altLang="en-US" dirty="0"/>
              <a:t>法人となった。</a:t>
            </a:r>
            <a:endParaRPr kumimoji="1" lang="en-US" altLang="ja-JP" dirty="0"/>
          </a:p>
          <a:p>
            <a:r>
              <a:rPr kumimoji="1" lang="ja-JP" altLang="en-US" dirty="0"/>
              <a:t>本法人のミッションは「テクノロジーを活用して、千葉市をよりよい街にする」</a:t>
            </a:r>
            <a:endParaRPr kumimoji="1" lang="en-US" altLang="ja-JP" dirty="0"/>
          </a:p>
          <a:p>
            <a:r>
              <a:rPr kumimoji="1" lang="ja-JP" altLang="en-US" dirty="0"/>
              <a:t>これまでも「市税の使いみちポータルサイト」、「</a:t>
            </a:r>
            <a:r>
              <a:rPr kumimoji="1" lang="en-US" altLang="ja-JP" dirty="0"/>
              <a:t>5374.</a:t>
            </a:r>
            <a:r>
              <a:rPr kumimoji="1" lang="ja-JP" altLang="en-US" dirty="0"/>
              <a:t>ｊｐ」、「ちば保育園マップ」等を開発・提供している。</a:t>
            </a:r>
            <a:endParaRPr kumimoji="1" lang="en-US" altLang="ja-JP" dirty="0"/>
          </a:p>
          <a:p>
            <a:endParaRPr kumimoji="1" lang="en-US" altLang="ja-JP" dirty="0"/>
          </a:p>
        </p:txBody>
      </p:sp>
    </p:spTree>
    <p:extLst>
      <p:ext uri="{BB962C8B-B14F-4D97-AF65-F5344CB8AC3E}">
        <p14:creationId xmlns:p14="http://schemas.microsoft.com/office/powerpoint/2010/main" val="322619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・市内の店舗・施設・イベントをご利用される際に店舗等に掲示された</a:t>
            </a:r>
            <a:r>
              <a:rPr kumimoji="1" lang="en-US" altLang="ja-JP" dirty="0"/>
              <a:t>QR</a:t>
            </a:r>
            <a:r>
              <a:rPr kumimoji="1" lang="ja-JP" altLang="en-US" dirty="0"/>
              <a:t>コードをスマートフォンで読み込み、利用日とメールアドレスをご登録いただいた方に対して、利用日及び利用店舗等が新型コロナウイルス感染者と同じであることが判明した場合、お知らせメールを送るもの。</a:t>
            </a:r>
            <a:endParaRPr kumimoji="1" lang="en-US" altLang="ja-JP" dirty="0"/>
          </a:p>
          <a:p>
            <a:r>
              <a:rPr kumimoji="1" lang="ja-JP" altLang="en-US" dirty="0"/>
              <a:t>・本サービスは店舗及び市民ともに無料で利用可</a:t>
            </a:r>
            <a:endParaRPr kumimoji="1" lang="en-US" altLang="ja-JP" dirty="0"/>
          </a:p>
          <a:p>
            <a:r>
              <a:rPr kumimoji="1" lang="ja-JP" altLang="en-US" dirty="0"/>
              <a:t>・利用記録は</a:t>
            </a:r>
            <a:r>
              <a:rPr kumimoji="1" lang="en-US" altLang="ja-JP" dirty="0"/>
              <a:t>1</a:t>
            </a:r>
            <a:r>
              <a:rPr kumimoji="1" lang="ja-JP" altLang="en-US" dirty="0"/>
              <a:t>か月間保存し、期間経過後に自動消去</a:t>
            </a:r>
            <a:endParaRPr kumimoji="1" lang="en-US" altLang="ja-JP" dirty="0"/>
          </a:p>
        </p:txBody>
      </p:sp>
    </p:spTree>
    <p:extLst>
      <p:ext uri="{BB962C8B-B14F-4D97-AF65-F5344CB8AC3E}">
        <p14:creationId xmlns:p14="http://schemas.microsoft.com/office/powerpoint/2010/main" val="229145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3</a:t>
            </a:r>
            <a:r>
              <a:rPr kumimoji="1" lang="ja-JP" altLang="en-US" dirty="0"/>
              <a:t>月に船橋市の保健所向けにクラウド型業務支援パッケージを無償で提供し、</a:t>
            </a:r>
            <a:r>
              <a:rPr kumimoji="1" lang="en-US" altLang="ja-JP" dirty="0"/>
              <a:t>4</a:t>
            </a:r>
            <a:r>
              <a:rPr kumimoji="1" lang="ja-JP" altLang="en-US" dirty="0"/>
              <a:t>月には全国の保健所向けに無償提供を発表していたもので、千葉市は全国展開プログラム発表後初の採用。（</a:t>
            </a:r>
            <a:r>
              <a:rPr kumimoji="1" lang="en-US" altLang="ja-JP" dirty="0"/>
              <a:t>5/20</a:t>
            </a:r>
            <a:r>
              <a:rPr kumimoji="1" lang="ja-JP" altLang="en-US" dirty="0"/>
              <a:t>発表）</a:t>
            </a:r>
            <a:endParaRPr kumimoji="1" lang="en-US" altLang="ja-JP" dirty="0"/>
          </a:p>
          <a:p>
            <a:r>
              <a:rPr kumimoji="1" lang="ja-JP" altLang="en-US" dirty="0"/>
              <a:t>・本パッケージには、問い合わせ管理機能、</a:t>
            </a:r>
            <a:r>
              <a:rPr kumimoji="1" lang="en-US" altLang="ja-JP" dirty="0"/>
              <a:t>PCR</a:t>
            </a:r>
            <a:r>
              <a:rPr kumimoji="1" lang="ja-JP" altLang="en-US" dirty="0"/>
              <a:t>検査管理、症状経過管理、疫学調査管理、濃厚接触者管理、病院管理、各種集計管理が含まれている。</a:t>
            </a:r>
            <a:endParaRPr kumimoji="1" lang="en-US" altLang="ja-JP" dirty="0"/>
          </a:p>
          <a:p>
            <a:r>
              <a:rPr kumimoji="1" lang="ja-JP" altLang="en-US" dirty="0"/>
              <a:t>・これまでＰＣＲ検査の結果や患者情報などのデータファイルをそれぞれ</a:t>
            </a:r>
          </a:p>
          <a:p>
            <a:r>
              <a:rPr kumimoji="1" lang="ja-JP" altLang="en-US" dirty="0"/>
              <a:t>独立して管理しており、入力や照合に時間を要していたところ、全国の保健所向けに「新型コロ</a:t>
            </a:r>
          </a:p>
          <a:p>
            <a:r>
              <a:rPr kumimoji="1" lang="ja-JP" altLang="en-US" dirty="0"/>
              <a:t>ナ保健所業務支援クラウドパッケージ」を開発した株式会社セールスフォース・ドットコムか</a:t>
            </a:r>
          </a:p>
          <a:p>
            <a:r>
              <a:rPr kumimoji="1" lang="ja-JP" altLang="en-US" dirty="0"/>
              <a:t>ら、本業務支援クラウドパッケージを４か月間無償提供していただくこととなった。</a:t>
            </a:r>
          </a:p>
          <a:p>
            <a:r>
              <a:rPr kumimoji="1" lang="ja-JP" altLang="en-US" dirty="0"/>
              <a:t>導入することにより、データの一元管理が可能となり、よりきめ細やかな対策が講じられる</a:t>
            </a:r>
          </a:p>
          <a:p>
            <a:r>
              <a:rPr kumimoji="1" lang="ja-JP" altLang="en-US" dirty="0"/>
              <a:t>ほか、事務の効率化が図られることによって、国や県への報告や統計資料の作成等を迅速に行</a:t>
            </a:r>
          </a:p>
          <a:p>
            <a:r>
              <a:rPr kumimoji="1" lang="ja-JP" altLang="en-US" dirty="0"/>
              <a:t>うことができるようになる。</a:t>
            </a:r>
          </a:p>
          <a:p>
            <a:endParaRPr kumimoji="1" lang="en-US" altLang="ja-JP" dirty="0"/>
          </a:p>
          <a:p>
            <a:r>
              <a:rPr kumimoji="1" lang="ja-JP" altLang="en-US" dirty="0"/>
              <a:t>・本パッケージの導入および運用は、セールスフォースのパートナー会社であるデロイト トーマツ コンサルティング合同会社（システム設計・開発）ならびに株式会社両備システムズ（</a:t>
            </a:r>
            <a:r>
              <a:rPr kumimoji="1" lang="en-US" altLang="ja-JP" dirty="0"/>
              <a:t>LGWAN</a:t>
            </a:r>
            <a:r>
              <a:rPr kumimoji="1" lang="ja-JP" altLang="en-US" dirty="0"/>
              <a:t>－</a:t>
            </a:r>
            <a:r>
              <a:rPr kumimoji="1" lang="en-US" altLang="ja-JP" dirty="0"/>
              <a:t>ASP</a:t>
            </a:r>
            <a:r>
              <a:rPr kumimoji="1" lang="ja-JP" altLang="en-US" dirty="0"/>
              <a:t>（閉域網接続）提供）の支援を受け実現。</a:t>
            </a:r>
            <a:endParaRPr kumimoji="1" lang="en-US" altLang="ja-JP" dirty="0"/>
          </a:p>
          <a:p>
            <a:endParaRPr kumimoji="1" lang="en-US" altLang="ja-JP" dirty="0"/>
          </a:p>
        </p:txBody>
      </p:sp>
    </p:spTree>
    <p:extLst>
      <p:ext uri="{BB962C8B-B14F-4D97-AF65-F5344CB8AC3E}">
        <p14:creationId xmlns:p14="http://schemas.microsoft.com/office/powerpoint/2010/main" val="278284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a:solidFill>
                  <a:srgbClr val="FF0000"/>
                </a:solidFill>
              </a:rPr>
              <a:t>【</a:t>
            </a:r>
            <a:r>
              <a:rPr kumimoji="1" lang="ja-JP" altLang="en-US" dirty="0">
                <a:solidFill>
                  <a:srgbClr val="FF0000"/>
                </a:solidFill>
              </a:rPr>
              <a:t>参考</a:t>
            </a:r>
            <a:r>
              <a:rPr kumimoji="1" lang="en-US" altLang="ja-JP" dirty="0">
                <a:solidFill>
                  <a:srgbClr val="FF0000"/>
                </a:solidFill>
              </a:rPr>
              <a:t>】</a:t>
            </a:r>
            <a:r>
              <a:rPr kumimoji="1" lang="ja-JP" altLang="en-US" dirty="0">
                <a:solidFill>
                  <a:srgbClr val="FF0000"/>
                </a:solidFill>
              </a:rPr>
              <a:t>このほか、学習動画コンテンツの</a:t>
            </a:r>
            <a:r>
              <a:rPr kumimoji="1" lang="en-US" altLang="ja-JP" dirty="0">
                <a:solidFill>
                  <a:srgbClr val="FF0000"/>
                </a:solidFill>
              </a:rPr>
              <a:t>YouTube</a:t>
            </a:r>
            <a:r>
              <a:rPr kumimoji="1" lang="ja-JP" altLang="en-US" dirty="0">
                <a:solidFill>
                  <a:srgbClr val="FF0000"/>
                </a:solidFill>
              </a:rPr>
              <a:t>配信や、学年に応じた学習ができるソフトウェア「ドリルパーク」の提供も行った。</a:t>
            </a:r>
            <a:endParaRPr kumimoji="1" lang="en-US" altLang="ja-JP" dirty="0"/>
          </a:p>
        </p:txBody>
      </p:sp>
    </p:spTree>
    <p:extLst>
      <p:ext uri="{BB962C8B-B14F-4D97-AF65-F5344CB8AC3E}">
        <p14:creationId xmlns:p14="http://schemas.microsoft.com/office/powerpoint/2010/main" val="238537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a:t>
            </a:r>
            <a:r>
              <a:rPr kumimoji="1" lang="en-US" altLang="ja-JP" dirty="0"/>
              <a:t>】</a:t>
            </a:r>
            <a:r>
              <a:rPr kumimoji="1" lang="ja-JP" altLang="en-US" dirty="0"/>
              <a:t>市内各区役所等とは、</a:t>
            </a:r>
            <a:r>
              <a:rPr kumimoji="1" lang="en-US" altLang="ja-JP" dirty="0"/>
              <a:t>6</a:t>
            </a:r>
            <a:r>
              <a:rPr kumimoji="1" lang="ja-JP" altLang="en-US" dirty="0"/>
              <a:t>区役所、本庁舎展望、議会棟一室、東京事務所</a:t>
            </a:r>
            <a:endParaRPr kumimoji="1" lang="en-US" altLang="ja-JP" dirty="0"/>
          </a:p>
        </p:txBody>
      </p:sp>
    </p:spTree>
    <p:extLst>
      <p:ext uri="{BB962C8B-B14F-4D97-AF65-F5344CB8AC3E}">
        <p14:creationId xmlns:p14="http://schemas.microsoft.com/office/powerpoint/2010/main" val="9719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B3CCAF8-B80B-41D1-B4E3-E04DC0CAE86D}" type="datetime1">
              <a:rPr kumimoji="1" lang="ja-JP" altLang="en-US" smtClean="0"/>
              <a:t>2020/8/17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8E50E6F-8C25-42F5-BC0F-981DE51385CC}" type="datetime1">
              <a:rPr kumimoji="1" lang="ja-JP" altLang="en-US" smtClean="0"/>
              <a:t>2020/8/17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80C00E9-B9D0-4749-A6CC-57CD45B88440}" type="datetime1">
              <a:rPr kumimoji="1" lang="ja-JP" altLang="en-US" smtClean="0"/>
              <a:t>2020/8/17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C-BY">
    <p:spTree>
      <p:nvGrpSpPr>
        <p:cNvPr id="1" name=""/>
        <p:cNvGrpSpPr/>
        <p:nvPr/>
      </p:nvGrpSpPr>
      <p:grpSpPr>
        <a:xfrm>
          <a:off x="0" y="0"/>
          <a:ext cx="0" cy="0"/>
          <a:chOff x="0" y="0"/>
          <a:chExt cx="0" cy="0"/>
        </a:xfrm>
      </p:grpSpPr>
      <p:sp>
        <p:nvSpPr>
          <p:cNvPr id="10" name="円/楕円 9"/>
          <p:cNvSpPr/>
          <p:nvPr userDrawn="1"/>
        </p:nvSpPr>
        <p:spPr>
          <a:xfrm>
            <a:off x="8361363" y="6456363"/>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14" name="円/楕円 13"/>
          <p:cNvSpPr/>
          <p:nvPr userDrawn="1"/>
        </p:nvSpPr>
        <p:spPr>
          <a:xfrm>
            <a:off x="8361363" y="6381750"/>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16" name="コンテンツ プレースホルダ 2"/>
          <p:cNvSpPr>
            <a:spLocks noGrp="1"/>
          </p:cNvSpPr>
          <p:nvPr>
            <p:ph idx="1"/>
          </p:nvPr>
        </p:nvSpPr>
        <p:spPr>
          <a:xfrm>
            <a:off x="323528" y="980728"/>
            <a:ext cx="8640960" cy="5112568"/>
          </a:xfrm>
        </p:spPr>
        <p:txBody>
          <a:bodyPr/>
          <a:lstStyle>
            <a:lvl1pPr marL="96826" indent="-1588">
              <a:lnSpc>
                <a:spcPts val="2400"/>
              </a:lnSpc>
              <a:buNone/>
              <a:defRPr sz="1800" b="0">
                <a:latin typeface="メイリオ" panose="020B0604030504040204" pitchFamily="50" charset="-128"/>
                <a:ea typeface="メイリオ" panose="020B0604030504040204" pitchFamily="50" charset="-128"/>
                <a:cs typeface="メイリオ" panose="020B0604030504040204" pitchFamily="50" charset="-128"/>
              </a:defRPr>
            </a:lvl1pPr>
            <a:lvl2pPr>
              <a:buNone/>
              <a:defRPr/>
            </a:lvl2pPr>
            <a:lvl3pPr>
              <a:buNone/>
              <a:defRPr/>
            </a:lvl3pPr>
            <a:lvl4pPr>
              <a:buNone/>
              <a:defRPr/>
            </a:lvl4pPr>
            <a:lvl5pPr>
              <a:buNone/>
              <a:defRPr/>
            </a:lvl5pPr>
          </a:lstStyle>
          <a:p>
            <a:pPr lvl="0"/>
            <a:r>
              <a:rPr lang="ja-JP" altLang="en-US" dirty="0"/>
              <a:t>マスタ テキストの書式設定</a:t>
            </a:r>
          </a:p>
        </p:txBody>
      </p:sp>
      <p:sp>
        <p:nvSpPr>
          <p:cNvPr id="17" name="スライド番号プレースホルダ 5"/>
          <p:cNvSpPr>
            <a:spLocks noGrp="1"/>
          </p:cNvSpPr>
          <p:nvPr>
            <p:ph type="sldNum" sz="quarter" idx="10"/>
          </p:nvPr>
        </p:nvSpPr>
        <p:spPr>
          <a:xfrm>
            <a:off x="8316913" y="6411913"/>
            <a:ext cx="692150" cy="365125"/>
          </a:xfrm>
        </p:spPr>
        <p:txBody>
          <a:bodyPr/>
          <a:lstStyle>
            <a:lvl1pPr algn="ctr">
              <a:defRPr sz="2000" b="1">
                <a:solidFill>
                  <a:schemeClr val="bg1"/>
                </a:solidFill>
              </a:defRPr>
            </a:lvl1pPr>
          </a:lstStyle>
          <a:p>
            <a:pPr>
              <a:defRPr/>
            </a:pPr>
            <a:fld id="{9C54F40B-7240-4978-9904-5FB15619871D}" type="slidenum">
              <a:rPr lang="ja-JP" altLang="en-US"/>
              <a:pPr>
                <a:defRPr/>
              </a:pPr>
              <a:t>‹#›</a:t>
            </a:fld>
            <a:endParaRPr lang="ja-JP" altLang="en-US" dirty="0"/>
          </a:p>
        </p:txBody>
      </p:sp>
      <p:sp>
        <p:nvSpPr>
          <p:cNvPr id="18" name="タイトル 1"/>
          <p:cNvSpPr>
            <a:spLocks noGrp="1"/>
          </p:cNvSpPr>
          <p:nvPr>
            <p:ph type="title"/>
          </p:nvPr>
        </p:nvSpPr>
        <p:spPr>
          <a:xfrm>
            <a:off x="277180" y="44625"/>
            <a:ext cx="6707088" cy="778098"/>
          </a:xfrm>
        </p:spPr>
        <p:txBody>
          <a:bodyPr/>
          <a:lstStyle>
            <a:lvl1pPr algn="l">
              <a:defRPr sz="2800">
                <a:effectLst>
                  <a:outerShdw blurRad="38100" dist="38100" dir="2700000" algn="tl">
                    <a:srgbClr val="000000">
                      <a:alpha val="43137"/>
                    </a:srgbClr>
                  </a:outerShdw>
                </a:effectLst>
              </a:defRPr>
            </a:lvl1pPr>
          </a:lstStyle>
          <a:p>
            <a:r>
              <a:rPr lang="ja-JP" altLang="en-US" dirty="0"/>
              <a:t>マスタ タイトルの書式設定</a:t>
            </a:r>
          </a:p>
        </p:txBody>
      </p:sp>
      <p:sp>
        <p:nvSpPr>
          <p:cNvPr id="20" name="正方形/長方形 19"/>
          <p:cNvSpPr/>
          <p:nvPr userDrawn="1"/>
        </p:nvSpPr>
        <p:spPr>
          <a:xfrm>
            <a:off x="265470" y="722670"/>
            <a:ext cx="8878529" cy="1853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1461" y="191803"/>
            <a:ext cx="1381918" cy="42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userDrawn="1"/>
        </p:nvSpPr>
        <p:spPr>
          <a:xfrm>
            <a:off x="265470" y="864155"/>
            <a:ext cx="8878529" cy="463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userDrawn="1"/>
        </p:nvSpPr>
        <p:spPr>
          <a:xfrm>
            <a:off x="8324862" y="6456363"/>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25" name="円/楕円 24"/>
          <p:cNvSpPr/>
          <p:nvPr userDrawn="1"/>
        </p:nvSpPr>
        <p:spPr>
          <a:xfrm>
            <a:off x="8324862" y="6381750"/>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26" name="スライド番号プレースホルダ 5"/>
          <p:cNvSpPr txBox="1">
            <a:spLocks/>
          </p:cNvSpPr>
          <p:nvPr userDrawn="1"/>
        </p:nvSpPr>
        <p:spPr>
          <a:xfrm>
            <a:off x="8280412" y="6411913"/>
            <a:ext cx="692150" cy="365125"/>
          </a:xfrm>
          <a:prstGeom prst="rect">
            <a:avLst/>
          </a:prstGeom>
        </p:spPr>
        <p:txBody>
          <a:bodyPr vert="horz" lIns="91429" tIns="45715" rIns="91429" bIns="45715" rtlCol="0" anchor="ctr"/>
          <a:lstStyle>
            <a:defPPr>
              <a:defRPr lang="ja-JP"/>
            </a:defPPr>
            <a:lvl1pPr algn="ctr" rtl="0" fontAlgn="auto">
              <a:spcBef>
                <a:spcPts val="0"/>
              </a:spcBef>
              <a:spcAft>
                <a:spcPts val="0"/>
              </a:spcAft>
              <a:defRPr kumimoji="1" sz="2000" b="1" kern="1200">
                <a:solidFill>
                  <a:schemeClr val="bg1"/>
                </a:solidFill>
                <a:latin typeface="+mn-lt"/>
                <a:ea typeface="+mn-ea"/>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9C54F40B-7240-4978-9904-5FB15619871D}" type="slidenum">
              <a:rPr lang="ja-JP" altLang="en-US" smtClean="0"/>
              <a:pPr>
                <a:defRPr/>
              </a:pPr>
              <a:t>‹#›</a:t>
            </a:fld>
            <a:endParaRPr lang="ja-JP" altLang="en-US" dirty="0"/>
          </a:p>
        </p:txBody>
      </p:sp>
      <p:sp>
        <p:nvSpPr>
          <p:cNvPr id="27" name="円/楕円 26"/>
          <p:cNvSpPr/>
          <p:nvPr userDrawn="1"/>
        </p:nvSpPr>
        <p:spPr>
          <a:xfrm>
            <a:off x="8360369" y="6459364"/>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8" name="円/楕円 27"/>
          <p:cNvSpPr/>
          <p:nvPr userDrawn="1"/>
        </p:nvSpPr>
        <p:spPr>
          <a:xfrm>
            <a:off x="8360369" y="6384751"/>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スライド番号プレースホルダ 5"/>
          <p:cNvSpPr txBox="1">
            <a:spLocks/>
          </p:cNvSpPr>
          <p:nvPr userDrawn="1"/>
        </p:nvSpPr>
        <p:spPr>
          <a:xfrm>
            <a:off x="8315919" y="6414914"/>
            <a:ext cx="692150" cy="365125"/>
          </a:xfrm>
          <a:prstGeom prst="rect">
            <a:avLst/>
          </a:prstGeom>
        </p:spPr>
        <p:txBody>
          <a:bodyPr vert="horz" lIns="91429" tIns="45715" rIns="91429" bIns="45715" rtlCol="0" anchor="ctr"/>
          <a:lstStyle>
            <a:defPPr>
              <a:defRPr lang="ja-JP"/>
            </a:defPPr>
            <a:lvl1pPr algn="ctr" rtl="0" fontAlgn="auto">
              <a:spcBef>
                <a:spcPts val="0"/>
              </a:spcBef>
              <a:spcAft>
                <a:spcPts val="0"/>
              </a:spcAft>
              <a:defRPr kumimoji="1" sz="2000" b="1" kern="1200">
                <a:solidFill>
                  <a:schemeClr val="bg1"/>
                </a:solidFill>
                <a:latin typeface="+mn-lt"/>
                <a:ea typeface="+mn-ea"/>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FD461DF-A402-4708-94F5-97FECC754D4A}" type="slidenum">
              <a:rPr lang="ja-JP" altLang="en-US" smtClean="0">
                <a:solidFill>
                  <a:schemeClr val="bg1"/>
                </a:solidFill>
              </a:rPr>
              <a:pPr>
                <a:defRPr/>
              </a:pPr>
              <a:t>‹#›</a:t>
            </a:fld>
            <a:endParaRPr lang="en-US" altLang="ja-JP" dirty="0">
              <a:solidFill>
                <a:schemeClr val="bg1"/>
              </a:solidFill>
            </a:endParaRPr>
          </a:p>
        </p:txBody>
      </p:sp>
      <p:pic>
        <p:nvPicPr>
          <p:cNvPr id="19" name="図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648" y="199092"/>
            <a:ext cx="397859" cy="407166"/>
          </a:xfrm>
          <a:prstGeom prst="rect">
            <a:avLst/>
          </a:prstGeom>
        </p:spPr>
      </p:pic>
    </p:spTree>
    <p:extLst>
      <p:ext uri="{BB962C8B-B14F-4D97-AF65-F5344CB8AC3E}">
        <p14:creationId xmlns:p14="http://schemas.microsoft.com/office/powerpoint/2010/main" val="151263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320B27A-5D3C-4BF6-A0C0-E5C3915BD70E}" type="datetime1">
              <a:rPr kumimoji="1" lang="ja-JP" altLang="en-US" smtClean="0"/>
              <a:t>2020/8/17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BBEF348E-11A3-4542-BC41-92B117E9BF07}" type="datetime1">
              <a:rPr kumimoji="1" lang="ja-JP" altLang="en-US" smtClean="0"/>
              <a:t>2020/8/17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FA7059B-3520-4B73-A8C1-2EEB79FDF98C}" type="datetime1">
              <a:rPr kumimoji="1" lang="ja-JP" altLang="en-US" smtClean="0"/>
              <a:t>2020/8/17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B7B11B11-036E-4B47-8341-8DB5CCCB2EB5}" type="datetime1">
              <a:rPr kumimoji="1" lang="ja-JP" altLang="en-US" smtClean="0"/>
              <a:t>2020/8/17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25A9995-3F96-4E52-AB39-1187208F2C44}" type="datetime1">
              <a:rPr kumimoji="1" lang="ja-JP" altLang="en-US" smtClean="0"/>
              <a:t>2020/8/17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DAADE2D-B735-487A-B7FF-09123463E9FE}" type="datetime1">
              <a:rPr kumimoji="1" lang="ja-JP" altLang="en-US" smtClean="0"/>
              <a:t>2020/8/17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D26DEFE-3811-4140-AB1F-48B8BCA1E4BA}" type="datetime1">
              <a:rPr kumimoji="1" lang="ja-JP" altLang="en-US" smtClean="0"/>
              <a:t>2020/8/17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BD39A6B-6BC3-43E6-B3C6-E073E39C8662}" type="datetime1">
              <a:rPr kumimoji="1" lang="ja-JP" altLang="en-US" smtClean="0"/>
              <a:t>2020/8/17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C762E-0A00-4D4E-A188-F515866AC45A}" type="datetime1">
              <a:rPr kumimoji="1" lang="ja-JP" altLang="en-US" smtClean="0"/>
              <a:t>2020/8/17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F78F6-40F7-42CC-B691-F10E30E15BA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EADE0-E899-4C5A-AF49-BEA21E879C7A}"/>
              </a:ext>
            </a:extLst>
          </p:cNvPr>
          <p:cNvSpPr>
            <a:spLocks noGrp="1"/>
          </p:cNvSpPr>
          <p:nvPr>
            <p:ph type="subTitle" idx="1"/>
          </p:nvPr>
        </p:nvSpPr>
        <p:spPr>
          <a:xfrm>
            <a:off x="1385850" y="2552700"/>
            <a:ext cx="6400800" cy="1596380"/>
          </a:xfrm>
        </p:spPr>
        <p:txBody>
          <a:bodyPr>
            <a:normAutofit fontScale="92500" lnSpcReduction="10000"/>
          </a:bodyPr>
          <a:lstStyle/>
          <a:p>
            <a:r>
              <a:rPr kumimoji="1" lang="ja-JP" altLang="en-US" dirty="0">
                <a:solidFill>
                  <a:schemeClr val="tx1"/>
                </a:solidFill>
              </a:rPr>
              <a:t>報告事項（２）</a:t>
            </a:r>
            <a:endParaRPr kumimoji="1" lang="en-US" altLang="ja-JP" dirty="0">
              <a:solidFill>
                <a:schemeClr val="tx1"/>
              </a:solidFill>
            </a:endParaRPr>
          </a:p>
          <a:p>
            <a:r>
              <a:rPr kumimoji="1" lang="ja-JP" altLang="en-US" dirty="0">
                <a:solidFill>
                  <a:schemeClr val="tx1"/>
                </a:solidFill>
              </a:rPr>
              <a:t>千葉市のデジタル活用等</a:t>
            </a:r>
            <a:endParaRPr kumimoji="1" lang="en-US" altLang="ja-JP" dirty="0">
              <a:solidFill>
                <a:schemeClr val="tx1"/>
              </a:solidFill>
            </a:endParaRPr>
          </a:p>
          <a:p>
            <a:r>
              <a:rPr kumimoji="1" lang="ja-JP" altLang="en-US" dirty="0">
                <a:solidFill>
                  <a:schemeClr val="tx1"/>
                </a:solidFill>
              </a:rPr>
              <a:t>（新型コロナウイルス感染症関連）</a:t>
            </a:r>
            <a:endParaRPr kumimoji="1" lang="en-US" altLang="ja-JP" dirty="0">
              <a:solidFill>
                <a:schemeClr val="tx1"/>
              </a:solidFill>
            </a:endParaRPr>
          </a:p>
          <a:p>
            <a:endParaRPr kumimoji="1" lang="en-US" altLang="ja-JP" dirty="0">
              <a:solidFill>
                <a:schemeClr val="tx1"/>
              </a:solidFill>
              <a:highlight>
                <a:srgbClr val="FFFF00"/>
              </a:highlight>
            </a:endParaRPr>
          </a:p>
        </p:txBody>
      </p:sp>
      <p:sp>
        <p:nvSpPr>
          <p:cNvPr id="5" name="字幕 2">
            <a:extLst>
              <a:ext uri="{FF2B5EF4-FFF2-40B4-BE49-F238E27FC236}">
                <a16:creationId xmlns:a16="http://schemas.microsoft.com/office/drawing/2014/main" id="{D5F6EB1F-17DA-46D2-B20E-4908E8A9E8A2}"/>
              </a:ext>
            </a:extLst>
          </p:cNvPr>
          <p:cNvSpPr txBox="1">
            <a:spLocks/>
          </p:cNvSpPr>
          <p:nvPr/>
        </p:nvSpPr>
        <p:spPr>
          <a:xfrm>
            <a:off x="6571781" y="370266"/>
            <a:ext cx="2052227" cy="574458"/>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nSpc>
                <a:spcPts val="500"/>
              </a:lnSpc>
              <a:spcBef>
                <a:spcPts val="0"/>
              </a:spcBef>
            </a:pPr>
            <a:endParaRPr lang="en-US" altLang="ja-JP" sz="1200" dirty="0">
              <a:solidFill>
                <a:schemeClr val="tx1"/>
              </a:solidFill>
            </a:endParaRPr>
          </a:p>
          <a:p>
            <a:pPr algn="dist">
              <a:lnSpc>
                <a:spcPts val="900"/>
              </a:lnSpc>
              <a:spcBef>
                <a:spcPts val="0"/>
              </a:spcBef>
            </a:pPr>
            <a:r>
              <a:rPr lang="ja-JP" altLang="en-US" sz="1200" dirty="0">
                <a:solidFill>
                  <a:schemeClr val="tx1"/>
                </a:solidFill>
                <a:latin typeface="ＭＳ ゴシック" panose="020B0609070205080204" pitchFamily="49" charset="-128"/>
                <a:ea typeface="ＭＳ ゴシック" panose="020B0609070205080204" pitchFamily="49" charset="-128"/>
              </a:rPr>
              <a:t>令和２年８月１８日</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pPr algn="dist">
              <a:lnSpc>
                <a:spcPts val="900"/>
              </a:lnSpc>
            </a:pPr>
            <a:r>
              <a:rPr lang="ja-JP" altLang="en-US" sz="1200" dirty="0">
                <a:solidFill>
                  <a:schemeClr val="tx1"/>
                </a:solidFill>
                <a:latin typeface="ＭＳ ゴシック" panose="020B0609070205080204" pitchFamily="49" charset="-128"/>
                <a:ea typeface="ＭＳ ゴシック" panose="020B0609070205080204" pitchFamily="49" charset="-128"/>
              </a:rPr>
              <a:t>令和２年度第１回</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pPr algn="dist">
              <a:lnSpc>
                <a:spcPts val="900"/>
              </a:lnSpc>
            </a:pPr>
            <a:r>
              <a:rPr lang="ja-JP" altLang="en-US" sz="1200" dirty="0">
                <a:solidFill>
                  <a:schemeClr val="tx1"/>
                </a:solidFill>
                <a:latin typeface="ＭＳ ゴシック" panose="020B0609070205080204" pitchFamily="49" charset="-128"/>
                <a:ea typeface="ＭＳ ゴシック" panose="020B0609070205080204" pitchFamily="49" charset="-128"/>
              </a:rPr>
              <a:t>千葉市行政改革推進委員会</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66EB849-8F31-4DDE-A4AA-0BA0F961CA58}"/>
              </a:ext>
            </a:extLst>
          </p:cNvPr>
          <p:cNvSpPr txBox="1"/>
          <p:nvPr/>
        </p:nvSpPr>
        <p:spPr>
          <a:xfrm>
            <a:off x="519992" y="415906"/>
            <a:ext cx="864096" cy="338554"/>
          </a:xfrm>
          <a:prstGeom prst="rect">
            <a:avLst/>
          </a:prstGeom>
          <a:noFill/>
          <a:ln>
            <a:solidFill>
              <a:schemeClr val="tx1"/>
            </a:solidFill>
          </a:ln>
        </p:spPr>
        <p:txBody>
          <a:bodyPr wrap="square" rtlCol="0">
            <a:spAutoFit/>
          </a:bodyPr>
          <a:lstStyle/>
          <a:p>
            <a:pPr algn="ctr"/>
            <a:r>
              <a:rPr kumimoji="1" lang="ja-JP" altLang="en-US" sz="1600" dirty="0">
                <a:latin typeface="ＭＳ ゴシック" panose="020B0609070205080204" pitchFamily="49" charset="-128"/>
                <a:ea typeface="ＭＳ ゴシック" panose="020B0609070205080204" pitchFamily="49" charset="-128"/>
              </a:rPr>
              <a:t>資料２</a:t>
            </a:r>
          </a:p>
        </p:txBody>
      </p:sp>
    </p:spTree>
    <p:extLst>
      <p:ext uri="{BB962C8B-B14F-4D97-AF65-F5344CB8AC3E}">
        <p14:creationId xmlns:p14="http://schemas.microsoft.com/office/powerpoint/2010/main" val="32929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CF8AE58-169F-4D6D-A25A-6CF47F8EF96B}"/>
              </a:ext>
            </a:extLst>
          </p:cNvPr>
          <p:cNvSpPr>
            <a:spLocks noGrp="1"/>
          </p:cNvSpPr>
          <p:nvPr>
            <p:ph type="sldNum" sz="quarter" idx="12"/>
          </p:nvPr>
        </p:nvSpPr>
        <p:spPr/>
        <p:txBody>
          <a:bodyPr/>
          <a:lstStyle/>
          <a:p>
            <a:fld id="{ABBF78F6-40F7-42CC-B691-F10E30E15BA0}" type="slidenum">
              <a:rPr kumimoji="1" lang="ja-JP" altLang="en-US" smtClean="0"/>
              <a:pPr/>
              <a:t>2</a:t>
            </a:fld>
            <a:endParaRPr kumimoji="1" lang="ja-JP" altLang="en-US"/>
          </a:p>
        </p:txBody>
      </p:sp>
      <p:sp>
        <p:nvSpPr>
          <p:cNvPr id="16" name="正方形/長方形 15">
            <a:extLst>
              <a:ext uri="{FF2B5EF4-FFF2-40B4-BE49-F238E27FC236}">
                <a16:creationId xmlns:a16="http://schemas.microsoft.com/office/drawing/2014/main" id="{4FEA4836-CBBB-4AAA-BFD3-77762F3DEB12}"/>
              </a:ext>
            </a:extLst>
          </p:cNvPr>
          <p:cNvSpPr/>
          <p:nvPr/>
        </p:nvSpPr>
        <p:spPr>
          <a:xfrm>
            <a:off x="112630" y="586554"/>
            <a:ext cx="8851857"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a:t>
            </a:r>
            <a:r>
              <a:rPr lang="en-US" altLang="ja-JP" dirty="0"/>
              <a:t>SNS</a:t>
            </a:r>
            <a:r>
              <a:rPr lang="ja-JP" altLang="en-US" dirty="0"/>
              <a:t>による情報発信</a:t>
            </a:r>
            <a:endParaRPr kumimoji="1" lang="en-US" altLang="ja-JP" dirty="0"/>
          </a:p>
        </p:txBody>
      </p:sp>
      <p:sp>
        <p:nvSpPr>
          <p:cNvPr id="24" name="角丸四角形 4">
            <a:extLst>
              <a:ext uri="{FF2B5EF4-FFF2-40B4-BE49-F238E27FC236}">
                <a16:creationId xmlns:a16="http://schemas.microsoft.com/office/drawing/2014/main" id="{D091D7B9-E043-4169-912D-37DB0DC1009F}"/>
              </a:ext>
            </a:extLst>
          </p:cNvPr>
          <p:cNvSpPr/>
          <p:nvPr/>
        </p:nvSpPr>
        <p:spPr>
          <a:xfrm>
            <a:off x="6959951" y="997102"/>
            <a:ext cx="2081408" cy="5816274"/>
          </a:xfrm>
          <a:prstGeom prst="roundRect">
            <a:avLst>
              <a:gd name="adj" fmla="val 3635"/>
            </a:avLst>
          </a:prstGeom>
          <a:solidFill>
            <a:schemeClr val="accent3">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5" name="角丸四角形 4">
            <a:extLst>
              <a:ext uri="{FF2B5EF4-FFF2-40B4-BE49-F238E27FC236}">
                <a16:creationId xmlns:a16="http://schemas.microsoft.com/office/drawing/2014/main" id="{7ECE81F6-8F45-48E5-BBF1-EFB17CD7E412}"/>
              </a:ext>
            </a:extLst>
          </p:cNvPr>
          <p:cNvSpPr/>
          <p:nvPr/>
        </p:nvSpPr>
        <p:spPr>
          <a:xfrm>
            <a:off x="64380" y="997102"/>
            <a:ext cx="6793011" cy="5816274"/>
          </a:xfrm>
          <a:prstGeom prst="roundRect">
            <a:avLst>
              <a:gd name="adj" fmla="val 3635"/>
            </a:avLst>
          </a:prstGeom>
          <a:solidFill>
            <a:schemeClr val="accent6">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ECBEED8-FAF2-44BC-B4B0-797E4E3A7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8039" y="1407392"/>
            <a:ext cx="2037284" cy="3623649"/>
          </a:xfrm>
          <a:prstGeom prst="rect">
            <a:avLst/>
          </a:prstGeom>
        </p:spPr>
      </p:pic>
      <p:sp>
        <p:nvSpPr>
          <p:cNvPr id="28" name="正方形/長方形 27">
            <a:extLst>
              <a:ext uri="{FF2B5EF4-FFF2-40B4-BE49-F238E27FC236}">
                <a16:creationId xmlns:a16="http://schemas.microsoft.com/office/drawing/2014/main" id="{328A7396-9C6D-4AB5-A6B4-7CC6B6E783F9}"/>
              </a:ext>
            </a:extLst>
          </p:cNvPr>
          <p:cNvSpPr/>
          <p:nvPr/>
        </p:nvSpPr>
        <p:spPr>
          <a:xfrm>
            <a:off x="899714" y="5128083"/>
            <a:ext cx="599844"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LINE</a:t>
            </a:r>
            <a:endParaRPr lang="ja-JP" altLang="en-US" sz="14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2E96B0F6-ADFE-4EC4-8DFB-FD68E18E22B8}"/>
              </a:ext>
            </a:extLst>
          </p:cNvPr>
          <p:cNvSpPr/>
          <p:nvPr/>
        </p:nvSpPr>
        <p:spPr>
          <a:xfrm>
            <a:off x="3102387" y="5135086"/>
            <a:ext cx="821541" cy="30777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Twitter</a:t>
            </a:r>
            <a:endParaRPr lang="ja-JP" altLang="en-US" sz="14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CA68F34A-D25A-4DE4-97AE-CF41C95625D2}"/>
              </a:ext>
            </a:extLst>
          </p:cNvPr>
          <p:cNvSpPr/>
          <p:nvPr/>
        </p:nvSpPr>
        <p:spPr>
          <a:xfrm>
            <a:off x="5116555" y="5173451"/>
            <a:ext cx="1004057"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Facebook</a:t>
            </a:r>
            <a:endParaRPr lang="ja-JP" altLang="en-US" sz="14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5DEC68E5-4F39-40BE-AF44-AF7CD316E6F7}"/>
              </a:ext>
            </a:extLst>
          </p:cNvPr>
          <p:cNvSpPr>
            <a:spLocks noChangeArrowheads="1"/>
          </p:cNvSpPr>
          <p:nvPr/>
        </p:nvSpPr>
        <p:spPr bwMode="auto">
          <a:xfrm>
            <a:off x="6992292" y="900437"/>
            <a:ext cx="1967199" cy="225332"/>
          </a:xfrm>
          <a:prstGeom prst="rect">
            <a:avLst/>
          </a:prstGeom>
          <a:gradFill flip="none" rotWithShape="1">
            <a:gsLst>
              <a:gs pos="0">
                <a:schemeClr val="tx2">
                  <a:lumMod val="20000"/>
                  <a:lumOff val="80000"/>
                </a:schemeClr>
              </a:gs>
              <a:gs pos="100000">
                <a:srgbClr val="F9FBFD"/>
              </a:gs>
            </a:gsLst>
            <a:lin ang="0" scaled="1"/>
            <a:tileRect/>
          </a:gradFill>
          <a:ln>
            <a:noFill/>
          </a:ln>
          <a:extLst/>
        </p:spPr>
        <p:txBody>
          <a:bodyPr anchor="t"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1600" b="1" dirty="0">
                <a:solidFill>
                  <a:srgbClr val="07111B"/>
                </a:solidFill>
                <a:latin typeface="メイリオ" panose="020B0604030504040204" pitchFamily="50" charset="-128"/>
                <a:ea typeface="メイリオ" panose="020B0604030504040204" pitchFamily="50" charset="-128"/>
                <a:cs typeface="メイリオ" panose="020B0604030504040204" pitchFamily="50" charset="-128"/>
              </a:rPr>
              <a:t>〇熊谷市長の</a:t>
            </a:r>
            <a:r>
              <a:rPr lang="en-US" altLang="ja-JP" sz="1600" b="1" dirty="0">
                <a:solidFill>
                  <a:srgbClr val="07111B"/>
                </a:solidFill>
                <a:latin typeface="メイリオ" panose="020B0604030504040204" pitchFamily="50" charset="-128"/>
                <a:ea typeface="メイリオ" panose="020B0604030504040204" pitchFamily="50" charset="-128"/>
                <a:cs typeface="メイリオ" panose="020B0604030504040204" pitchFamily="50" charset="-128"/>
              </a:rPr>
              <a:t>SNS</a:t>
            </a:r>
            <a:endParaRPr lang="ja-JP" altLang="en-US" sz="1600" b="1" dirty="0">
              <a:solidFill>
                <a:srgbClr val="0A1828"/>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4A152FD0-1654-4063-91B2-1736E5304A07}"/>
              </a:ext>
            </a:extLst>
          </p:cNvPr>
          <p:cNvSpPr/>
          <p:nvPr/>
        </p:nvSpPr>
        <p:spPr>
          <a:xfrm>
            <a:off x="430437" y="5390570"/>
            <a:ext cx="3960440" cy="1369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dirty="0"/>
              <a:t>【</a:t>
            </a:r>
            <a:r>
              <a:rPr lang="ja-JP" altLang="en-US" sz="1600" dirty="0"/>
              <a:t>主な発信内容</a:t>
            </a:r>
            <a:r>
              <a:rPr lang="en-US" altLang="ja-JP" sz="1600" dirty="0"/>
              <a:t>】</a:t>
            </a:r>
          </a:p>
          <a:p>
            <a:r>
              <a:rPr lang="ja-JP" altLang="en-US" sz="1600" dirty="0"/>
              <a:t>・市内の感染状況</a:t>
            </a:r>
            <a:endParaRPr lang="en-US" altLang="ja-JP" sz="1600" dirty="0"/>
          </a:p>
          <a:p>
            <a:r>
              <a:rPr lang="ja-JP" altLang="en-US" sz="1600" dirty="0"/>
              <a:t>・国や市のコロナ対策支援等</a:t>
            </a:r>
            <a:endParaRPr lang="en-US" altLang="ja-JP" sz="1600" dirty="0"/>
          </a:p>
          <a:p>
            <a:r>
              <a:rPr kumimoji="1" lang="ja-JP" altLang="en-US" sz="1600" dirty="0"/>
              <a:t>・学校や公共施設等の休止状況</a:t>
            </a:r>
            <a:endParaRPr kumimoji="1" lang="en-US" altLang="ja-JP" sz="1600" dirty="0"/>
          </a:p>
          <a:p>
            <a:r>
              <a:rPr lang="ja-JP" altLang="en-US" sz="1600" dirty="0"/>
              <a:t>・特別定額給付金の振込スケジュール</a:t>
            </a:r>
            <a:endParaRPr kumimoji="1" lang="en-US" altLang="ja-JP" sz="1600" dirty="0"/>
          </a:p>
        </p:txBody>
      </p:sp>
      <p:sp>
        <p:nvSpPr>
          <p:cNvPr id="36" name="正方形/長方形 35">
            <a:extLst>
              <a:ext uri="{FF2B5EF4-FFF2-40B4-BE49-F238E27FC236}">
                <a16:creationId xmlns:a16="http://schemas.microsoft.com/office/drawing/2014/main" id="{D4685042-6251-4BC1-9C6F-2142E625ABCA}"/>
              </a:ext>
            </a:extLst>
          </p:cNvPr>
          <p:cNvSpPr/>
          <p:nvPr/>
        </p:nvSpPr>
        <p:spPr>
          <a:xfrm>
            <a:off x="-19050" y="-2650"/>
            <a:ext cx="8467451" cy="576000"/>
          </a:xfrm>
          <a:prstGeom prst="rect">
            <a:avLst/>
          </a:prstGeom>
          <a:gradFill flip="none" rotWithShape="1">
            <a:gsLst>
              <a:gs pos="0">
                <a:srgbClr val="00B050"/>
              </a:gs>
              <a:gs pos="98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千葉市のデジタル活用等</a:t>
            </a:r>
            <a:r>
              <a:rPr lang="ja-JP" altLang="en-US" sz="2400" i="1" dirty="0">
                <a:latin typeface="HGP創英角ｺﾞｼｯｸUB" panose="020B0900000000000000" pitchFamily="50" charset="-128"/>
                <a:ea typeface="HGP創英角ｺﾞｼｯｸUB" panose="020B0900000000000000" pitchFamily="50" charset="-128"/>
              </a:rPr>
              <a:t>（新型コロナウイルス感染症関連）</a:t>
            </a:r>
            <a:endParaRPr lang="ja-JP" altLang="en-US" sz="2800" i="1" dirty="0">
              <a:latin typeface="HGP創英角ｺﾞｼｯｸUB" panose="020B0900000000000000" pitchFamily="50" charset="-128"/>
              <a:ea typeface="HGP創英角ｺﾞｼｯｸUB" panose="020B0900000000000000" pitchFamily="50" charset="-128"/>
            </a:endParaRPr>
          </a:p>
        </p:txBody>
      </p:sp>
      <p:pic>
        <p:nvPicPr>
          <p:cNvPr id="37" name="図 36">
            <a:extLst>
              <a:ext uri="{FF2B5EF4-FFF2-40B4-BE49-F238E27FC236}">
                <a16:creationId xmlns:a16="http://schemas.microsoft.com/office/drawing/2014/main" id="{9CDD4DA9-A08F-4986-9F89-E4F7D68B0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pic>
        <p:nvPicPr>
          <p:cNvPr id="5" name="図 4">
            <a:extLst>
              <a:ext uri="{FF2B5EF4-FFF2-40B4-BE49-F238E27FC236}">
                <a16:creationId xmlns:a16="http://schemas.microsoft.com/office/drawing/2014/main" id="{BCA1A9FB-C8D6-4C16-8C6D-1C8A291ED5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976" y="3759591"/>
            <a:ext cx="1529357" cy="2834781"/>
          </a:xfrm>
          <a:prstGeom prst="rect">
            <a:avLst/>
          </a:prstGeom>
        </p:spPr>
      </p:pic>
      <p:pic>
        <p:nvPicPr>
          <p:cNvPr id="9" name="図 8">
            <a:extLst>
              <a:ext uri="{FF2B5EF4-FFF2-40B4-BE49-F238E27FC236}">
                <a16:creationId xmlns:a16="http://schemas.microsoft.com/office/drawing/2014/main" id="{A6CC7E8E-B65D-4CD2-92CC-3DF10E3541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7764" y="1766921"/>
            <a:ext cx="2038777" cy="3264120"/>
          </a:xfrm>
          <a:prstGeom prst="rect">
            <a:avLst/>
          </a:prstGeom>
        </p:spPr>
      </p:pic>
      <p:pic>
        <p:nvPicPr>
          <p:cNvPr id="11" name="図 10">
            <a:extLst>
              <a:ext uri="{FF2B5EF4-FFF2-40B4-BE49-F238E27FC236}">
                <a16:creationId xmlns:a16="http://schemas.microsoft.com/office/drawing/2014/main" id="{DE8FC61C-0A62-40D7-B1B5-65C2C3EF28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871" y="1396580"/>
            <a:ext cx="1928257" cy="3626045"/>
          </a:xfrm>
          <a:prstGeom prst="rect">
            <a:avLst/>
          </a:prstGeom>
        </p:spPr>
      </p:pic>
      <p:pic>
        <p:nvPicPr>
          <p:cNvPr id="38" name="図 37">
            <a:extLst>
              <a:ext uri="{FF2B5EF4-FFF2-40B4-BE49-F238E27FC236}">
                <a16:creationId xmlns:a16="http://schemas.microsoft.com/office/drawing/2014/main" id="{6AECC66C-4BF2-482D-B510-472AA184E9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0086" y="1174812"/>
            <a:ext cx="1614458" cy="2385495"/>
          </a:xfrm>
          <a:prstGeom prst="rect">
            <a:avLst/>
          </a:prstGeom>
        </p:spPr>
      </p:pic>
      <p:sp>
        <p:nvSpPr>
          <p:cNvPr id="42" name="正方形/長方形 41">
            <a:extLst>
              <a:ext uri="{FF2B5EF4-FFF2-40B4-BE49-F238E27FC236}">
                <a16:creationId xmlns:a16="http://schemas.microsoft.com/office/drawing/2014/main" id="{DAA4A948-D0E7-4C64-8D67-43A74477371B}"/>
              </a:ext>
            </a:extLst>
          </p:cNvPr>
          <p:cNvSpPr/>
          <p:nvPr/>
        </p:nvSpPr>
        <p:spPr>
          <a:xfrm>
            <a:off x="7480511" y="3507907"/>
            <a:ext cx="1004057"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Facebook</a:t>
            </a:r>
            <a:endParaRPr lang="ja-JP" altLang="en-US" sz="14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152D0DDB-F124-4158-A406-3453D67F95AA}"/>
              </a:ext>
            </a:extLst>
          </p:cNvPr>
          <p:cNvSpPr/>
          <p:nvPr/>
        </p:nvSpPr>
        <p:spPr>
          <a:xfrm>
            <a:off x="7600183" y="6532296"/>
            <a:ext cx="821541" cy="30777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Twitter</a:t>
            </a:r>
            <a:endParaRPr lang="ja-JP" altLang="en-US" sz="14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CB3DF722-901F-421F-A25B-5DA8DAA9B719}"/>
              </a:ext>
            </a:extLst>
          </p:cNvPr>
          <p:cNvSpPr>
            <a:spLocks noChangeArrowheads="1"/>
          </p:cNvSpPr>
          <p:nvPr/>
        </p:nvSpPr>
        <p:spPr bwMode="auto">
          <a:xfrm>
            <a:off x="95722" y="935177"/>
            <a:ext cx="2460398" cy="275902"/>
          </a:xfrm>
          <a:prstGeom prst="rect">
            <a:avLst/>
          </a:prstGeom>
          <a:gradFill flip="none" rotWithShape="1">
            <a:gsLst>
              <a:gs pos="0">
                <a:schemeClr val="tx2">
                  <a:lumMod val="20000"/>
                  <a:lumOff val="80000"/>
                </a:schemeClr>
              </a:gs>
              <a:gs pos="100000">
                <a:srgbClr val="F9FBFD"/>
              </a:gs>
            </a:gsLst>
            <a:lin ang="0" scaled="1"/>
            <a:tileRect/>
          </a:gradFill>
          <a:ln>
            <a:noFill/>
          </a:ln>
          <a:extLst/>
        </p:spPr>
        <p:txBody>
          <a:bodyPr anchor="t"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1600" b="1" dirty="0">
                <a:solidFill>
                  <a:srgbClr val="07111B"/>
                </a:solidFill>
                <a:latin typeface="メイリオ" panose="020B0604030504040204" pitchFamily="50" charset="-128"/>
                <a:ea typeface="メイリオ" panose="020B0604030504040204" pitchFamily="50" charset="-128"/>
                <a:cs typeface="メイリオ" panose="020B0604030504040204" pitchFamily="50" charset="-128"/>
              </a:rPr>
              <a:t>〇千葉市公式の</a:t>
            </a:r>
            <a:r>
              <a:rPr lang="en-US" altLang="ja-JP" sz="1600" b="1" dirty="0">
                <a:solidFill>
                  <a:srgbClr val="07111B"/>
                </a:solidFill>
                <a:latin typeface="メイリオ" panose="020B0604030504040204" pitchFamily="50" charset="-128"/>
                <a:ea typeface="メイリオ" panose="020B0604030504040204" pitchFamily="50" charset="-128"/>
                <a:cs typeface="メイリオ" panose="020B0604030504040204" pitchFamily="50" charset="-128"/>
              </a:rPr>
              <a:t>SNS</a:t>
            </a:r>
            <a:endParaRPr lang="ja-JP" altLang="en-US" sz="1600" b="1" dirty="0">
              <a:solidFill>
                <a:srgbClr val="0A1828"/>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92DF802A-B81D-4B6A-A60F-DD40255A8B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412" y="1404995"/>
            <a:ext cx="1928257" cy="3626046"/>
          </a:xfrm>
          <a:prstGeom prst="rect">
            <a:avLst/>
          </a:prstGeom>
        </p:spPr>
      </p:pic>
      <p:sp>
        <p:nvSpPr>
          <p:cNvPr id="23" name="正方形/長方形 22">
            <a:extLst>
              <a:ext uri="{FF2B5EF4-FFF2-40B4-BE49-F238E27FC236}">
                <a16:creationId xmlns:a16="http://schemas.microsoft.com/office/drawing/2014/main" id="{CBD7B6BA-6F05-47FD-BD34-6B9CABF86F60}"/>
              </a:ext>
            </a:extLst>
          </p:cNvPr>
          <p:cNvSpPr/>
          <p:nvPr/>
        </p:nvSpPr>
        <p:spPr>
          <a:xfrm>
            <a:off x="3732285" y="5304094"/>
            <a:ext cx="2951640" cy="10986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dirty="0"/>
              <a:t>【</a:t>
            </a:r>
            <a:r>
              <a:rPr lang="ja-JP" altLang="en-US" sz="1600" dirty="0"/>
              <a:t>その他</a:t>
            </a:r>
            <a:r>
              <a:rPr lang="en-US" altLang="ja-JP" sz="1600" dirty="0"/>
              <a:t>】</a:t>
            </a:r>
          </a:p>
          <a:p>
            <a:r>
              <a:rPr lang="ja-JP" altLang="en-US" sz="1600" dirty="0"/>
              <a:t>・</a:t>
            </a:r>
            <a:r>
              <a:rPr lang="en-US" altLang="ja-JP" sz="1600" dirty="0"/>
              <a:t>Yahoo!</a:t>
            </a:r>
            <a:r>
              <a:rPr lang="ja-JP" altLang="en-US" sz="1600" dirty="0"/>
              <a:t>防災、</a:t>
            </a:r>
            <a:r>
              <a:rPr kumimoji="1" lang="ja-JP" altLang="en-US" sz="1600" dirty="0"/>
              <a:t>安心・安全メールによる情報発信も実施</a:t>
            </a:r>
            <a:endParaRPr kumimoji="1" lang="en-US" altLang="ja-JP" sz="1600" dirty="0"/>
          </a:p>
        </p:txBody>
      </p:sp>
    </p:spTree>
    <p:extLst>
      <p:ext uri="{BB962C8B-B14F-4D97-AF65-F5344CB8AC3E}">
        <p14:creationId xmlns:p14="http://schemas.microsoft.com/office/powerpoint/2010/main" val="70880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CF8AE58-169F-4D6D-A25A-6CF47F8EF96B}"/>
              </a:ext>
            </a:extLst>
          </p:cNvPr>
          <p:cNvSpPr>
            <a:spLocks noGrp="1"/>
          </p:cNvSpPr>
          <p:nvPr>
            <p:ph type="sldNum" sz="quarter" idx="12"/>
          </p:nvPr>
        </p:nvSpPr>
        <p:spPr/>
        <p:txBody>
          <a:bodyPr/>
          <a:lstStyle/>
          <a:p>
            <a:fld id="{ABBF78F6-40F7-42CC-B691-F10E30E15BA0}" type="slidenum">
              <a:rPr kumimoji="1" lang="ja-JP" altLang="en-US" smtClean="0"/>
              <a:pPr/>
              <a:t>3</a:t>
            </a:fld>
            <a:endParaRPr kumimoji="1" lang="ja-JP" altLang="en-US"/>
          </a:p>
        </p:txBody>
      </p:sp>
      <p:sp>
        <p:nvSpPr>
          <p:cNvPr id="14" name="正方形/長方形 13">
            <a:extLst>
              <a:ext uri="{FF2B5EF4-FFF2-40B4-BE49-F238E27FC236}">
                <a16:creationId xmlns:a16="http://schemas.microsoft.com/office/drawing/2014/main" id="{36CFB0BC-E9B8-4939-95FF-F4F6CEC68429}"/>
              </a:ext>
            </a:extLst>
          </p:cNvPr>
          <p:cNvSpPr/>
          <p:nvPr/>
        </p:nvSpPr>
        <p:spPr>
          <a:xfrm>
            <a:off x="107504" y="651966"/>
            <a:ext cx="6955392"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■新型コロナウイルス感染症対策サイト（</a:t>
            </a:r>
            <a:r>
              <a:rPr lang="ja-JP" altLang="en-US" dirty="0">
                <a:latin typeface="+mn-ea"/>
              </a:rPr>
              <a:t> </a:t>
            </a:r>
            <a:r>
              <a:rPr lang="en-US" altLang="ja-JP" dirty="0">
                <a:latin typeface="+mn-ea"/>
              </a:rPr>
              <a:t>NPO</a:t>
            </a:r>
            <a:r>
              <a:rPr lang="ja-JP" altLang="en-US" dirty="0">
                <a:latin typeface="+mn-ea"/>
              </a:rPr>
              <a:t>法人</a:t>
            </a:r>
            <a:r>
              <a:rPr lang="en-US" altLang="ja-JP" dirty="0">
                <a:latin typeface="+mn-ea"/>
              </a:rPr>
              <a:t>Code for Chiba </a:t>
            </a:r>
            <a:r>
              <a:rPr lang="ja-JP" altLang="en-US" dirty="0"/>
              <a:t>）</a:t>
            </a:r>
            <a:endParaRPr lang="en-US" altLang="ja-JP" dirty="0"/>
          </a:p>
        </p:txBody>
      </p:sp>
      <p:sp>
        <p:nvSpPr>
          <p:cNvPr id="16" name="正方形/長方形 15">
            <a:extLst>
              <a:ext uri="{FF2B5EF4-FFF2-40B4-BE49-F238E27FC236}">
                <a16:creationId xmlns:a16="http://schemas.microsoft.com/office/drawing/2014/main" id="{A69C2C06-A6AE-411F-9E37-FDA817218B15}"/>
              </a:ext>
            </a:extLst>
          </p:cNvPr>
          <p:cNvSpPr/>
          <p:nvPr/>
        </p:nvSpPr>
        <p:spPr>
          <a:xfrm>
            <a:off x="-19050" y="-2650"/>
            <a:ext cx="8467451" cy="576000"/>
          </a:xfrm>
          <a:prstGeom prst="rect">
            <a:avLst/>
          </a:prstGeom>
          <a:gradFill flip="none" rotWithShape="1">
            <a:gsLst>
              <a:gs pos="0">
                <a:srgbClr val="00B050"/>
              </a:gs>
              <a:gs pos="98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千葉市のデジタル活用等</a:t>
            </a:r>
            <a:r>
              <a:rPr lang="ja-JP" altLang="en-US" sz="2400" i="1" dirty="0">
                <a:latin typeface="HGP創英角ｺﾞｼｯｸUB" panose="020B0900000000000000" pitchFamily="50" charset="-128"/>
                <a:ea typeface="HGP創英角ｺﾞｼｯｸUB" panose="020B0900000000000000" pitchFamily="50" charset="-128"/>
              </a:rPr>
              <a:t>（新型コロナウイルス感染症関連）</a:t>
            </a:r>
            <a:endParaRPr lang="ja-JP" altLang="en-US" sz="2800" i="1" dirty="0">
              <a:latin typeface="HGP創英角ｺﾞｼｯｸUB" panose="020B0900000000000000" pitchFamily="50" charset="-128"/>
              <a:ea typeface="HGP創英角ｺﾞｼｯｸUB" panose="020B0900000000000000" pitchFamily="50" charset="-128"/>
            </a:endParaRPr>
          </a:p>
        </p:txBody>
      </p:sp>
      <p:pic>
        <p:nvPicPr>
          <p:cNvPr id="17" name="図 16">
            <a:extLst>
              <a:ext uri="{FF2B5EF4-FFF2-40B4-BE49-F238E27FC236}">
                <a16:creationId xmlns:a16="http://schemas.microsoft.com/office/drawing/2014/main" id="{870CEEAB-3158-4861-8035-6CD2E89CA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sp>
        <p:nvSpPr>
          <p:cNvPr id="23" name="正方形/長方形 22">
            <a:extLst>
              <a:ext uri="{FF2B5EF4-FFF2-40B4-BE49-F238E27FC236}">
                <a16:creationId xmlns:a16="http://schemas.microsoft.com/office/drawing/2014/main" id="{164583D3-2DBF-4887-9FD8-F805FA694C40}"/>
              </a:ext>
            </a:extLst>
          </p:cNvPr>
          <p:cNvSpPr/>
          <p:nvPr/>
        </p:nvSpPr>
        <p:spPr>
          <a:xfrm>
            <a:off x="322954" y="6145214"/>
            <a:ext cx="11233249"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500" dirty="0">
                <a:latin typeface="+mn-ea"/>
              </a:rPr>
              <a:t>【</a:t>
            </a:r>
            <a:r>
              <a:rPr lang="ja-JP" altLang="en-US" sz="1500" dirty="0">
                <a:latin typeface="+mn-ea"/>
              </a:rPr>
              <a:t>出典</a:t>
            </a:r>
            <a:r>
              <a:rPr lang="en-US" altLang="ja-JP" sz="1500" dirty="0">
                <a:latin typeface="+mn-ea"/>
              </a:rPr>
              <a:t>】</a:t>
            </a:r>
            <a:r>
              <a:rPr lang="ja-JP" altLang="en-US" sz="1500" dirty="0">
                <a:latin typeface="+mn-ea"/>
              </a:rPr>
              <a:t>「</a:t>
            </a:r>
            <a:r>
              <a:rPr lang="en-US" altLang="ja-JP" sz="1500" dirty="0">
                <a:latin typeface="+mn-ea"/>
              </a:rPr>
              <a:t> NPO</a:t>
            </a:r>
            <a:r>
              <a:rPr lang="ja-JP" altLang="en-US" sz="1500" dirty="0">
                <a:latin typeface="+mn-ea"/>
              </a:rPr>
              <a:t>法人</a:t>
            </a:r>
            <a:r>
              <a:rPr lang="en-US" altLang="ja-JP" sz="1500" dirty="0">
                <a:latin typeface="+mn-ea"/>
              </a:rPr>
              <a:t>Code for Chiba</a:t>
            </a:r>
            <a:r>
              <a:rPr lang="ja-JP" altLang="en-US" sz="1500" dirty="0">
                <a:latin typeface="+mn-ea"/>
              </a:rPr>
              <a:t>」</a:t>
            </a:r>
            <a:r>
              <a:rPr lang="en-US" altLang="ja-JP" sz="1500" dirty="0">
                <a:latin typeface="+mn-ea"/>
              </a:rPr>
              <a:t>Web</a:t>
            </a:r>
            <a:r>
              <a:rPr lang="ja-JP" altLang="en-US" sz="1500" dirty="0">
                <a:latin typeface="+mn-ea"/>
              </a:rPr>
              <a:t>サイト　</a:t>
            </a:r>
            <a:r>
              <a:rPr lang="en-US" altLang="ja-JP" sz="1500" dirty="0">
                <a:latin typeface="+mn-ea"/>
              </a:rPr>
              <a:t>URL</a:t>
            </a:r>
            <a:r>
              <a:rPr lang="ja-JP" altLang="en-US" sz="1500" dirty="0">
                <a:latin typeface="+mn-ea"/>
              </a:rPr>
              <a:t>：</a:t>
            </a:r>
            <a:r>
              <a:rPr lang="en-US" altLang="ja-JP" sz="1500" dirty="0">
                <a:latin typeface="+mn-ea"/>
              </a:rPr>
              <a:t>https://stopcovid19.code4chiba.org/</a:t>
            </a:r>
            <a:r>
              <a:rPr lang="ja-JP" altLang="en-US" sz="1500" dirty="0">
                <a:latin typeface="+mn-ea"/>
              </a:rPr>
              <a:t>　</a:t>
            </a:r>
            <a:endParaRPr lang="en-US" altLang="ja-JP" sz="1500" dirty="0">
              <a:latin typeface="+mn-ea"/>
            </a:endParaRPr>
          </a:p>
          <a:p>
            <a:r>
              <a:rPr lang="ja-JP" altLang="en-US" sz="1500" dirty="0">
                <a:latin typeface="+mn-ea"/>
              </a:rPr>
              <a:t>閲覧日：</a:t>
            </a:r>
            <a:r>
              <a:rPr lang="en-US" altLang="ja-JP" sz="1500" dirty="0">
                <a:latin typeface="+mn-ea"/>
              </a:rPr>
              <a:t>2020</a:t>
            </a:r>
            <a:r>
              <a:rPr lang="ja-JP" altLang="en-US" sz="1500" dirty="0">
                <a:latin typeface="+mn-ea"/>
              </a:rPr>
              <a:t>年</a:t>
            </a:r>
            <a:r>
              <a:rPr lang="en-US" altLang="ja-JP" sz="1500" dirty="0">
                <a:latin typeface="+mn-ea"/>
              </a:rPr>
              <a:t>8</a:t>
            </a:r>
            <a:r>
              <a:rPr lang="ja-JP" altLang="en-US" sz="1500" dirty="0">
                <a:latin typeface="+mn-ea"/>
              </a:rPr>
              <a:t>月</a:t>
            </a:r>
            <a:r>
              <a:rPr lang="en-US" altLang="ja-JP" sz="1500" dirty="0">
                <a:latin typeface="+mn-ea"/>
              </a:rPr>
              <a:t>5</a:t>
            </a:r>
            <a:r>
              <a:rPr lang="ja-JP" altLang="en-US" sz="1500" dirty="0">
                <a:latin typeface="+mn-ea"/>
              </a:rPr>
              <a:t>日</a:t>
            </a:r>
          </a:p>
        </p:txBody>
      </p:sp>
      <p:pic>
        <p:nvPicPr>
          <p:cNvPr id="5" name="図 4">
            <a:extLst>
              <a:ext uri="{FF2B5EF4-FFF2-40B4-BE49-F238E27FC236}">
                <a16:creationId xmlns:a16="http://schemas.microsoft.com/office/drawing/2014/main" id="{0CBA715F-685B-498F-B434-7E8BE35E1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39" y="1217413"/>
            <a:ext cx="4600797" cy="4816740"/>
          </a:xfrm>
          <a:prstGeom prst="rect">
            <a:avLst/>
          </a:prstGeom>
        </p:spPr>
      </p:pic>
      <p:pic>
        <p:nvPicPr>
          <p:cNvPr id="7" name="図 6">
            <a:extLst>
              <a:ext uri="{FF2B5EF4-FFF2-40B4-BE49-F238E27FC236}">
                <a16:creationId xmlns:a16="http://schemas.microsoft.com/office/drawing/2014/main" id="{24EEDDDC-B9F0-41C4-BDE1-59F754628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216" y="1180933"/>
            <a:ext cx="3529112" cy="4791149"/>
          </a:xfrm>
          <a:prstGeom prst="rect">
            <a:avLst/>
          </a:prstGeom>
        </p:spPr>
      </p:pic>
    </p:spTree>
    <p:extLst>
      <p:ext uri="{BB962C8B-B14F-4D97-AF65-F5344CB8AC3E}">
        <p14:creationId xmlns:p14="http://schemas.microsoft.com/office/powerpoint/2010/main" val="395198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50" y="-2650"/>
            <a:ext cx="8467451" cy="576000"/>
          </a:xfrm>
          <a:prstGeom prst="rect">
            <a:avLst/>
          </a:prstGeom>
          <a:gradFill flip="none" rotWithShape="1">
            <a:gsLst>
              <a:gs pos="0">
                <a:srgbClr val="00B050"/>
              </a:gs>
              <a:gs pos="98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千葉市のデジタル活用等</a:t>
            </a:r>
            <a:r>
              <a:rPr lang="ja-JP" altLang="en-US" sz="2400" i="1" dirty="0">
                <a:latin typeface="HGP創英角ｺﾞｼｯｸUB" panose="020B0900000000000000" pitchFamily="50" charset="-128"/>
                <a:ea typeface="HGP創英角ｺﾞｼｯｸUB" panose="020B0900000000000000" pitchFamily="50" charset="-128"/>
              </a:rPr>
              <a:t>（新型コロナウイルス感染症関連）</a:t>
            </a:r>
            <a:endParaRPr lang="ja-JP" altLang="en-US" sz="2800" i="1" dirty="0">
              <a:latin typeface="HGP創英角ｺﾞｼｯｸUB" panose="020B0900000000000000" pitchFamily="50" charset="-128"/>
              <a:ea typeface="HGP創英角ｺﾞｼｯｸUB" panose="020B0900000000000000" pitchFamily="50" charset="-128"/>
            </a:endParaRPr>
          </a:p>
        </p:txBody>
      </p:sp>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sp>
        <p:nvSpPr>
          <p:cNvPr id="3" name="スライド番号プレースホルダー 2">
            <a:extLst>
              <a:ext uri="{FF2B5EF4-FFF2-40B4-BE49-F238E27FC236}">
                <a16:creationId xmlns:a16="http://schemas.microsoft.com/office/drawing/2014/main" id="{5CF8AE58-169F-4D6D-A25A-6CF47F8EF96B}"/>
              </a:ext>
            </a:extLst>
          </p:cNvPr>
          <p:cNvSpPr>
            <a:spLocks noGrp="1"/>
          </p:cNvSpPr>
          <p:nvPr>
            <p:ph type="sldNum" sz="quarter" idx="12"/>
          </p:nvPr>
        </p:nvSpPr>
        <p:spPr/>
        <p:txBody>
          <a:bodyPr/>
          <a:lstStyle/>
          <a:p>
            <a:fld id="{ABBF78F6-40F7-42CC-B691-F10E30E15BA0}" type="slidenum">
              <a:rPr kumimoji="1" lang="ja-JP" altLang="en-US" smtClean="0"/>
              <a:pPr/>
              <a:t>4</a:t>
            </a:fld>
            <a:endParaRPr kumimoji="1" lang="ja-JP" altLang="en-US"/>
          </a:p>
        </p:txBody>
      </p:sp>
      <p:pic>
        <p:nvPicPr>
          <p:cNvPr id="4" name="図 3">
            <a:extLst>
              <a:ext uri="{FF2B5EF4-FFF2-40B4-BE49-F238E27FC236}">
                <a16:creationId xmlns:a16="http://schemas.microsoft.com/office/drawing/2014/main" id="{697C80E8-7692-4D1C-817A-4ACB6296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376268"/>
            <a:ext cx="7405886" cy="5243533"/>
          </a:xfrm>
          <a:prstGeom prst="rect">
            <a:avLst/>
          </a:prstGeom>
        </p:spPr>
      </p:pic>
      <p:sp>
        <p:nvSpPr>
          <p:cNvPr id="14" name="正方形/長方形 13">
            <a:extLst>
              <a:ext uri="{FF2B5EF4-FFF2-40B4-BE49-F238E27FC236}">
                <a16:creationId xmlns:a16="http://schemas.microsoft.com/office/drawing/2014/main" id="{4A152FD0-1654-4063-91B2-1736E5304A07}"/>
              </a:ext>
            </a:extLst>
          </p:cNvPr>
          <p:cNvSpPr/>
          <p:nvPr/>
        </p:nvSpPr>
        <p:spPr>
          <a:xfrm>
            <a:off x="323528" y="935880"/>
            <a:ext cx="7560840"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a:t>
            </a:r>
            <a:r>
              <a:rPr lang="en-US" altLang="ja-JP" dirty="0"/>
              <a:t>8</a:t>
            </a:r>
            <a:r>
              <a:rPr lang="ja-JP" altLang="en-US" dirty="0"/>
              <a:t>月</a:t>
            </a:r>
            <a:r>
              <a:rPr lang="en-US" altLang="ja-JP" dirty="0"/>
              <a:t>16</a:t>
            </a:r>
            <a:r>
              <a:rPr lang="ja-JP" altLang="en-US" dirty="0"/>
              <a:t>日時点で市内</a:t>
            </a:r>
            <a:r>
              <a:rPr lang="en-US" altLang="ja-JP" dirty="0"/>
              <a:t>1,131</a:t>
            </a:r>
            <a:r>
              <a:rPr lang="ja-JP" altLang="en-US" dirty="0"/>
              <a:t>店舗、</a:t>
            </a:r>
            <a:r>
              <a:rPr lang="en-US" altLang="ja-JP" dirty="0"/>
              <a:t>10,427</a:t>
            </a:r>
            <a:r>
              <a:rPr lang="ja-JP" altLang="en-US" dirty="0"/>
              <a:t>人が同サービスに登録</a:t>
            </a:r>
            <a:endParaRPr kumimoji="1" lang="en-US" altLang="ja-JP" dirty="0">
              <a:solidFill>
                <a:srgbClr val="FF0000"/>
              </a:solidFill>
            </a:endParaRPr>
          </a:p>
        </p:txBody>
      </p:sp>
      <p:sp>
        <p:nvSpPr>
          <p:cNvPr id="13" name="正方形/長方形 12">
            <a:extLst>
              <a:ext uri="{FF2B5EF4-FFF2-40B4-BE49-F238E27FC236}">
                <a16:creationId xmlns:a16="http://schemas.microsoft.com/office/drawing/2014/main" id="{4BEA3734-CCA3-40E1-A2FD-FF3DFDAA0A60}"/>
              </a:ext>
            </a:extLst>
          </p:cNvPr>
          <p:cNvSpPr/>
          <p:nvPr/>
        </p:nvSpPr>
        <p:spPr>
          <a:xfrm>
            <a:off x="112631" y="586554"/>
            <a:ext cx="6955392"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■千葉市コロナ追跡サービス（</a:t>
            </a:r>
            <a:r>
              <a:rPr lang="en-US" altLang="ja-JP" dirty="0"/>
              <a:t>2020</a:t>
            </a:r>
            <a:r>
              <a:rPr lang="ja-JP" altLang="en-US" dirty="0"/>
              <a:t>年</a:t>
            </a:r>
            <a:r>
              <a:rPr lang="en-US" altLang="ja-JP" dirty="0"/>
              <a:t>6</a:t>
            </a:r>
            <a:r>
              <a:rPr lang="ja-JP" altLang="en-US" dirty="0"/>
              <a:t>月</a:t>
            </a:r>
            <a:r>
              <a:rPr lang="en-US" altLang="ja-JP" dirty="0"/>
              <a:t>1</a:t>
            </a:r>
            <a:r>
              <a:rPr lang="ja-JP" altLang="en-US" dirty="0"/>
              <a:t>日運用開始）</a:t>
            </a:r>
            <a:endParaRPr kumimoji="1" lang="en-US" altLang="ja-JP" dirty="0"/>
          </a:p>
        </p:txBody>
      </p:sp>
    </p:spTree>
    <p:extLst>
      <p:ext uri="{BB962C8B-B14F-4D97-AF65-F5344CB8AC3E}">
        <p14:creationId xmlns:p14="http://schemas.microsoft.com/office/powerpoint/2010/main" val="417093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CF8AE58-169F-4D6D-A25A-6CF47F8EF96B}"/>
              </a:ext>
            </a:extLst>
          </p:cNvPr>
          <p:cNvSpPr>
            <a:spLocks noGrp="1"/>
          </p:cNvSpPr>
          <p:nvPr>
            <p:ph type="sldNum" sz="quarter" idx="12"/>
          </p:nvPr>
        </p:nvSpPr>
        <p:spPr/>
        <p:txBody>
          <a:bodyPr/>
          <a:lstStyle/>
          <a:p>
            <a:fld id="{ABBF78F6-40F7-42CC-B691-F10E30E15BA0}" type="slidenum">
              <a:rPr kumimoji="1" lang="ja-JP" altLang="en-US" smtClean="0"/>
              <a:pPr/>
              <a:t>5</a:t>
            </a:fld>
            <a:endParaRPr kumimoji="1" lang="ja-JP" altLang="en-US"/>
          </a:p>
        </p:txBody>
      </p:sp>
      <p:sp>
        <p:nvSpPr>
          <p:cNvPr id="14" name="正方形/長方形 13">
            <a:extLst>
              <a:ext uri="{FF2B5EF4-FFF2-40B4-BE49-F238E27FC236}">
                <a16:creationId xmlns:a16="http://schemas.microsoft.com/office/drawing/2014/main" id="{36CFB0BC-E9B8-4939-95FF-F4F6CEC68429}"/>
              </a:ext>
            </a:extLst>
          </p:cNvPr>
          <p:cNvSpPr/>
          <p:nvPr/>
        </p:nvSpPr>
        <p:spPr>
          <a:xfrm>
            <a:off x="112631" y="586554"/>
            <a:ext cx="6955392"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■新型コロナ保健所業務支援クラウドパッケージの採用</a:t>
            </a:r>
            <a:endParaRPr kumimoji="1" lang="en-US" altLang="ja-JP" dirty="0"/>
          </a:p>
        </p:txBody>
      </p:sp>
      <p:pic>
        <p:nvPicPr>
          <p:cNvPr id="5" name="図 4">
            <a:extLst>
              <a:ext uri="{FF2B5EF4-FFF2-40B4-BE49-F238E27FC236}">
                <a16:creationId xmlns:a16="http://schemas.microsoft.com/office/drawing/2014/main" id="{67F17912-6A01-4C71-BC66-BE01B9C5F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23" y="1348203"/>
            <a:ext cx="8309048" cy="4612415"/>
          </a:xfrm>
          <a:prstGeom prst="rect">
            <a:avLst/>
          </a:prstGeom>
        </p:spPr>
      </p:pic>
      <p:sp>
        <p:nvSpPr>
          <p:cNvPr id="17" name="正方形/長方形 16">
            <a:extLst>
              <a:ext uri="{FF2B5EF4-FFF2-40B4-BE49-F238E27FC236}">
                <a16:creationId xmlns:a16="http://schemas.microsoft.com/office/drawing/2014/main" id="{1BEE744C-3EAA-4F5D-9B8D-57121ECD17EA}"/>
              </a:ext>
            </a:extLst>
          </p:cNvPr>
          <p:cNvSpPr/>
          <p:nvPr/>
        </p:nvSpPr>
        <p:spPr>
          <a:xfrm>
            <a:off x="377738" y="1046376"/>
            <a:ext cx="8061916" cy="5760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a:t>
            </a:r>
            <a:r>
              <a:rPr lang="en-US" altLang="ja-JP" dirty="0"/>
              <a:t>4</a:t>
            </a:r>
            <a:r>
              <a:rPr lang="ja-JP" altLang="en-US" dirty="0"/>
              <a:t>月</a:t>
            </a:r>
            <a:r>
              <a:rPr lang="en-US" altLang="ja-JP" dirty="0"/>
              <a:t>13</a:t>
            </a:r>
            <a:r>
              <a:rPr lang="ja-JP" altLang="en-US" dirty="0"/>
              <a:t>日に全国の保健所向けに無償提供について発表され、千葉市での採用は全国展開プログラム発表後初。</a:t>
            </a:r>
            <a:endParaRPr kumimoji="1" lang="en-US" altLang="ja-JP" dirty="0"/>
          </a:p>
        </p:txBody>
      </p:sp>
      <p:sp>
        <p:nvSpPr>
          <p:cNvPr id="13" name="正方形/長方形 12">
            <a:extLst>
              <a:ext uri="{FF2B5EF4-FFF2-40B4-BE49-F238E27FC236}">
                <a16:creationId xmlns:a16="http://schemas.microsoft.com/office/drawing/2014/main" id="{6474CAAC-8F15-4324-A41A-942256148870}"/>
              </a:ext>
            </a:extLst>
          </p:cNvPr>
          <p:cNvSpPr/>
          <p:nvPr/>
        </p:nvSpPr>
        <p:spPr>
          <a:xfrm>
            <a:off x="-19050" y="-2650"/>
            <a:ext cx="8467451" cy="576000"/>
          </a:xfrm>
          <a:prstGeom prst="rect">
            <a:avLst/>
          </a:prstGeom>
          <a:gradFill flip="none" rotWithShape="1">
            <a:gsLst>
              <a:gs pos="0">
                <a:srgbClr val="00B050"/>
              </a:gs>
              <a:gs pos="98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千葉市のデジタル活用等</a:t>
            </a:r>
            <a:r>
              <a:rPr lang="ja-JP" altLang="en-US" sz="2400" i="1" dirty="0">
                <a:latin typeface="HGP創英角ｺﾞｼｯｸUB" panose="020B0900000000000000" pitchFamily="50" charset="-128"/>
                <a:ea typeface="HGP創英角ｺﾞｼｯｸUB" panose="020B0900000000000000" pitchFamily="50" charset="-128"/>
              </a:rPr>
              <a:t>（新型コロナウイルス感染症関連）</a:t>
            </a:r>
            <a:endParaRPr lang="ja-JP" altLang="en-US" sz="2800" i="1" dirty="0">
              <a:latin typeface="HGP創英角ｺﾞｼｯｸUB" panose="020B0900000000000000" pitchFamily="50" charset="-128"/>
              <a:ea typeface="HGP創英角ｺﾞｼｯｸUB" panose="020B0900000000000000" pitchFamily="50" charset="-128"/>
            </a:endParaRPr>
          </a:p>
        </p:txBody>
      </p:sp>
      <p:pic>
        <p:nvPicPr>
          <p:cNvPr id="15" name="図 14">
            <a:extLst>
              <a:ext uri="{FF2B5EF4-FFF2-40B4-BE49-F238E27FC236}">
                <a16:creationId xmlns:a16="http://schemas.microsoft.com/office/drawing/2014/main" id="{1171CAF0-C943-42D9-BC47-283B338CA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sp>
        <p:nvSpPr>
          <p:cNvPr id="16" name="正方形/長方形 15">
            <a:extLst>
              <a:ext uri="{FF2B5EF4-FFF2-40B4-BE49-F238E27FC236}">
                <a16:creationId xmlns:a16="http://schemas.microsoft.com/office/drawing/2014/main" id="{B9D0A169-8397-4500-8DE5-ECF27D70531A}"/>
              </a:ext>
            </a:extLst>
          </p:cNvPr>
          <p:cNvSpPr/>
          <p:nvPr/>
        </p:nvSpPr>
        <p:spPr>
          <a:xfrm>
            <a:off x="255923" y="5985284"/>
            <a:ext cx="11233249" cy="7240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500" dirty="0">
                <a:latin typeface="+mn-ea"/>
              </a:rPr>
              <a:t>【</a:t>
            </a:r>
            <a:r>
              <a:rPr lang="ja-JP" altLang="en-US" sz="1500" dirty="0">
                <a:latin typeface="+mn-ea"/>
              </a:rPr>
              <a:t>出典</a:t>
            </a:r>
            <a:r>
              <a:rPr lang="en-US" altLang="ja-JP" sz="1500" dirty="0">
                <a:latin typeface="+mn-ea"/>
              </a:rPr>
              <a:t>】</a:t>
            </a:r>
            <a:r>
              <a:rPr lang="ja-JP" altLang="en-US" sz="1500" dirty="0">
                <a:latin typeface="+mn-ea"/>
              </a:rPr>
              <a:t>「</a:t>
            </a:r>
            <a:r>
              <a:rPr lang="en-US" altLang="ja-JP" sz="1500" dirty="0">
                <a:latin typeface="+mn-ea"/>
              </a:rPr>
              <a:t>salesforce</a:t>
            </a:r>
            <a:r>
              <a:rPr lang="ja-JP" altLang="en-US" sz="1500" dirty="0">
                <a:latin typeface="+mn-ea"/>
              </a:rPr>
              <a:t>」</a:t>
            </a:r>
            <a:r>
              <a:rPr lang="en-US" altLang="ja-JP" sz="1500" dirty="0">
                <a:latin typeface="+mn-ea"/>
              </a:rPr>
              <a:t>Web</a:t>
            </a:r>
            <a:r>
              <a:rPr lang="ja-JP" altLang="en-US" sz="1500" dirty="0">
                <a:latin typeface="+mn-ea"/>
              </a:rPr>
              <a:t>サイト</a:t>
            </a:r>
            <a:endParaRPr lang="en-US" altLang="ja-JP" sz="1500" dirty="0">
              <a:latin typeface="+mn-ea"/>
            </a:endParaRPr>
          </a:p>
          <a:p>
            <a:r>
              <a:rPr lang="en-US" altLang="ja-JP" sz="1500" dirty="0">
                <a:latin typeface="+mn-ea"/>
              </a:rPr>
              <a:t>URL</a:t>
            </a:r>
            <a:r>
              <a:rPr lang="ja-JP" altLang="en-US" sz="1500" dirty="0">
                <a:latin typeface="+mn-ea"/>
              </a:rPr>
              <a:t>：</a:t>
            </a:r>
            <a:r>
              <a:rPr lang="en-US" altLang="ja-JP" sz="1500" dirty="0">
                <a:latin typeface="+mn-ea"/>
              </a:rPr>
              <a:t>https://www.salesforce.com/jp/company/news-press/press-releases/2020/04/200413/</a:t>
            </a:r>
          </a:p>
          <a:p>
            <a:r>
              <a:rPr lang="ja-JP" altLang="en-US" sz="1500" dirty="0">
                <a:latin typeface="+mn-ea"/>
              </a:rPr>
              <a:t>閲覧日：</a:t>
            </a:r>
            <a:r>
              <a:rPr lang="en-US" altLang="ja-JP" sz="1500" dirty="0">
                <a:latin typeface="+mn-ea"/>
              </a:rPr>
              <a:t>2020</a:t>
            </a:r>
            <a:r>
              <a:rPr lang="ja-JP" altLang="en-US" sz="1500" dirty="0">
                <a:latin typeface="+mn-ea"/>
              </a:rPr>
              <a:t>年</a:t>
            </a:r>
            <a:r>
              <a:rPr lang="en-US" altLang="ja-JP" sz="1500" dirty="0">
                <a:latin typeface="+mn-ea"/>
              </a:rPr>
              <a:t>8</a:t>
            </a:r>
            <a:r>
              <a:rPr lang="ja-JP" altLang="en-US" sz="1500" dirty="0">
                <a:latin typeface="+mn-ea"/>
              </a:rPr>
              <a:t>月</a:t>
            </a:r>
            <a:r>
              <a:rPr lang="en-US" altLang="ja-JP" sz="1500" dirty="0">
                <a:latin typeface="+mn-ea"/>
              </a:rPr>
              <a:t>4</a:t>
            </a:r>
            <a:r>
              <a:rPr lang="ja-JP" altLang="en-US" sz="1500" dirty="0">
                <a:latin typeface="+mn-ea"/>
              </a:rPr>
              <a:t>日</a:t>
            </a:r>
          </a:p>
        </p:txBody>
      </p:sp>
    </p:spTree>
    <p:extLst>
      <p:ext uri="{BB962C8B-B14F-4D97-AF65-F5344CB8AC3E}">
        <p14:creationId xmlns:p14="http://schemas.microsoft.com/office/powerpoint/2010/main" val="174667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CF8AE58-169F-4D6D-A25A-6CF47F8EF96B}"/>
              </a:ext>
            </a:extLst>
          </p:cNvPr>
          <p:cNvSpPr>
            <a:spLocks noGrp="1"/>
          </p:cNvSpPr>
          <p:nvPr>
            <p:ph type="sldNum" sz="quarter" idx="12"/>
          </p:nvPr>
        </p:nvSpPr>
        <p:spPr/>
        <p:txBody>
          <a:bodyPr/>
          <a:lstStyle/>
          <a:p>
            <a:fld id="{ABBF78F6-40F7-42CC-B691-F10E30E15BA0}" type="slidenum">
              <a:rPr kumimoji="1" lang="ja-JP" altLang="en-US" smtClean="0"/>
              <a:pPr/>
              <a:t>6</a:t>
            </a:fld>
            <a:endParaRPr kumimoji="1" lang="ja-JP" altLang="en-US"/>
          </a:p>
        </p:txBody>
      </p:sp>
      <p:sp>
        <p:nvSpPr>
          <p:cNvPr id="14" name="正方形/長方形 13">
            <a:extLst>
              <a:ext uri="{FF2B5EF4-FFF2-40B4-BE49-F238E27FC236}">
                <a16:creationId xmlns:a16="http://schemas.microsoft.com/office/drawing/2014/main" id="{36CFB0BC-E9B8-4939-95FF-F4F6CEC68429}"/>
              </a:ext>
            </a:extLst>
          </p:cNvPr>
          <p:cNvSpPr/>
          <p:nvPr/>
        </p:nvSpPr>
        <p:spPr>
          <a:xfrm>
            <a:off x="112631" y="586554"/>
            <a:ext cx="6955392"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■千葉テレビでの学習支援</a:t>
            </a:r>
            <a:endParaRPr lang="en-US" altLang="ja-JP" dirty="0"/>
          </a:p>
        </p:txBody>
      </p:sp>
      <p:sp>
        <p:nvSpPr>
          <p:cNvPr id="13" name="正方形/長方形 12">
            <a:extLst>
              <a:ext uri="{FF2B5EF4-FFF2-40B4-BE49-F238E27FC236}">
                <a16:creationId xmlns:a16="http://schemas.microsoft.com/office/drawing/2014/main" id="{4DC5091E-65E9-401E-81F8-9E4E163081AD}"/>
              </a:ext>
            </a:extLst>
          </p:cNvPr>
          <p:cNvSpPr/>
          <p:nvPr/>
        </p:nvSpPr>
        <p:spPr>
          <a:xfrm>
            <a:off x="-19050" y="-2650"/>
            <a:ext cx="8467451" cy="576000"/>
          </a:xfrm>
          <a:prstGeom prst="rect">
            <a:avLst/>
          </a:prstGeom>
          <a:gradFill flip="none" rotWithShape="1">
            <a:gsLst>
              <a:gs pos="0">
                <a:srgbClr val="00B050"/>
              </a:gs>
              <a:gs pos="98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千葉市のデジタル活用等</a:t>
            </a:r>
            <a:r>
              <a:rPr lang="ja-JP" altLang="en-US" sz="2400" i="1" dirty="0">
                <a:latin typeface="HGP創英角ｺﾞｼｯｸUB" panose="020B0900000000000000" pitchFamily="50" charset="-128"/>
                <a:ea typeface="HGP創英角ｺﾞｼｯｸUB" panose="020B0900000000000000" pitchFamily="50" charset="-128"/>
              </a:rPr>
              <a:t>（新型コロナウイルス感染症関連）</a:t>
            </a:r>
            <a:endParaRPr lang="ja-JP" altLang="en-US" sz="2800" i="1" dirty="0">
              <a:latin typeface="HGP創英角ｺﾞｼｯｸUB" panose="020B0900000000000000" pitchFamily="50" charset="-128"/>
              <a:ea typeface="HGP創英角ｺﾞｼｯｸUB" panose="020B0900000000000000" pitchFamily="50" charset="-128"/>
            </a:endParaRPr>
          </a:p>
        </p:txBody>
      </p:sp>
      <p:pic>
        <p:nvPicPr>
          <p:cNvPr id="16" name="図 15">
            <a:extLst>
              <a:ext uri="{FF2B5EF4-FFF2-40B4-BE49-F238E27FC236}">
                <a16:creationId xmlns:a16="http://schemas.microsoft.com/office/drawing/2014/main" id="{3572BCE0-CEE2-458E-B5ED-F7B9C916B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pic>
        <p:nvPicPr>
          <p:cNvPr id="5" name="図 4">
            <a:extLst>
              <a:ext uri="{FF2B5EF4-FFF2-40B4-BE49-F238E27FC236}">
                <a16:creationId xmlns:a16="http://schemas.microsoft.com/office/drawing/2014/main" id="{BD2509D6-EE8F-47F1-9002-87A11C659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1" y="2172829"/>
            <a:ext cx="9050013" cy="4067743"/>
          </a:xfrm>
          <a:prstGeom prst="rect">
            <a:avLst/>
          </a:prstGeom>
        </p:spPr>
      </p:pic>
      <p:sp>
        <p:nvSpPr>
          <p:cNvPr id="15" name="正方形/長方形 14">
            <a:extLst>
              <a:ext uri="{FF2B5EF4-FFF2-40B4-BE49-F238E27FC236}">
                <a16:creationId xmlns:a16="http://schemas.microsoft.com/office/drawing/2014/main" id="{44DB8E74-FDC5-4792-8B1E-141DFC89F0FF}"/>
              </a:ext>
            </a:extLst>
          </p:cNvPr>
          <p:cNvSpPr/>
          <p:nvPr/>
        </p:nvSpPr>
        <p:spPr>
          <a:xfrm>
            <a:off x="112631" y="6148438"/>
            <a:ext cx="11233249" cy="3000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500" dirty="0">
                <a:latin typeface="+mn-ea"/>
              </a:rPr>
              <a:t>【</a:t>
            </a:r>
            <a:r>
              <a:rPr lang="ja-JP" altLang="en-US" sz="1500" dirty="0">
                <a:latin typeface="+mn-ea"/>
              </a:rPr>
              <a:t>出典</a:t>
            </a:r>
            <a:r>
              <a:rPr lang="en-US" altLang="ja-JP" sz="1500" dirty="0">
                <a:latin typeface="+mn-ea"/>
              </a:rPr>
              <a:t>】</a:t>
            </a:r>
            <a:r>
              <a:rPr lang="ja-JP" altLang="en-US" sz="1500" dirty="0">
                <a:latin typeface="+mn-ea"/>
              </a:rPr>
              <a:t>「千葉テレビ」</a:t>
            </a:r>
            <a:r>
              <a:rPr lang="en-US" altLang="ja-JP" sz="1500" dirty="0">
                <a:latin typeface="+mn-ea"/>
              </a:rPr>
              <a:t>Web</a:t>
            </a:r>
            <a:r>
              <a:rPr lang="ja-JP" altLang="en-US" sz="1500" dirty="0">
                <a:latin typeface="+mn-ea"/>
              </a:rPr>
              <a:t>サイト　</a:t>
            </a:r>
            <a:r>
              <a:rPr lang="en-US" altLang="ja-JP" sz="1500" dirty="0">
                <a:latin typeface="+mn-ea"/>
              </a:rPr>
              <a:t>URL</a:t>
            </a:r>
            <a:r>
              <a:rPr lang="ja-JP" altLang="en-US" sz="1500" dirty="0">
                <a:latin typeface="+mn-ea"/>
              </a:rPr>
              <a:t>：</a:t>
            </a:r>
            <a:r>
              <a:rPr lang="en-US" altLang="ja-JP" sz="1500" dirty="0">
                <a:latin typeface="+mn-ea"/>
              </a:rPr>
              <a:t>https://www.chiba-tv.com/program/detail/1122</a:t>
            </a:r>
            <a:r>
              <a:rPr lang="ja-JP" altLang="en-US" sz="1500" dirty="0">
                <a:latin typeface="+mn-ea"/>
              </a:rPr>
              <a:t>　閲覧日：</a:t>
            </a:r>
            <a:r>
              <a:rPr lang="en-US" altLang="ja-JP" sz="1500" dirty="0">
                <a:latin typeface="+mn-ea"/>
              </a:rPr>
              <a:t>2020</a:t>
            </a:r>
            <a:r>
              <a:rPr lang="ja-JP" altLang="en-US" sz="1500" dirty="0">
                <a:latin typeface="+mn-ea"/>
              </a:rPr>
              <a:t>年</a:t>
            </a:r>
            <a:r>
              <a:rPr lang="en-US" altLang="ja-JP" sz="1500" dirty="0">
                <a:latin typeface="+mn-ea"/>
              </a:rPr>
              <a:t>8</a:t>
            </a:r>
            <a:r>
              <a:rPr lang="ja-JP" altLang="en-US" sz="1500" dirty="0">
                <a:latin typeface="+mn-ea"/>
              </a:rPr>
              <a:t>月</a:t>
            </a:r>
            <a:r>
              <a:rPr lang="en-US" altLang="ja-JP" sz="1500" dirty="0">
                <a:latin typeface="+mn-ea"/>
              </a:rPr>
              <a:t>4</a:t>
            </a:r>
            <a:r>
              <a:rPr lang="ja-JP" altLang="en-US" sz="1500" dirty="0">
                <a:latin typeface="+mn-ea"/>
              </a:rPr>
              <a:t>日</a:t>
            </a:r>
          </a:p>
        </p:txBody>
      </p:sp>
      <p:sp>
        <p:nvSpPr>
          <p:cNvPr id="17" name="正方形/長方形 16">
            <a:extLst>
              <a:ext uri="{FF2B5EF4-FFF2-40B4-BE49-F238E27FC236}">
                <a16:creationId xmlns:a16="http://schemas.microsoft.com/office/drawing/2014/main" id="{C59A0D2E-174D-4639-91F9-C463C01B5DA1}"/>
              </a:ext>
            </a:extLst>
          </p:cNvPr>
          <p:cNvSpPr/>
          <p:nvPr/>
        </p:nvSpPr>
        <p:spPr>
          <a:xfrm>
            <a:off x="116188" y="1004461"/>
            <a:ext cx="8707841" cy="12019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n-ea"/>
              </a:rPr>
              <a:t>・千葉県教育委員会及び千葉市教育委員会と連携協力し小中学生向けの学習支援番組</a:t>
            </a:r>
            <a:endParaRPr lang="en-US" altLang="ja-JP" dirty="0">
              <a:latin typeface="+mn-ea"/>
            </a:endParaRPr>
          </a:p>
          <a:p>
            <a:r>
              <a:rPr lang="ja-JP" altLang="en-US" dirty="0">
                <a:latin typeface="+mn-ea"/>
              </a:rPr>
              <a:t>　を第</a:t>
            </a:r>
            <a:r>
              <a:rPr lang="en-US" altLang="ja-JP" dirty="0">
                <a:latin typeface="+mn-ea"/>
              </a:rPr>
              <a:t>2</a:t>
            </a:r>
            <a:r>
              <a:rPr lang="ja-JP" altLang="en-US" dirty="0">
                <a:latin typeface="+mn-ea"/>
              </a:rPr>
              <a:t>チャンネルで放送（授業動画は原則</a:t>
            </a:r>
            <a:r>
              <a:rPr lang="en-US" altLang="ja-JP" dirty="0">
                <a:latin typeface="+mn-ea"/>
              </a:rPr>
              <a:t>1</a:t>
            </a:r>
            <a:r>
              <a:rPr lang="ja-JP" altLang="en-US" dirty="0">
                <a:latin typeface="+mn-ea"/>
              </a:rPr>
              <a:t>本</a:t>
            </a:r>
            <a:r>
              <a:rPr lang="en-US" altLang="ja-JP" dirty="0">
                <a:latin typeface="+mn-ea"/>
              </a:rPr>
              <a:t>15</a:t>
            </a:r>
            <a:r>
              <a:rPr lang="ja-JP" altLang="en-US" dirty="0">
                <a:latin typeface="+mn-ea"/>
              </a:rPr>
              <a:t>分）</a:t>
            </a:r>
            <a:endParaRPr lang="en-US" altLang="ja-JP" dirty="0">
              <a:latin typeface="+mn-ea"/>
            </a:endParaRPr>
          </a:p>
          <a:p>
            <a:r>
              <a:rPr lang="ja-JP" altLang="en-US" dirty="0">
                <a:latin typeface="+mn-ea"/>
              </a:rPr>
              <a:t>・小学生は学年別に国語、算数、理科、社会、生活、音楽、図工、体育、家庭、外国語</a:t>
            </a:r>
            <a:endParaRPr lang="en-US" altLang="ja-JP" dirty="0">
              <a:latin typeface="+mn-ea"/>
            </a:endParaRPr>
          </a:p>
          <a:p>
            <a:r>
              <a:rPr lang="ja-JP" altLang="en-US" dirty="0">
                <a:latin typeface="+mn-ea"/>
              </a:rPr>
              <a:t>・中学生は全学年、国語、数学、理科、英語</a:t>
            </a:r>
          </a:p>
        </p:txBody>
      </p:sp>
    </p:spTree>
    <p:extLst>
      <p:ext uri="{BB962C8B-B14F-4D97-AF65-F5344CB8AC3E}">
        <p14:creationId xmlns:p14="http://schemas.microsoft.com/office/powerpoint/2010/main" val="378654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CF8AE58-169F-4D6D-A25A-6CF47F8EF96B}"/>
              </a:ext>
            </a:extLst>
          </p:cNvPr>
          <p:cNvSpPr>
            <a:spLocks noGrp="1"/>
          </p:cNvSpPr>
          <p:nvPr>
            <p:ph type="sldNum" sz="quarter" idx="12"/>
          </p:nvPr>
        </p:nvSpPr>
        <p:spPr/>
        <p:txBody>
          <a:bodyPr/>
          <a:lstStyle/>
          <a:p>
            <a:fld id="{ABBF78F6-40F7-42CC-B691-F10E30E15BA0}" type="slidenum">
              <a:rPr kumimoji="1" lang="ja-JP" altLang="en-US" smtClean="0"/>
              <a:pPr/>
              <a:t>7</a:t>
            </a:fld>
            <a:endParaRPr kumimoji="1" lang="ja-JP" altLang="en-US"/>
          </a:p>
        </p:txBody>
      </p:sp>
      <p:sp>
        <p:nvSpPr>
          <p:cNvPr id="45" name="正方形/長方形 44">
            <a:extLst>
              <a:ext uri="{FF2B5EF4-FFF2-40B4-BE49-F238E27FC236}">
                <a16:creationId xmlns:a16="http://schemas.microsoft.com/office/drawing/2014/main" id="{D637CE70-1648-45FB-BC4E-6B6383D3D612}"/>
              </a:ext>
            </a:extLst>
          </p:cNvPr>
          <p:cNvSpPr/>
          <p:nvPr/>
        </p:nvSpPr>
        <p:spPr>
          <a:xfrm>
            <a:off x="5004048" y="1041271"/>
            <a:ext cx="3960440" cy="22340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t>◎江戸川区中央図書館</a:t>
            </a:r>
            <a:endParaRPr lang="en-US" altLang="ja-JP" sz="1600" dirty="0"/>
          </a:p>
          <a:p>
            <a:r>
              <a:rPr lang="ja-JP" altLang="en-US" sz="1600" dirty="0"/>
              <a:t>（江戸川区中央</a:t>
            </a:r>
            <a:r>
              <a:rPr lang="en-US" altLang="ja-JP" sz="1600" dirty="0"/>
              <a:t>3-1-2</a:t>
            </a:r>
            <a:r>
              <a:rPr lang="ja-JP" altLang="en-US" sz="1600" dirty="0"/>
              <a:t>　</a:t>
            </a:r>
            <a:r>
              <a:rPr lang="en-US" altLang="ja-JP" sz="1600" dirty="0"/>
              <a:t>4</a:t>
            </a:r>
            <a:r>
              <a:rPr lang="ja-JP" altLang="en-US" sz="1600" dirty="0"/>
              <a:t>階講習室）</a:t>
            </a:r>
            <a:endParaRPr lang="en-US" altLang="ja-JP" sz="1600" dirty="0"/>
          </a:p>
          <a:p>
            <a:endParaRPr lang="en-US" altLang="ja-JP" sz="1600" dirty="0"/>
          </a:p>
          <a:p>
            <a:r>
              <a:rPr lang="ja-JP" altLang="en-US" sz="1600" dirty="0"/>
              <a:t>・江戸川区の協力により東京都等に在住し</a:t>
            </a:r>
            <a:endParaRPr lang="en-US" altLang="ja-JP" sz="1600" dirty="0"/>
          </a:p>
          <a:p>
            <a:r>
              <a:rPr lang="ja-JP" altLang="en-US" sz="1600" dirty="0"/>
              <a:t>  </a:t>
            </a:r>
            <a:r>
              <a:rPr lang="ja-JP" altLang="en-US" sz="1600" dirty="0" err="1"/>
              <a:t>て</a:t>
            </a:r>
            <a:r>
              <a:rPr lang="ja-JP" altLang="en-US" sz="1600" dirty="0"/>
              <a:t>いる職員向けのサテライトオフィス設置</a:t>
            </a:r>
            <a:endParaRPr lang="en-US" altLang="ja-JP" sz="1600" dirty="0"/>
          </a:p>
        </p:txBody>
      </p:sp>
      <p:pic>
        <p:nvPicPr>
          <p:cNvPr id="4" name="図 3">
            <a:extLst>
              <a:ext uri="{FF2B5EF4-FFF2-40B4-BE49-F238E27FC236}">
                <a16:creationId xmlns:a16="http://schemas.microsoft.com/office/drawing/2014/main" id="{5290854C-351F-4D71-8CE7-FAC5282F4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569922"/>
            <a:ext cx="3960440" cy="2968990"/>
          </a:xfrm>
          <a:prstGeom prst="rect">
            <a:avLst/>
          </a:prstGeom>
        </p:spPr>
      </p:pic>
      <p:pic>
        <p:nvPicPr>
          <p:cNvPr id="6" name="図 5">
            <a:extLst>
              <a:ext uri="{FF2B5EF4-FFF2-40B4-BE49-F238E27FC236}">
                <a16:creationId xmlns:a16="http://schemas.microsoft.com/office/drawing/2014/main" id="{C81A08F5-9B7B-4738-BFF5-FEB782463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1" y="1062058"/>
            <a:ext cx="4783405" cy="2688587"/>
          </a:xfrm>
          <a:prstGeom prst="rect">
            <a:avLst/>
          </a:prstGeom>
        </p:spPr>
      </p:pic>
      <p:sp>
        <p:nvSpPr>
          <p:cNvPr id="14" name="正方形/長方形 13">
            <a:extLst>
              <a:ext uri="{FF2B5EF4-FFF2-40B4-BE49-F238E27FC236}">
                <a16:creationId xmlns:a16="http://schemas.microsoft.com/office/drawing/2014/main" id="{36CFB0BC-E9B8-4939-95FF-F4F6CEC68429}"/>
              </a:ext>
            </a:extLst>
          </p:cNvPr>
          <p:cNvSpPr/>
          <p:nvPr/>
        </p:nvSpPr>
        <p:spPr>
          <a:xfrm>
            <a:off x="112631" y="586554"/>
            <a:ext cx="6955392" cy="417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■サテライトオフィスの設置</a:t>
            </a:r>
            <a:endParaRPr kumimoji="1" lang="en-US" altLang="ja-JP" dirty="0"/>
          </a:p>
        </p:txBody>
      </p:sp>
      <p:sp>
        <p:nvSpPr>
          <p:cNvPr id="15" name="正方形/長方形 14">
            <a:extLst>
              <a:ext uri="{FF2B5EF4-FFF2-40B4-BE49-F238E27FC236}">
                <a16:creationId xmlns:a16="http://schemas.microsoft.com/office/drawing/2014/main" id="{44DB8E74-FDC5-4792-8B1E-141DFC89F0FF}"/>
              </a:ext>
            </a:extLst>
          </p:cNvPr>
          <p:cNvSpPr/>
          <p:nvPr/>
        </p:nvSpPr>
        <p:spPr>
          <a:xfrm>
            <a:off x="395536" y="4077064"/>
            <a:ext cx="3960440" cy="22340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t>◎市内各区役所等</a:t>
            </a:r>
            <a:endParaRPr lang="en-US" altLang="ja-JP" sz="1600" dirty="0"/>
          </a:p>
          <a:p>
            <a:endParaRPr lang="en-US" altLang="ja-JP" sz="1600" dirty="0"/>
          </a:p>
          <a:p>
            <a:r>
              <a:rPr lang="ja-JP" altLang="en-US" sz="1600" dirty="0"/>
              <a:t>・各所の一室をサテライトオフィスとして設置</a:t>
            </a:r>
            <a:endParaRPr kumimoji="1" lang="en-US" altLang="ja-JP" sz="1600" dirty="0"/>
          </a:p>
          <a:p>
            <a:endParaRPr lang="en-US" altLang="ja-JP" sz="1600" dirty="0"/>
          </a:p>
          <a:p>
            <a:endParaRPr lang="en-US" altLang="ja-JP" sz="1600" dirty="0"/>
          </a:p>
          <a:p>
            <a:r>
              <a:rPr kumimoji="1" lang="en-US" altLang="ja-JP" sz="1600" b="1" u="sng" dirty="0"/>
              <a:t>※</a:t>
            </a:r>
            <a:r>
              <a:rPr kumimoji="1" lang="ja-JP" altLang="en-US" sz="1600" b="1" u="sng" dirty="0"/>
              <a:t>今後、テレワークを</a:t>
            </a:r>
            <a:r>
              <a:rPr kumimoji="1" lang="en-US" altLang="ja-JP" sz="1600" b="1" u="sng" dirty="0"/>
              <a:t>1000</a:t>
            </a:r>
            <a:r>
              <a:rPr lang="ja-JP" altLang="en-US" sz="1600" b="1" u="sng" dirty="0"/>
              <a:t>人規模まで拡大</a:t>
            </a:r>
            <a:endParaRPr lang="en-US" altLang="ja-JP" sz="1600" b="1" u="sng" dirty="0"/>
          </a:p>
          <a:p>
            <a:r>
              <a:rPr lang="en-US" altLang="ja-JP" sz="1600" b="1" dirty="0"/>
              <a:t>     </a:t>
            </a:r>
            <a:r>
              <a:rPr lang="ja-JP" altLang="en-US" sz="1600" b="1" u="sng" dirty="0"/>
              <a:t>するための環境整備を行う予定</a:t>
            </a:r>
            <a:endParaRPr kumimoji="1" lang="ja-JP" altLang="en-US" sz="1600" b="1" u="sng" dirty="0"/>
          </a:p>
        </p:txBody>
      </p:sp>
      <p:sp>
        <p:nvSpPr>
          <p:cNvPr id="16" name="正方形/長方形 15">
            <a:extLst>
              <a:ext uri="{FF2B5EF4-FFF2-40B4-BE49-F238E27FC236}">
                <a16:creationId xmlns:a16="http://schemas.microsoft.com/office/drawing/2014/main" id="{1E40B8AB-1288-4528-85B8-08CD179E8069}"/>
              </a:ext>
            </a:extLst>
          </p:cNvPr>
          <p:cNvSpPr/>
          <p:nvPr/>
        </p:nvSpPr>
        <p:spPr>
          <a:xfrm>
            <a:off x="-19050" y="-2650"/>
            <a:ext cx="8467451" cy="576000"/>
          </a:xfrm>
          <a:prstGeom prst="rect">
            <a:avLst/>
          </a:prstGeom>
          <a:gradFill flip="none" rotWithShape="1">
            <a:gsLst>
              <a:gs pos="0">
                <a:srgbClr val="00B050"/>
              </a:gs>
              <a:gs pos="98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HGP創英角ｺﾞｼｯｸUB" panose="020B0900000000000000" pitchFamily="50" charset="-128"/>
                <a:ea typeface="HGP創英角ｺﾞｼｯｸUB" panose="020B0900000000000000" pitchFamily="50" charset="-128"/>
              </a:rPr>
              <a:t>千葉市のデジタル活用等</a:t>
            </a:r>
            <a:r>
              <a:rPr lang="ja-JP" altLang="en-US" sz="2400" i="1" dirty="0">
                <a:latin typeface="HGP創英角ｺﾞｼｯｸUB" panose="020B0900000000000000" pitchFamily="50" charset="-128"/>
                <a:ea typeface="HGP創英角ｺﾞｼｯｸUB" panose="020B0900000000000000" pitchFamily="50" charset="-128"/>
              </a:rPr>
              <a:t>（新型コロナウイルス感染症関連）</a:t>
            </a:r>
            <a:endParaRPr lang="ja-JP" altLang="en-US" sz="2800" i="1" dirty="0">
              <a:latin typeface="HGP創英角ｺﾞｼｯｸUB" panose="020B0900000000000000" pitchFamily="50" charset="-128"/>
              <a:ea typeface="HGP創英角ｺﾞｼｯｸUB" panose="020B0900000000000000" pitchFamily="50" charset="-128"/>
            </a:endParaRPr>
          </a:p>
        </p:txBody>
      </p:sp>
      <p:pic>
        <p:nvPicPr>
          <p:cNvPr id="17" name="図 16">
            <a:extLst>
              <a:ext uri="{FF2B5EF4-FFF2-40B4-BE49-F238E27FC236}">
                <a16:creationId xmlns:a16="http://schemas.microsoft.com/office/drawing/2014/main" id="{3114DBCE-9207-4C53-88C1-57134634B6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spTree>
    <p:extLst>
      <p:ext uri="{BB962C8B-B14F-4D97-AF65-F5344CB8AC3E}">
        <p14:creationId xmlns:p14="http://schemas.microsoft.com/office/powerpoint/2010/main" val="19271700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37743</TotalTime>
  <Words>1037</Words>
  <Application>Microsoft Office PowerPoint</Application>
  <PresentationFormat>画面に合わせる (4:3)</PresentationFormat>
  <Paragraphs>89</Paragraphs>
  <Slides>7</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HGP創英角ｺﾞｼｯｸUB</vt:lpstr>
      <vt:lpstr>Meiryo UI</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幕張新都心におけるIR（統合型リゾート） 導入可能性調査</dc:title>
  <dc:creator>千葉市国家戦略特区推進課</dc:creator>
  <cp:lastModifiedBy>竹内　祐太朗</cp:lastModifiedBy>
  <cp:revision>3566</cp:revision>
  <cp:lastPrinted>2020-07-17T00:45:12Z</cp:lastPrinted>
  <dcterms:created xsi:type="dcterms:W3CDTF">2014-11-16T04:30:06Z</dcterms:created>
  <dcterms:modified xsi:type="dcterms:W3CDTF">2020-08-16T23:56:26Z</dcterms:modified>
</cp:coreProperties>
</file>