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3"/>
  </p:notesMasterIdLst>
  <p:sldIdLst>
    <p:sldId id="262" r:id="rId3"/>
    <p:sldId id="269" r:id="rId4"/>
    <p:sldId id="256" r:id="rId5"/>
    <p:sldId id="266" r:id="rId6"/>
    <p:sldId id="267" r:id="rId7"/>
    <p:sldId id="258" r:id="rId8"/>
    <p:sldId id="268" r:id="rId9"/>
    <p:sldId id="270" r:id="rId10"/>
    <p:sldId id="261" r:id="rId11"/>
    <p:sldId id="264"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4C"/>
    <a:srgbClr val="003366"/>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CE3EEEC-1EF9-4024-B42D-F207470C99EC}" type="datetimeFigureOut">
              <a:rPr kumimoji="1" lang="ja-JP" altLang="en-US" smtClean="0"/>
              <a:t>2022/9/5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C2FCA53-83F3-4436-A362-E85FA066444F}" type="slidenum">
              <a:rPr kumimoji="1" lang="ja-JP" altLang="en-US" smtClean="0"/>
              <a:t>‹#›</a:t>
            </a:fld>
            <a:endParaRPr kumimoji="1" lang="ja-JP" altLang="en-US"/>
          </a:p>
        </p:txBody>
      </p:sp>
    </p:spTree>
    <p:extLst>
      <p:ext uri="{BB962C8B-B14F-4D97-AF65-F5344CB8AC3E}">
        <p14:creationId xmlns:p14="http://schemas.microsoft.com/office/powerpoint/2010/main" val="13587297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p:txBody>
          <a:bodyPr/>
          <a:lstStyle/>
          <a:p>
            <a:r>
              <a:rPr kumimoji="1" lang="ja-JP" altLang="en-US" dirty="0"/>
              <a:t>利用を始める前に</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9FEA3-7B54-4CDA-B9DC-CAD28DF772C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499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42003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359203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257178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4286950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371975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132692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310074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3864018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1391255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3927745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59482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1123447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109735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2958769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30E5ED-4D1B-4063-B014-C797BEDE86C9}"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A43171-37FC-4504-8DBD-5E79272D1532}" type="slidenum">
              <a:rPr kumimoji="1" lang="ja-JP" altLang="en-US" smtClean="0"/>
              <a:t>‹#›</a:t>
            </a:fld>
            <a:endParaRPr kumimoji="1" lang="ja-JP" altLang="en-US"/>
          </a:p>
        </p:txBody>
      </p:sp>
    </p:spTree>
    <p:extLst>
      <p:ext uri="{BB962C8B-B14F-4D97-AF65-F5344CB8AC3E}">
        <p14:creationId xmlns:p14="http://schemas.microsoft.com/office/powerpoint/2010/main" val="68523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315721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176876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216808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77856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105056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215739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E69318-231C-46D1-BEDA-012CCB85F56C}" type="datetimeFigureOut">
              <a:rPr kumimoji="1" lang="ja-JP" altLang="en-US" smtClean="0"/>
              <a:t>2022/9/5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353056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69318-231C-46D1-BEDA-012CCB85F56C}" type="datetimeFigureOut">
              <a:rPr kumimoji="1" lang="ja-JP" altLang="en-US" smtClean="0"/>
              <a:t>2022/9/5</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170533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69318-231C-46D1-BEDA-012CCB85F56C}" type="datetimeFigureOut">
              <a:rPr kumimoji="1" lang="ja-JP" altLang="en-US" smtClean="0"/>
              <a:t>2022/9/5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B4F1E-BDB9-4950-9C84-53F17BE2E65D}" type="slidenum">
              <a:rPr kumimoji="1" lang="ja-JP" altLang="en-US" smtClean="0"/>
              <a:t>‹#›</a:t>
            </a:fld>
            <a:endParaRPr kumimoji="1" lang="ja-JP" altLang="en-US"/>
          </a:p>
        </p:txBody>
      </p:sp>
    </p:spTree>
    <p:extLst>
      <p:ext uri="{BB962C8B-B14F-4D97-AF65-F5344CB8AC3E}">
        <p14:creationId xmlns:p14="http://schemas.microsoft.com/office/powerpoint/2010/main" val="3302802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4.jpg"/><Relationship Id="rId12"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28.png"/><Relationship Id="rId5" Type="http://schemas.openxmlformats.org/officeDocument/2006/relationships/image" Target="../media/image22.jp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31.jpeg"/><Relationship Id="rId7" Type="http://schemas.openxmlformats.org/officeDocument/2006/relationships/image" Target="../media/image9.png"/><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7.jpeg"/><Relationship Id="rId5" Type="http://schemas.openxmlformats.org/officeDocument/2006/relationships/image" Target="../media/image33.jpeg"/><Relationship Id="rId10" Type="http://schemas.openxmlformats.org/officeDocument/2006/relationships/image" Target="../media/image36.jpeg"/><Relationship Id="rId4" Type="http://schemas.openxmlformats.org/officeDocument/2006/relationships/image" Target="../media/image32.jpeg"/><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hyperlink" Target="https://resource.hellocycling.jp/webview/tutorial/add_i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C26ED5-7762-4E1A-A906-857398D00929}"/>
              </a:ext>
            </a:extLst>
          </p:cNvPr>
          <p:cNvSpPr>
            <a:spLocks noGrp="1"/>
          </p:cNvSpPr>
          <p:nvPr>
            <p:ph type="ctrTitle"/>
          </p:nvPr>
        </p:nvSpPr>
        <p:spPr>
          <a:xfrm>
            <a:off x="1524000" y="116632"/>
            <a:ext cx="3960440" cy="576064"/>
          </a:xfrm>
        </p:spPr>
        <p:txBody>
          <a:bodyPr>
            <a:normAutofit/>
          </a:bodyPr>
          <a:lstStyle/>
          <a:p>
            <a:r>
              <a:rPr lang="ja-JP" altLang="en-US" sz="2800" dirty="0">
                <a:latin typeface="Meiryo UI" panose="020B0604030504040204" pitchFamily="50" charset="-128"/>
                <a:ea typeface="Meiryo UI" panose="020B0604030504040204" pitchFamily="50" charset="-128"/>
              </a:rPr>
              <a:t>シェアサイクル利用イメージ</a:t>
            </a:r>
          </a:p>
        </p:txBody>
      </p:sp>
      <p:pic>
        <p:nvPicPr>
          <p:cNvPr id="5" name="図 4">
            <a:extLst>
              <a:ext uri="{FF2B5EF4-FFF2-40B4-BE49-F238E27FC236}">
                <a16:creationId xmlns:a16="http://schemas.microsoft.com/office/drawing/2014/main" id="{72E68A93-209E-4E04-B155-7217C4CEF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042" y="620688"/>
            <a:ext cx="7015916" cy="2998984"/>
          </a:xfrm>
          <a:prstGeom prst="rect">
            <a:avLst/>
          </a:prstGeom>
        </p:spPr>
      </p:pic>
      <p:pic>
        <p:nvPicPr>
          <p:cNvPr id="7" name="図 6">
            <a:extLst>
              <a:ext uri="{FF2B5EF4-FFF2-40B4-BE49-F238E27FC236}">
                <a16:creationId xmlns:a16="http://schemas.microsoft.com/office/drawing/2014/main" id="{6317B066-1AE8-43A0-96F4-1ADF1724E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8042" y="3732756"/>
            <a:ext cx="7018392" cy="2992888"/>
          </a:xfrm>
          <a:prstGeom prst="rect">
            <a:avLst/>
          </a:prstGeom>
        </p:spPr>
      </p:pic>
      <p:pic>
        <p:nvPicPr>
          <p:cNvPr id="4" name="図 3">
            <a:extLst>
              <a:ext uri="{FF2B5EF4-FFF2-40B4-BE49-F238E27FC236}">
                <a16:creationId xmlns:a16="http://schemas.microsoft.com/office/drawing/2014/main" id="{E58ABDF5-BAC1-45AE-836F-1A836490242D}"/>
              </a:ext>
            </a:extLst>
          </p:cNvPr>
          <p:cNvPicPr>
            <a:picLocks noChangeAspect="1"/>
          </p:cNvPicPr>
          <p:nvPr/>
        </p:nvPicPr>
        <p:blipFill>
          <a:blip r:embed="rId4"/>
          <a:stretch>
            <a:fillRect/>
          </a:stretch>
        </p:blipFill>
        <p:spPr>
          <a:xfrm>
            <a:off x="4477372" y="4303908"/>
            <a:ext cx="3237257" cy="2365453"/>
          </a:xfrm>
          <a:prstGeom prst="rect">
            <a:avLst/>
          </a:prstGeom>
        </p:spPr>
      </p:pic>
      <p:pic>
        <p:nvPicPr>
          <p:cNvPr id="9" name="図 8">
            <a:extLst>
              <a:ext uri="{FF2B5EF4-FFF2-40B4-BE49-F238E27FC236}">
                <a16:creationId xmlns:a16="http://schemas.microsoft.com/office/drawing/2014/main" id="{17FA67CD-9487-4398-AF79-A5B48CE59B27}"/>
              </a:ext>
            </a:extLst>
          </p:cNvPr>
          <p:cNvPicPr>
            <a:picLocks noChangeAspect="1"/>
          </p:cNvPicPr>
          <p:nvPr/>
        </p:nvPicPr>
        <p:blipFill rotWithShape="1">
          <a:blip r:embed="rId5"/>
          <a:srcRect l="80006" t="64433"/>
          <a:stretch/>
        </p:blipFill>
        <p:spPr>
          <a:xfrm>
            <a:off x="6203883" y="5265198"/>
            <a:ext cx="2134936" cy="1386000"/>
          </a:xfrm>
          <a:prstGeom prst="rect">
            <a:avLst/>
          </a:prstGeom>
        </p:spPr>
      </p:pic>
      <p:pic>
        <p:nvPicPr>
          <p:cNvPr id="8" name="図 7">
            <a:extLst>
              <a:ext uri="{FF2B5EF4-FFF2-40B4-BE49-F238E27FC236}">
                <a16:creationId xmlns:a16="http://schemas.microsoft.com/office/drawing/2014/main" id="{824D7FA9-19DB-4F93-B775-D3410CB105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13725" r="4911"/>
          <a:stretch/>
        </p:blipFill>
        <p:spPr>
          <a:xfrm>
            <a:off x="4477372" y="5415565"/>
            <a:ext cx="1499273" cy="1188000"/>
          </a:xfrm>
          <a:prstGeom prst="rect">
            <a:avLst/>
          </a:prstGeom>
          <a:ln>
            <a:solidFill>
              <a:schemeClr val="tx1"/>
            </a:solidFill>
          </a:ln>
        </p:spPr>
      </p:pic>
      <p:pic>
        <p:nvPicPr>
          <p:cNvPr id="10" name="図 9">
            <a:extLst>
              <a:ext uri="{FF2B5EF4-FFF2-40B4-BE49-F238E27FC236}">
                <a16:creationId xmlns:a16="http://schemas.microsoft.com/office/drawing/2014/main" id="{27816AE5-7529-44FB-9FAB-E2FFD269E2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725" r="4702"/>
          <a:stretch/>
        </p:blipFill>
        <p:spPr>
          <a:xfrm>
            <a:off x="6203883" y="5408872"/>
            <a:ext cx="1535406" cy="1188000"/>
          </a:xfrm>
          <a:prstGeom prst="rect">
            <a:avLst/>
          </a:prstGeom>
          <a:ln>
            <a:solidFill>
              <a:schemeClr val="tx1"/>
            </a:solidFill>
          </a:ln>
        </p:spPr>
      </p:pic>
      <p:pic>
        <p:nvPicPr>
          <p:cNvPr id="11" name="図 10">
            <a:extLst>
              <a:ext uri="{FF2B5EF4-FFF2-40B4-BE49-F238E27FC236}">
                <a16:creationId xmlns:a16="http://schemas.microsoft.com/office/drawing/2014/main" id="{51F114B5-4677-4FD1-BA23-A004C19D49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8192" y="4293096"/>
            <a:ext cx="3258627" cy="1008000"/>
          </a:xfrm>
          <a:prstGeom prst="rect">
            <a:avLst/>
          </a:prstGeom>
          <a:ln>
            <a:solidFill>
              <a:schemeClr val="tx1"/>
            </a:solidFill>
          </a:ln>
        </p:spPr>
      </p:pic>
      <p:pic>
        <p:nvPicPr>
          <p:cNvPr id="12" name="図 11">
            <a:extLst>
              <a:ext uri="{FF2B5EF4-FFF2-40B4-BE49-F238E27FC236}">
                <a16:creationId xmlns:a16="http://schemas.microsoft.com/office/drawing/2014/main" id="{845119B9-26F2-467F-9081-5BF646BD2637}"/>
              </a:ext>
            </a:extLst>
          </p:cNvPr>
          <p:cNvPicPr>
            <a:picLocks noChangeAspect="1"/>
          </p:cNvPicPr>
          <p:nvPr/>
        </p:nvPicPr>
        <p:blipFill>
          <a:blip r:embed="rId9"/>
          <a:stretch>
            <a:fillRect/>
          </a:stretch>
        </p:blipFill>
        <p:spPr>
          <a:xfrm>
            <a:off x="4475182" y="5415565"/>
            <a:ext cx="549959" cy="216000"/>
          </a:xfrm>
          <a:prstGeom prst="rect">
            <a:avLst/>
          </a:prstGeom>
        </p:spPr>
      </p:pic>
      <p:pic>
        <p:nvPicPr>
          <p:cNvPr id="13" name="図 12">
            <a:extLst>
              <a:ext uri="{FF2B5EF4-FFF2-40B4-BE49-F238E27FC236}">
                <a16:creationId xmlns:a16="http://schemas.microsoft.com/office/drawing/2014/main" id="{79F0278B-3688-4577-A583-F4F9664D32F3}"/>
              </a:ext>
            </a:extLst>
          </p:cNvPr>
          <p:cNvPicPr>
            <a:picLocks noChangeAspect="1"/>
          </p:cNvPicPr>
          <p:nvPr/>
        </p:nvPicPr>
        <p:blipFill>
          <a:blip r:embed="rId10"/>
          <a:stretch>
            <a:fillRect/>
          </a:stretch>
        </p:blipFill>
        <p:spPr>
          <a:xfrm>
            <a:off x="6203884" y="5408872"/>
            <a:ext cx="549959" cy="216000"/>
          </a:xfrm>
          <a:prstGeom prst="rect">
            <a:avLst/>
          </a:prstGeom>
        </p:spPr>
      </p:pic>
    </p:spTree>
    <p:extLst>
      <p:ext uri="{BB962C8B-B14F-4D97-AF65-F5344CB8AC3E}">
        <p14:creationId xmlns:p14="http://schemas.microsoft.com/office/powerpoint/2010/main" val="126518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893F-8034-4B93-8A6C-96557F8B350B}"/>
              </a:ext>
            </a:extLst>
          </p:cNvPr>
          <p:cNvSpPr>
            <a:spLocks noGrp="1"/>
          </p:cNvSpPr>
          <p:nvPr>
            <p:ph type="title"/>
          </p:nvPr>
        </p:nvSpPr>
        <p:spPr>
          <a:xfrm>
            <a:off x="1524000" y="46354"/>
            <a:ext cx="3394720" cy="685801"/>
          </a:xfrm>
        </p:spPr>
        <p:txBody>
          <a:bodyPr>
            <a:noAutofit/>
          </a:bodyPr>
          <a:lstStyle/>
          <a:p>
            <a:r>
              <a:rPr lang="ja-JP" altLang="en-US" sz="2800" dirty="0">
                <a:latin typeface="Meiryo UI" panose="020B0604030504040204" pitchFamily="50" charset="-128"/>
                <a:ea typeface="Meiryo UI" panose="020B0604030504040204" pitchFamily="50" charset="-128"/>
              </a:rPr>
              <a:t>⑨その他お問い合わせ </a:t>
            </a:r>
          </a:p>
        </p:txBody>
      </p:sp>
      <p:sp>
        <p:nvSpPr>
          <p:cNvPr id="3" name="コンテンツ プレースホルダー 2">
            <a:extLst>
              <a:ext uri="{FF2B5EF4-FFF2-40B4-BE49-F238E27FC236}">
                <a16:creationId xmlns:a16="http://schemas.microsoft.com/office/drawing/2014/main" id="{0FC4F6D7-984D-46E6-A385-CC76D644E436}"/>
              </a:ext>
            </a:extLst>
          </p:cNvPr>
          <p:cNvSpPr>
            <a:spLocks noGrp="1"/>
          </p:cNvSpPr>
          <p:nvPr>
            <p:ph idx="1"/>
          </p:nvPr>
        </p:nvSpPr>
        <p:spPr>
          <a:xfrm>
            <a:off x="2639616" y="2286860"/>
            <a:ext cx="6984776" cy="3096344"/>
          </a:xfrm>
          <a:solidFill>
            <a:schemeClr val="accent5">
              <a:lumMod val="20000"/>
              <a:lumOff val="80000"/>
            </a:schemeClr>
          </a:solidFill>
        </p:spPr>
        <p:txBody>
          <a:bodyPr>
            <a:normAutofit/>
          </a:bodyPr>
          <a:lstStyle/>
          <a:p>
            <a:pPr marL="0" indent="0">
              <a:buNone/>
            </a:pPr>
            <a:r>
              <a:rPr lang="en-US" altLang="ja-JP" dirty="0">
                <a:latin typeface="Meiryo UI" panose="020B0604030504040204" pitchFamily="50" charset="-128"/>
                <a:ea typeface="Meiryo UI" panose="020B0604030504040204" pitchFamily="50" charset="-128"/>
              </a:rPr>
              <a:t>HELLO CYCLING </a:t>
            </a:r>
            <a:r>
              <a:rPr lang="ja-JP" altLang="en-US" dirty="0">
                <a:latin typeface="Meiryo UI" panose="020B0604030504040204" pitchFamily="50" charset="-128"/>
                <a:ea typeface="Meiryo UI" panose="020B0604030504040204" pitchFamily="50" charset="-128"/>
              </a:rPr>
              <a:t>お客様サポート窓口 </a:t>
            </a:r>
          </a:p>
          <a:p>
            <a:pPr marL="0" indent="0">
              <a:buNone/>
            </a:pPr>
            <a:r>
              <a:rPr lang="ja-JP" altLang="en-US" dirty="0">
                <a:latin typeface="Meiryo UI" panose="020B0604030504040204" pitchFamily="50" charset="-128"/>
                <a:ea typeface="Meiryo UI" panose="020B0604030504040204" pitchFamily="50" charset="-128"/>
              </a:rPr>
              <a:t>（コールセンター） </a:t>
            </a: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電話：</a:t>
            </a:r>
            <a:r>
              <a:rPr lang="en-US" altLang="ja-JP" dirty="0">
                <a:latin typeface="Meiryo UI" panose="020B0604030504040204" pitchFamily="50" charset="-128"/>
                <a:ea typeface="Meiryo UI" panose="020B0604030504040204" pitchFamily="50" charset="-128"/>
              </a:rPr>
              <a:t>050-3821-8282 </a:t>
            </a:r>
          </a:p>
          <a:p>
            <a:pPr marL="0" indent="0">
              <a:buNone/>
            </a:pPr>
            <a:r>
              <a:rPr lang="zh-TW" altLang="en-US" dirty="0">
                <a:latin typeface="Meiryo UI" panose="020B0604030504040204" pitchFamily="50" charset="-128"/>
                <a:ea typeface="Meiryo UI" panose="020B0604030504040204" pitchFamily="50" charset="-128"/>
              </a:rPr>
              <a:t>（</a:t>
            </a:r>
            <a:r>
              <a:rPr lang="en-US" altLang="zh-TW" dirty="0">
                <a:latin typeface="Meiryo UI" panose="020B0604030504040204" pitchFamily="50" charset="-128"/>
                <a:ea typeface="Meiryo UI" panose="020B0604030504040204" pitchFamily="50" charset="-128"/>
              </a:rPr>
              <a:t>9:00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18:00 </a:t>
            </a:r>
            <a:r>
              <a:rPr lang="ja-JP" altLang="en-US" dirty="0">
                <a:latin typeface="Meiryo UI" panose="020B0604030504040204" pitchFamily="50" charset="-128"/>
                <a:ea typeface="Meiryo UI" panose="020B0604030504040204" pitchFamily="50" charset="-128"/>
              </a:rPr>
              <a:t>事故対応：</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時間</a:t>
            </a:r>
            <a:r>
              <a:rPr lang="zh-TW" altLang="en-US" dirty="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2D3D4F0E-263C-4C84-8401-FB4DCAF34FBD}"/>
              </a:ext>
            </a:extLst>
          </p:cNvPr>
          <p:cNvSpPr/>
          <p:nvPr/>
        </p:nvSpPr>
        <p:spPr>
          <a:xfrm>
            <a:off x="2387588" y="908721"/>
            <a:ext cx="7416824" cy="1200329"/>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その他、詳しい利用方法や利用中のご不明点については、「</a:t>
            </a:r>
            <a:r>
              <a:rPr lang="en-US" altLang="ja-JP" sz="2400" dirty="0">
                <a:latin typeface="Meiryo UI" panose="020B0604030504040204" pitchFamily="50" charset="-128"/>
                <a:ea typeface="Meiryo UI" panose="020B0604030504040204" pitchFamily="50" charset="-128"/>
              </a:rPr>
              <a:t>HELLO CYCLING </a:t>
            </a:r>
            <a:r>
              <a:rPr lang="ja-JP" altLang="en-US" sz="2400" dirty="0">
                <a:latin typeface="Meiryo UI" panose="020B0604030504040204" pitchFamily="50" charset="-128"/>
                <a:ea typeface="Meiryo UI" panose="020B0604030504040204" pitchFamily="50" charset="-128"/>
              </a:rPr>
              <a:t>お客様サポート窓口」へお問い合わせください。 </a:t>
            </a:r>
          </a:p>
        </p:txBody>
      </p:sp>
    </p:spTree>
    <p:extLst>
      <p:ext uri="{BB962C8B-B14F-4D97-AF65-F5344CB8AC3E}">
        <p14:creationId xmlns:p14="http://schemas.microsoft.com/office/powerpoint/2010/main" val="409781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F8D15D4-BBEE-4C72-8410-0866FD8C9BF2}"/>
              </a:ext>
            </a:extLst>
          </p:cNvPr>
          <p:cNvPicPr>
            <a:picLocks noChangeAspect="1"/>
          </p:cNvPicPr>
          <p:nvPr/>
        </p:nvPicPr>
        <p:blipFill>
          <a:blip r:embed="rId2"/>
          <a:stretch>
            <a:fillRect/>
          </a:stretch>
        </p:blipFill>
        <p:spPr>
          <a:xfrm>
            <a:off x="547402" y="0"/>
            <a:ext cx="11097196" cy="6870072"/>
          </a:xfrm>
          <a:prstGeom prst="rect">
            <a:avLst/>
          </a:prstGeom>
        </p:spPr>
      </p:pic>
    </p:spTree>
    <p:extLst>
      <p:ext uri="{BB962C8B-B14F-4D97-AF65-F5344CB8AC3E}">
        <p14:creationId xmlns:p14="http://schemas.microsoft.com/office/powerpoint/2010/main" val="199540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59497" y="116632"/>
            <a:ext cx="2991525"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②会員登録の方法</a:t>
            </a:r>
          </a:p>
        </p:txBody>
      </p:sp>
      <p:pic>
        <p:nvPicPr>
          <p:cNvPr id="1027" name="Picture 3" descr="C:\Users\01106067\Desktop\田中　誠さんからファイルが届いています。\会員登録①.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553" y="836712"/>
            <a:ext cx="110169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1106067\Desktop\田中　誠さんからファイルが届いています。\会員登録②.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158" y="836712"/>
            <a:ext cx="116187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1106067\Desktop\田中　誠さんからファイルが届いています。\会員登録③.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8905" y="836712"/>
            <a:ext cx="2280493"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01106067\Desktop\田中　誠さんからファイルが届いています。\会員登録④.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4345" y="3817376"/>
            <a:ext cx="130359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01106067\Desktop\田中　誠さんからファイルが届いています。\会員登録⑤.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3540" y="3817376"/>
            <a:ext cx="1303592" cy="18000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311950" y="2664809"/>
            <a:ext cx="1900901" cy="369332"/>
          </a:xfrm>
          <a:prstGeom prst="rect">
            <a:avLst/>
          </a:prstGeom>
          <a:noFill/>
        </p:spPr>
        <p:txBody>
          <a:bodyPr wrap="square" rtlCol="0">
            <a:spAutoFit/>
          </a:bodyPr>
          <a:lstStyle/>
          <a:p>
            <a:pPr algn="ctr"/>
            <a:r>
              <a:rPr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①新規登録</a:t>
            </a:r>
          </a:p>
        </p:txBody>
      </p:sp>
      <p:sp>
        <p:nvSpPr>
          <p:cNvPr id="12" name="テキスト ボックス 11"/>
          <p:cNvSpPr txBox="1"/>
          <p:nvPr/>
        </p:nvSpPr>
        <p:spPr>
          <a:xfrm>
            <a:off x="4465217" y="2664809"/>
            <a:ext cx="2321757" cy="369332"/>
          </a:xfrm>
          <a:prstGeom prst="rect">
            <a:avLst/>
          </a:prstGeom>
          <a:noFill/>
        </p:spPr>
        <p:txBody>
          <a:bodyPr wrap="square" rtlCol="0">
            <a:spAutoFit/>
          </a:bodyPr>
          <a:lstStyle/>
          <a:p>
            <a:pPr algn="ctr"/>
            <a:r>
              <a:rPr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②</a:t>
            </a:r>
            <a:r>
              <a:rPr lang="zh-TW"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基本情報入力</a:t>
            </a:r>
            <a:endParaRPr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059234" y="2664809"/>
            <a:ext cx="3059832" cy="369332"/>
          </a:xfrm>
          <a:prstGeom prst="rect">
            <a:avLst/>
          </a:prstGeom>
          <a:noFill/>
        </p:spPr>
        <p:txBody>
          <a:bodyPr wrap="square" rtlCol="0">
            <a:spAutoFit/>
          </a:bodyPr>
          <a:lstStyle/>
          <a:p>
            <a:pPr algn="ctr"/>
            <a:r>
              <a:rPr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③仮登録完了のメールを確認</a:t>
            </a:r>
          </a:p>
        </p:txBody>
      </p:sp>
      <p:sp>
        <p:nvSpPr>
          <p:cNvPr id="14" name="テキスト ボックス 13"/>
          <p:cNvSpPr txBox="1"/>
          <p:nvPr/>
        </p:nvSpPr>
        <p:spPr>
          <a:xfrm>
            <a:off x="2995264" y="5630076"/>
            <a:ext cx="2321757" cy="369332"/>
          </a:xfrm>
          <a:prstGeom prst="rect">
            <a:avLst/>
          </a:prstGeom>
          <a:noFill/>
        </p:spPr>
        <p:txBody>
          <a:bodyPr wrap="square" rtlCol="0">
            <a:spAutoFit/>
          </a:bodyPr>
          <a:lstStyle/>
          <a:p>
            <a:pPr algn="ctr"/>
            <a:r>
              <a:rPr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④支払い情報入力</a:t>
            </a:r>
          </a:p>
        </p:txBody>
      </p:sp>
      <p:sp>
        <p:nvSpPr>
          <p:cNvPr id="15" name="テキスト ボックス 14"/>
          <p:cNvSpPr txBox="1"/>
          <p:nvPr/>
        </p:nvSpPr>
        <p:spPr>
          <a:xfrm>
            <a:off x="5654459" y="5630076"/>
            <a:ext cx="2321757" cy="369332"/>
          </a:xfrm>
          <a:prstGeom prst="rect">
            <a:avLst/>
          </a:prstGeom>
          <a:noFill/>
        </p:spPr>
        <p:txBody>
          <a:bodyPr wrap="square" rtlCol="0">
            <a:spAutoFit/>
          </a:bodyPr>
          <a:lstStyle/>
          <a:p>
            <a:pPr algn="ctr"/>
            <a:r>
              <a:rPr lang="ja-JP" altLang="en-US"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⑤登録完了</a:t>
            </a:r>
          </a:p>
        </p:txBody>
      </p:sp>
      <p:sp>
        <p:nvSpPr>
          <p:cNvPr id="16" name="テキスト ボックス 15"/>
          <p:cNvSpPr txBox="1"/>
          <p:nvPr/>
        </p:nvSpPr>
        <p:spPr>
          <a:xfrm>
            <a:off x="2228998" y="3034141"/>
            <a:ext cx="2066802" cy="553998"/>
          </a:xfrm>
          <a:prstGeom prst="rect">
            <a:avLst/>
          </a:prstGeom>
          <a:noFill/>
        </p:spPr>
        <p:txBody>
          <a:bodyPr wrap="square" rtlCol="0">
            <a:spAutoFit/>
          </a:bodyPr>
          <a:lstStyle/>
          <a:p>
            <a:pPr>
              <a:lnSpc>
                <a:spcPts val="1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オリジナルアカウントまたは、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アカウントを使用するかを選択します。</a:t>
            </a:r>
          </a:p>
        </p:txBody>
      </p:sp>
      <p:sp>
        <p:nvSpPr>
          <p:cNvPr id="17" name="テキスト ボックス 16"/>
          <p:cNvSpPr txBox="1"/>
          <p:nvPr/>
        </p:nvSpPr>
        <p:spPr>
          <a:xfrm>
            <a:off x="4592693" y="3034141"/>
            <a:ext cx="2066802" cy="553998"/>
          </a:xfrm>
          <a:prstGeom prst="rect">
            <a:avLst/>
          </a:prstGeom>
          <a:noFill/>
        </p:spPr>
        <p:txBody>
          <a:bodyPr wrap="square" rtlCol="0">
            <a:spAutoFit/>
          </a:bodyPr>
          <a:lstStyle/>
          <a:p>
            <a:pPr>
              <a:lnSpc>
                <a:spcPts val="1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基本情報を入力し、利用規約に同意の上「会員登録をする」ボタンをクリックします。</a:t>
            </a:r>
          </a:p>
        </p:txBody>
      </p:sp>
      <p:sp>
        <p:nvSpPr>
          <p:cNvPr id="18" name="テキスト ボックス 17"/>
          <p:cNvSpPr txBox="1"/>
          <p:nvPr/>
        </p:nvSpPr>
        <p:spPr>
          <a:xfrm>
            <a:off x="7004974" y="3034141"/>
            <a:ext cx="3168352" cy="553998"/>
          </a:xfrm>
          <a:prstGeom prst="rect">
            <a:avLst/>
          </a:prstGeom>
          <a:noFill/>
        </p:spPr>
        <p:txBody>
          <a:bodyPr wrap="square" rtlCol="0">
            <a:spAutoFit/>
          </a:bodyPr>
          <a:lstStyle/>
          <a:p>
            <a:pPr>
              <a:lnSpc>
                <a:spcPts val="1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ご入力いただいたメールアドレスに、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HELLO CYCLE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no-reply@hellocycling.jp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）より「オリジナルアカウント本登録</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のご案内」のメールが配信されます。</a:t>
            </a:r>
          </a:p>
        </p:txBody>
      </p:sp>
      <p:sp>
        <p:nvSpPr>
          <p:cNvPr id="19" name="テキスト ボックス 18"/>
          <p:cNvSpPr txBox="1"/>
          <p:nvPr/>
        </p:nvSpPr>
        <p:spPr>
          <a:xfrm>
            <a:off x="2999657" y="6009776"/>
            <a:ext cx="2401561" cy="707886"/>
          </a:xfrm>
          <a:prstGeom prst="rect">
            <a:avLst/>
          </a:prstGeom>
          <a:noFill/>
        </p:spPr>
        <p:txBody>
          <a:bodyPr wrap="square" rtlCol="0">
            <a:spAutoFit/>
          </a:bodyPr>
          <a:lstStyle/>
          <a:p>
            <a:pPr>
              <a:lnSpc>
                <a:spcPts val="1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受信されたメールに記載された</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URL</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からアクセスいただくと支払い情報入力の画面にアクセスできます。 必要情報をご入力の上「次へ」のボタンをクリックします。 </a:t>
            </a:r>
          </a:p>
        </p:txBody>
      </p:sp>
      <p:sp>
        <p:nvSpPr>
          <p:cNvPr id="20" name="テキスト ボックス 19"/>
          <p:cNvSpPr txBox="1"/>
          <p:nvPr/>
        </p:nvSpPr>
        <p:spPr>
          <a:xfrm>
            <a:off x="5846744" y="6009777"/>
            <a:ext cx="2409496" cy="246221"/>
          </a:xfrm>
          <a:prstGeom prst="rect">
            <a:avLst/>
          </a:prstGeom>
          <a:noFill/>
        </p:spPr>
        <p:txBody>
          <a:bodyPr wrap="square" rtlCol="0">
            <a:spAutoFit/>
          </a:bodyPr>
          <a:lstStyle/>
          <a:p>
            <a:pPr>
              <a:lnSpc>
                <a:spcPts val="1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完了後直ぐにご利用いただけます。</a:t>
            </a:r>
          </a:p>
        </p:txBody>
      </p:sp>
      <p:sp>
        <p:nvSpPr>
          <p:cNvPr id="5" name="二等辺三角形 4"/>
          <p:cNvSpPr/>
          <p:nvPr/>
        </p:nvSpPr>
        <p:spPr>
          <a:xfrm rot="5400000">
            <a:off x="4085340" y="1738677"/>
            <a:ext cx="763760" cy="39999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二等辺三角形 21"/>
          <p:cNvSpPr/>
          <p:nvPr/>
        </p:nvSpPr>
        <p:spPr>
          <a:xfrm rot="5400000">
            <a:off x="6477611" y="1738677"/>
            <a:ext cx="763760" cy="39999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二等辺三角形 22"/>
          <p:cNvSpPr/>
          <p:nvPr/>
        </p:nvSpPr>
        <p:spPr>
          <a:xfrm rot="5400000">
            <a:off x="2513278" y="4719333"/>
            <a:ext cx="763760" cy="39999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二等辺三角形 23"/>
          <p:cNvSpPr/>
          <p:nvPr/>
        </p:nvSpPr>
        <p:spPr>
          <a:xfrm rot="5400000">
            <a:off x="5100585" y="4719333"/>
            <a:ext cx="763760" cy="39999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28714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2C1D2C0-936D-496B-B2AD-5C8E4191E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603" y="1993426"/>
            <a:ext cx="7201497" cy="2227662"/>
          </a:xfrm>
          <a:prstGeom prst="rect">
            <a:avLst/>
          </a:prstGeom>
          <a:ln>
            <a:solidFill>
              <a:schemeClr val="tx1"/>
            </a:solidFill>
          </a:ln>
        </p:spPr>
      </p:pic>
      <p:sp>
        <p:nvSpPr>
          <p:cNvPr id="4" name="テキスト ボックス 3">
            <a:extLst>
              <a:ext uri="{FF2B5EF4-FFF2-40B4-BE49-F238E27FC236}">
                <a16:creationId xmlns:a16="http://schemas.microsoft.com/office/drawing/2014/main" id="{4AFCA8A2-36B3-4FE4-99E0-A65AB5B22889}"/>
              </a:ext>
            </a:extLst>
          </p:cNvPr>
          <p:cNvSpPr txBox="1"/>
          <p:nvPr/>
        </p:nvSpPr>
        <p:spPr>
          <a:xfrm>
            <a:off x="1829842" y="1268761"/>
            <a:ext cx="8317845" cy="584775"/>
          </a:xfrm>
          <a:prstGeom prst="rect">
            <a:avLst/>
          </a:prstGeom>
          <a:noFill/>
        </p:spPr>
        <p:txBody>
          <a:bodyPr wrap="square" rtlCol="0">
            <a:spAutoFit/>
          </a:bodyPr>
          <a:lstStyle/>
          <a:p>
            <a:pPr defTabSz="685800"/>
            <a:r>
              <a:rPr lang="ja-JP" altLang="en-US" sz="1600" b="1" dirty="0">
                <a:solidFill>
                  <a:prstClr val="black"/>
                </a:solidFill>
                <a:latin typeface="游ゴシック" panose="020F0502020204030204"/>
                <a:ea typeface="游ゴシック" panose="020B0400000000000000" pitchFamily="50" charset="-128"/>
              </a:rPr>
              <a:t>アプリを開き、ポート詳細から自転車を予約し、以下の方法でご利用を開始してください。</a:t>
            </a:r>
          </a:p>
          <a:p>
            <a:pPr defTabSz="685800"/>
            <a:r>
              <a:rPr lang="en-US" altLang="ja-JP" sz="1600" b="1" dirty="0">
                <a:solidFill>
                  <a:prstClr val="black"/>
                </a:solidFill>
                <a:latin typeface="游ゴシック" panose="020F0502020204030204"/>
                <a:ea typeface="游ゴシック" panose="020B0400000000000000" pitchFamily="50" charset="-128"/>
              </a:rPr>
              <a:t>※</a:t>
            </a:r>
            <a:r>
              <a:rPr lang="ja-JP" altLang="en-US" sz="1600" b="1" dirty="0">
                <a:solidFill>
                  <a:prstClr val="black"/>
                </a:solidFill>
                <a:latin typeface="游ゴシック" panose="020F0502020204030204"/>
                <a:ea typeface="游ゴシック" panose="020B0400000000000000" pitchFamily="50" charset="-128"/>
              </a:rPr>
              <a:t>自転車鍵の種類によって、解錠方法が異なります。</a:t>
            </a:r>
          </a:p>
        </p:txBody>
      </p:sp>
      <p:sp>
        <p:nvSpPr>
          <p:cNvPr id="5" name="テキスト ボックス 4">
            <a:extLst>
              <a:ext uri="{FF2B5EF4-FFF2-40B4-BE49-F238E27FC236}">
                <a16:creationId xmlns:a16="http://schemas.microsoft.com/office/drawing/2014/main" id="{06DC8FC4-4794-436B-A4AC-06E16D6F4D3E}"/>
              </a:ext>
            </a:extLst>
          </p:cNvPr>
          <p:cNvSpPr txBox="1"/>
          <p:nvPr/>
        </p:nvSpPr>
        <p:spPr>
          <a:xfrm>
            <a:off x="1559497" y="116632"/>
            <a:ext cx="3100529"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③利用を始める前に</a:t>
            </a:r>
          </a:p>
        </p:txBody>
      </p:sp>
    </p:spTree>
    <p:extLst>
      <p:ext uri="{BB962C8B-B14F-4D97-AF65-F5344CB8AC3E}">
        <p14:creationId xmlns:p14="http://schemas.microsoft.com/office/powerpoint/2010/main" val="106390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0F5D38C-7D81-4339-9827-15EFE6DC5C6B}"/>
              </a:ext>
            </a:extLst>
          </p:cNvPr>
          <p:cNvPicPr>
            <a:picLocks noChangeAspect="1"/>
          </p:cNvPicPr>
          <p:nvPr/>
        </p:nvPicPr>
        <p:blipFill>
          <a:blip r:embed="rId2"/>
          <a:stretch>
            <a:fillRect/>
          </a:stretch>
        </p:blipFill>
        <p:spPr>
          <a:xfrm>
            <a:off x="1703513" y="518403"/>
            <a:ext cx="916595" cy="360000"/>
          </a:xfrm>
          <a:prstGeom prst="rect">
            <a:avLst/>
          </a:prstGeom>
        </p:spPr>
      </p:pic>
      <p:pic>
        <p:nvPicPr>
          <p:cNvPr id="3" name="図 2">
            <a:extLst>
              <a:ext uri="{FF2B5EF4-FFF2-40B4-BE49-F238E27FC236}">
                <a16:creationId xmlns:a16="http://schemas.microsoft.com/office/drawing/2014/main" id="{46A3A23C-E3EF-4F16-B34A-DA7F6BE56F3D}"/>
              </a:ext>
            </a:extLst>
          </p:cNvPr>
          <p:cNvPicPr>
            <a:picLocks noChangeAspect="1"/>
          </p:cNvPicPr>
          <p:nvPr/>
        </p:nvPicPr>
        <p:blipFill>
          <a:blip r:embed="rId3"/>
          <a:stretch>
            <a:fillRect/>
          </a:stretch>
        </p:blipFill>
        <p:spPr>
          <a:xfrm>
            <a:off x="1666674" y="3704403"/>
            <a:ext cx="916595" cy="360000"/>
          </a:xfrm>
          <a:prstGeom prst="rect">
            <a:avLst/>
          </a:prstGeom>
        </p:spPr>
      </p:pic>
      <p:pic>
        <p:nvPicPr>
          <p:cNvPr id="4" name="図 3">
            <a:extLst>
              <a:ext uri="{FF2B5EF4-FFF2-40B4-BE49-F238E27FC236}">
                <a16:creationId xmlns:a16="http://schemas.microsoft.com/office/drawing/2014/main" id="{F9A4EBA1-B2D7-478C-8CCF-E27858FA4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512" y="878403"/>
            <a:ext cx="3057356" cy="2772000"/>
          </a:xfrm>
          <a:prstGeom prst="rect">
            <a:avLst/>
          </a:prstGeom>
        </p:spPr>
      </p:pic>
      <p:pic>
        <p:nvPicPr>
          <p:cNvPr id="5" name="図 4">
            <a:extLst>
              <a:ext uri="{FF2B5EF4-FFF2-40B4-BE49-F238E27FC236}">
                <a16:creationId xmlns:a16="http://schemas.microsoft.com/office/drawing/2014/main" id="{D98F7702-9A9A-48BD-B0A3-91F5AF549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6673" y="4064403"/>
            <a:ext cx="3131034" cy="2772000"/>
          </a:xfrm>
          <a:prstGeom prst="rect">
            <a:avLst/>
          </a:prstGeom>
        </p:spPr>
      </p:pic>
      <p:pic>
        <p:nvPicPr>
          <p:cNvPr id="6" name="図 5">
            <a:extLst>
              <a:ext uri="{FF2B5EF4-FFF2-40B4-BE49-F238E27FC236}">
                <a16:creationId xmlns:a16="http://schemas.microsoft.com/office/drawing/2014/main" id="{717DB9F9-4725-4B70-A299-61B256731AED}"/>
              </a:ext>
            </a:extLst>
          </p:cNvPr>
          <p:cNvPicPr>
            <a:picLocks noChangeAspect="1"/>
          </p:cNvPicPr>
          <p:nvPr/>
        </p:nvPicPr>
        <p:blipFill rotWithShape="1">
          <a:blip r:embed="rId6">
            <a:extLst>
              <a:ext uri="{28A0092B-C50C-407E-A947-70E740481C1C}">
                <a14:useLocalDpi xmlns:a14="http://schemas.microsoft.com/office/drawing/2010/main" val="0"/>
              </a:ext>
            </a:extLst>
          </a:blip>
          <a:srcRect r="4702"/>
          <a:stretch/>
        </p:blipFill>
        <p:spPr>
          <a:xfrm>
            <a:off x="4670202" y="4044445"/>
            <a:ext cx="3131034" cy="2808000"/>
          </a:xfrm>
          <a:prstGeom prst="rect">
            <a:avLst/>
          </a:prstGeom>
        </p:spPr>
      </p:pic>
      <p:pic>
        <p:nvPicPr>
          <p:cNvPr id="7" name="図 6">
            <a:extLst>
              <a:ext uri="{FF2B5EF4-FFF2-40B4-BE49-F238E27FC236}">
                <a16:creationId xmlns:a16="http://schemas.microsoft.com/office/drawing/2014/main" id="{624C3832-73FF-42C3-B6F7-51DFDCD2C1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67484" y="914403"/>
            <a:ext cx="2953118" cy="2772000"/>
          </a:xfrm>
          <a:prstGeom prst="rect">
            <a:avLst/>
          </a:prstGeom>
        </p:spPr>
      </p:pic>
      <p:pic>
        <p:nvPicPr>
          <p:cNvPr id="8" name="図 7">
            <a:extLst>
              <a:ext uri="{FF2B5EF4-FFF2-40B4-BE49-F238E27FC236}">
                <a16:creationId xmlns:a16="http://schemas.microsoft.com/office/drawing/2014/main" id="{3EF68A4D-4B23-4F8B-97E7-F14C33BFCFF1}"/>
              </a:ext>
            </a:extLst>
          </p:cNvPr>
          <p:cNvPicPr>
            <a:picLocks noChangeAspect="1"/>
          </p:cNvPicPr>
          <p:nvPr/>
        </p:nvPicPr>
        <p:blipFill rotWithShape="1">
          <a:blip r:embed="rId8">
            <a:extLst>
              <a:ext uri="{28A0092B-C50C-407E-A947-70E740481C1C}">
                <a14:useLocalDpi xmlns:a14="http://schemas.microsoft.com/office/drawing/2010/main" val="0"/>
              </a:ext>
            </a:extLst>
          </a:blip>
          <a:srcRect l="1" r="4911"/>
          <a:stretch/>
        </p:blipFill>
        <p:spPr>
          <a:xfrm>
            <a:off x="7410539" y="878403"/>
            <a:ext cx="3057356" cy="2808000"/>
          </a:xfrm>
          <a:prstGeom prst="rect">
            <a:avLst/>
          </a:prstGeom>
        </p:spPr>
      </p:pic>
      <p:sp>
        <p:nvSpPr>
          <p:cNvPr id="9" name="テキスト ボックス 8">
            <a:extLst>
              <a:ext uri="{FF2B5EF4-FFF2-40B4-BE49-F238E27FC236}">
                <a16:creationId xmlns:a16="http://schemas.microsoft.com/office/drawing/2014/main" id="{E0D1727B-EBF4-4D88-B8D5-02EF8760AEF6}"/>
              </a:ext>
            </a:extLst>
          </p:cNvPr>
          <p:cNvSpPr txBox="1"/>
          <p:nvPr/>
        </p:nvSpPr>
        <p:spPr>
          <a:xfrm>
            <a:off x="1525305" y="21597"/>
            <a:ext cx="2991525"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④利用開始の手順</a:t>
            </a:r>
          </a:p>
        </p:txBody>
      </p:sp>
    </p:spTree>
    <p:extLst>
      <p:ext uri="{BB962C8B-B14F-4D97-AF65-F5344CB8AC3E}">
        <p14:creationId xmlns:p14="http://schemas.microsoft.com/office/powerpoint/2010/main" val="180822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59496" y="116632"/>
            <a:ext cx="3530134"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⑤利用中の施錠・開錠</a:t>
            </a:r>
          </a:p>
        </p:txBody>
      </p:sp>
      <p:pic>
        <p:nvPicPr>
          <p:cNvPr id="23" name="図 22">
            <a:extLst>
              <a:ext uri="{FF2B5EF4-FFF2-40B4-BE49-F238E27FC236}">
                <a16:creationId xmlns:a16="http://schemas.microsoft.com/office/drawing/2014/main" id="{417A807A-9D62-430B-AAC6-DAEA9BD09942}"/>
              </a:ext>
            </a:extLst>
          </p:cNvPr>
          <p:cNvPicPr>
            <a:picLocks noChangeAspect="1"/>
          </p:cNvPicPr>
          <p:nvPr/>
        </p:nvPicPr>
        <p:blipFill>
          <a:blip r:embed="rId2"/>
          <a:stretch>
            <a:fillRect/>
          </a:stretch>
        </p:blipFill>
        <p:spPr>
          <a:xfrm>
            <a:off x="1831929" y="606280"/>
            <a:ext cx="916595" cy="360000"/>
          </a:xfrm>
          <a:prstGeom prst="rect">
            <a:avLst/>
          </a:prstGeom>
        </p:spPr>
      </p:pic>
      <p:pic>
        <p:nvPicPr>
          <p:cNvPr id="24" name="図 23">
            <a:extLst>
              <a:ext uri="{FF2B5EF4-FFF2-40B4-BE49-F238E27FC236}">
                <a16:creationId xmlns:a16="http://schemas.microsoft.com/office/drawing/2014/main" id="{D7BE2064-9A9A-46E0-A847-007994B29374}"/>
              </a:ext>
            </a:extLst>
          </p:cNvPr>
          <p:cNvPicPr>
            <a:picLocks noChangeAspect="1"/>
          </p:cNvPicPr>
          <p:nvPr/>
        </p:nvPicPr>
        <p:blipFill>
          <a:blip r:embed="rId3"/>
          <a:stretch>
            <a:fillRect/>
          </a:stretch>
        </p:blipFill>
        <p:spPr>
          <a:xfrm>
            <a:off x="1795090" y="3724040"/>
            <a:ext cx="916595" cy="360000"/>
          </a:xfrm>
          <a:prstGeom prst="rect">
            <a:avLst/>
          </a:prstGeom>
        </p:spPr>
      </p:pic>
      <p:pic>
        <p:nvPicPr>
          <p:cNvPr id="25" name="図 24">
            <a:extLst>
              <a:ext uri="{FF2B5EF4-FFF2-40B4-BE49-F238E27FC236}">
                <a16:creationId xmlns:a16="http://schemas.microsoft.com/office/drawing/2014/main" id="{DD110ED0-AB85-4546-9D87-1C22FA294292}"/>
              </a:ext>
            </a:extLst>
          </p:cNvPr>
          <p:cNvPicPr>
            <a:picLocks noChangeAspect="1"/>
          </p:cNvPicPr>
          <p:nvPr/>
        </p:nvPicPr>
        <p:blipFill>
          <a:blip r:embed="rId4"/>
          <a:stretch>
            <a:fillRect/>
          </a:stretch>
        </p:blipFill>
        <p:spPr>
          <a:xfrm>
            <a:off x="1831929" y="4030040"/>
            <a:ext cx="3289393" cy="2772000"/>
          </a:xfrm>
          <a:prstGeom prst="rect">
            <a:avLst/>
          </a:prstGeom>
        </p:spPr>
      </p:pic>
      <p:pic>
        <p:nvPicPr>
          <p:cNvPr id="26" name="図 25">
            <a:extLst>
              <a:ext uri="{FF2B5EF4-FFF2-40B4-BE49-F238E27FC236}">
                <a16:creationId xmlns:a16="http://schemas.microsoft.com/office/drawing/2014/main" id="{FF305E5C-B02F-4D1F-BDAE-FA9F35007B73}"/>
              </a:ext>
            </a:extLst>
          </p:cNvPr>
          <p:cNvPicPr>
            <a:picLocks noChangeAspect="1"/>
          </p:cNvPicPr>
          <p:nvPr/>
        </p:nvPicPr>
        <p:blipFill rotWithShape="1">
          <a:blip r:embed="rId5">
            <a:extLst>
              <a:ext uri="{28A0092B-C50C-407E-A947-70E740481C1C}">
                <a14:useLocalDpi xmlns:a14="http://schemas.microsoft.com/office/drawing/2010/main" val="0"/>
              </a:ext>
            </a:extLst>
          </a:blip>
          <a:srcRect r="4627" b="18247"/>
          <a:stretch/>
        </p:blipFill>
        <p:spPr>
          <a:xfrm>
            <a:off x="4960776" y="4084040"/>
            <a:ext cx="3129216" cy="2736000"/>
          </a:xfrm>
          <a:prstGeom prst="rect">
            <a:avLst/>
          </a:prstGeom>
        </p:spPr>
      </p:pic>
      <p:pic>
        <p:nvPicPr>
          <p:cNvPr id="27" name="図 26">
            <a:extLst>
              <a:ext uri="{FF2B5EF4-FFF2-40B4-BE49-F238E27FC236}">
                <a16:creationId xmlns:a16="http://schemas.microsoft.com/office/drawing/2014/main" id="{49C09F46-5C0B-493A-9FB5-5474B09CCE70}"/>
              </a:ext>
            </a:extLst>
          </p:cNvPr>
          <p:cNvPicPr>
            <a:picLocks noChangeAspect="1"/>
          </p:cNvPicPr>
          <p:nvPr/>
        </p:nvPicPr>
        <p:blipFill rotWithShape="1">
          <a:blip r:embed="rId6">
            <a:extLst>
              <a:ext uri="{28A0092B-C50C-407E-A947-70E740481C1C}">
                <a14:useLocalDpi xmlns:a14="http://schemas.microsoft.com/office/drawing/2010/main" val="0"/>
              </a:ext>
            </a:extLst>
          </a:blip>
          <a:srcRect t="39488" r="3638" b="6591"/>
          <a:stretch/>
        </p:blipFill>
        <p:spPr>
          <a:xfrm>
            <a:off x="1831931" y="4113538"/>
            <a:ext cx="3289390" cy="294502"/>
          </a:xfrm>
          <a:prstGeom prst="rect">
            <a:avLst/>
          </a:prstGeom>
        </p:spPr>
      </p:pic>
      <p:pic>
        <p:nvPicPr>
          <p:cNvPr id="28" name="図 27">
            <a:extLst>
              <a:ext uri="{FF2B5EF4-FFF2-40B4-BE49-F238E27FC236}">
                <a16:creationId xmlns:a16="http://schemas.microsoft.com/office/drawing/2014/main" id="{523848C5-8D62-4CF4-86A0-ECB0A25D94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1944" y="1237838"/>
            <a:ext cx="3309072" cy="2484000"/>
          </a:xfrm>
          <a:prstGeom prst="rect">
            <a:avLst/>
          </a:prstGeom>
        </p:spPr>
      </p:pic>
      <p:pic>
        <p:nvPicPr>
          <p:cNvPr id="29" name="図 28">
            <a:extLst>
              <a:ext uri="{FF2B5EF4-FFF2-40B4-BE49-F238E27FC236}">
                <a16:creationId xmlns:a16="http://schemas.microsoft.com/office/drawing/2014/main" id="{50C48250-E228-42EB-B67C-E414CA4F457A}"/>
              </a:ext>
            </a:extLst>
          </p:cNvPr>
          <p:cNvPicPr>
            <a:picLocks noChangeAspect="1"/>
          </p:cNvPicPr>
          <p:nvPr/>
        </p:nvPicPr>
        <p:blipFill>
          <a:blip r:embed="rId8"/>
          <a:stretch>
            <a:fillRect/>
          </a:stretch>
        </p:blipFill>
        <p:spPr>
          <a:xfrm>
            <a:off x="1805108" y="914722"/>
            <a:ext cx="3286029" cy="323116"/>
          </a:xfrm>
          <a:prstGeom prst="rect">
            <a:avLst/>
          </a:prstGeom>
        </p:spPr>
      </p:pic>
      <p:pic>
        <p:nvPicPr>
          <p:cNvPr id="30" name="図 29">
            <a:extLst>
              <a:ext uri="{FF2B5EF4-FFF2-40B4-BE49-F238E27FC236}">
                <a16:creationId xmlns:a16="http://schemas.microsoft.com/office/drawing/2014/main" id="{98D322AD-A6C3-4DB3-8720-D665DE04DF51}"/>
              </a:ext>
            </a:extLst>
          </p:cNvPr>
          <p:cNvPicPr>
            <a:picLocks noChangeAspect="1"/>
          </p:cNvPicPr>
          <p:nvPr/>
        </p:nvPicPr>
        <p:blipFill>
          <a:blip r:embed="rId9"/>
          <a:stretch>
            <a:fillRect/>
          </a:stretch>
        </p:blipFill>
        <p:spPr>
          <a:xfrm>
            <a:off x="5117958" y="923532"/>
            <a:ext cx="3084843" cy="2798307"/>
          </a:xfrm>
          <a:prstGeom prst="rect">
            <a:avLst/>
          </a:prstGeom>
        </p:spPr>
      </p:pic>
      <p:sp>
        <p:nvSpPr>
          <p:cNvPr id="31" name="テキスト ボックス 30">
            <a:extLst>
              <a:ext uri="{FF2B5EF4-FFF2-40B4-BE49-F238E27FC236}">
                <a16:creationId xmlns:a16="http://schemas.microsoft.com/office/drawing/2014/main" id="{2588875C-E5A0-4A0B-AE9A-23ABAA1EB323}"/>
              </a:ext>
            </a:extLst>
          </p:cNvPr>
          <p:cNvSpPr txBox="1"/>
          <p:nvPr/>
        </p:nvSpPr>
        <p:spPr>
          <a:xfrm>
            <a:off x="5279363" y="349313"/>
            <a:ext cx="4275529" cy="261610"/>
          </a:xfrm>
          <a:prstGeom prst="rect">
            <a:avLst/>
          </a:prstGeom>
          <a:noFill/>
          <a:ln>
            <a:solidFill>
              <a:schemeClr val="tx1"/>
            </a:solidFill>
          </a:ln>
        </p:spPr>
        <p:txBody>
          <a:bodyPr wrap="none" rtlCol="0">
            <a:spAutoFit/>
          </a:bodyPr>
          <a:lstStyle/>
          <a:p>
            <a:r>
              <a:rPr lang="ja-JP" altLang="en-US" sz="1100" b="1" dirty="0">
                <a:solidFill>
                  <a:prstClr val="black"/>
                </a:solidFill>
                <a:latin typeface="游ゴシック" panose="020F0502020204030204"/>
                <a:ea typeface="游ゴシック" panose="020B0400000000000000" pitchFamily="50" charset="-128"/>
              </a:rPr>
              <a:t>利用中に、ステーション以外の場所で「一時駐輪」が可能です。</a:t>
            </a:r>
          </a:p>
        </p:txBody>
      </p:sp>
      <p:pic>
        <p:nvPicPr>
          <p:cNvPr id="32" name="図 31">
            <a:extLst>
              <a:ext uri="{FF2B5EF4-FFF2-40B4-BE49-F238E27FC236}">
                <a16:creationId xmlns:a16="http://schemas.microsoft.com/office/drawing/2014/main" id="{58AAA386-4BA7-4C5C-81E1-7B1667796F0C}"/>
              </a:ext>
            </a:extLst>
          </p:cNvPr>
          <p:cNvPicPr>
            <a:picLocks noChangeAspect="1"/>
          </p:cNvPicPr>
          <p:nvPr/>
        </p:nvPicPr>
        <p:blipFill rotWithShape="1">
          <a:blip r:embed="rId7">
            <a:extLst>
              <a:ext uri="{28A0092B-C50C-407E-A947-70E740481C1C}">
                <a14:useLocalDpi xmlns:a14="http://schemas.microsoft.com/office/drawing/2010/main" val="0"/>
              </a:ext>
            </a:extLst>
          </a:blip>
          <a:srcRect l="42407" t="85901" r="-309" b="4947"/>
          <a:stretch/>
        </p:blipFill>
        <p:spPr>
          <a:xfrm>
            <a:off x="3387635" y="3524022"/>
            <a:ext cx="1915885" cy="227315"/>
          </a:xfrm>
          <a:prstGeom prst="rect">
            <a:avLst/>
          </a:prstGeom>
        </p:spPr>
      </p:pic>
      <p:pic>
        <p:nvPicPr>
          <p:cNvPr id="33" name="図 32">
            <a:extLst>
              <a:ext uri="{FF2B5EF4-FFF2-40B4-BE49-F238E27FC236}">
                <a16:creationId xmlns:a16="http://schemas.microsoft.com/office/drawing/2014/main" id="{85D21B46-F964-40CE-9A1C-6258A96B715A}"/>
              </a:ext>
            </a:extLst>
          </p:cNvPr>
          <p:cNvPicPr>
            <a:picLocks noChangeAspect="1"/>
          </p:cNvPicPr>
          <p:nvPr/>
        </p:nvPicPr>
        <p:blipFill>
          <a:blip r:embed="rId10"/>
          <a:stretch>
            <a:fillRect/>
          </a:stretch>
        </p:blipFill>
        <p:spPr>
          <a:xfrm>
            <a:off x="7611291" y="2919105"/>
            <a:ext cx="182896" cy="201185"/>
          </a:xfrm>
          <a:prstGeom prst="rect">
            <a:avLst/>
          </a:prstGeom>
        </p:spPr>
      </p:pic>
      <p:pic>
        <p:nvPicPr>
          <p:cNvPr id="34" name="図 33">
            <a:extLst>
              <a:ext uri="{FF2B5EF4-FFF2-40B4-BE49-F238E27FC236}">
                <a16:creationId xmlns:a16="http://schemas.microsoft.com/office/drawing/2014/main" id="{FDE2B56A-5744-4ED9-8732-758E8457F356}"/>
              </a:ext>
            </a:extLst>
          </p:cNvPr>
          <p:cNvPicPr>
            <a:picLocks noChangeAspect="1"/>
          </p:cNvPicPr>
          <p:nvPr/>
        </p:nvPicPr>
        <p:blipFill>
          <a:blip r:embed="rId11"/>
          <a:stretch>
            <a:fillRect/>
          </a:stretch>
        </p:blipFill>
        <p:spPr>
          <a:xfrm>
            <a:off x="5493337" y="3120290"/>
            <a:ext cx="682811" cy="195089"/>
          </a:xfrm>
          <a:prstGeom prst="rect">
            <a:avLst/>
          </a:prstGeom>
        </p:spPr>
      </p:pic>
      <p:pic>
        <p:nvPicPr>
          <p:cNvPr id="35" name="図 34">
            <a:extLst>
              <a:ext uri="{FF2B5EF4-FFF2-40B4-BE49-F238E27FC236}">
                <a16:creationId xmlns:a16="http://schemas.microsoft.com/office/drawing/2014/main" id="{DD2FF2A3-53EF-4D13-8C22-6FCD6E03C1BD}"/>
              </a:ext>
            </a:extLst>
          </p:cNvPr>
          <p:cNvPicPr>
            <a:picLocks noChangeAspect="1"/>
          </p:cNvPicPr>
          <p:nvPr/>
        </p:nvPicPr>
        <p:blipFill>
          <a:blip r:embed="rId10"/>
          <a:stretch>
            <a:fillRect/>
          </a:stretch>
        </p:blipFill>
        <p:spPr>
          <a:xfrm>
            <a:off x="6892826" y="6358991"/>
            <a:ext cx="182896" cy="201185"/>
          </a:xfrm>
          <a:prstGeom prst="rect">
            <a:avLst/>
          </a:prstGeom>
        </p:spPr>
      </p:pic>
      <p:pic>
        <p:nvPicPr>
          <p:cNvPr id="36" name="図 35">
            <a:extLst>
              <a:ext uri="{FF2B5EF4-FFF2-40B4-BE49-F238E27FC236}">
                <a16:creationId xmlns:a16="http://schemas.microsoft.com/office/drawing/2014/main" id="{34B3A73E-1FD6-4F89-B11E-4F0268BE0571}"/>
              </a:ext>
            </a:extLst>
          </p:cNvPr>
          <p:cNvPicPr>
            <a:picLocks noChangeAspect="1"/>
          </p:cNvPicPr>
          <p:nvPr/>
        </p:nvPicPr>
        <p:blipFill>
          <a:blip r:embed="rId11"/>
          <a:stretch>
            <a:fillRect/>
          </a:stretch>
        </p:blipFill>
        <p:spPr>
          <a:xfrm>
            <a:off x="7075723" y="6358991"/>
            <a:ext cx="682811" cy="195089"/>
          </a:xfrm>
          <a:prstGeom prst="rect">
            <a:avLst/>
          </a:prstGeom>
        </p:spPr>
      </p:pic>
      <p:pic>
        <p:nvPicPr>
          <p:cNvPr id="37" name="図 36">
            <a:extLst>
              <a:ext uri="{FF2B5EF4-FFF2-40B4-BE49-F238E27FC236}">
                <a16:creationId xmlns:a16="http://schemas.microsoft.com/office/drawing/2014/main" id="{5A5738BA-5748-4789-9AAB-61DF9D2B3DDE}"/>
              </a:ext>
            </a:extLst>
          </p:cNvPr>
          <p:cNvPicPr>
            <a:picLocks noChangeAspect="1"/>
          </p:cNvPicPr>
          <p:nvPr/>
        </p:nvPicPr>
        <p:blipFill rotWithShape="1">
          <a:blip r:embed="rId12"/>
          <a:srcRect t="1" r="3102" b="13777"/>
          <a:stretch/>
        </p:blipFill>
        <p:spPr>
          <a:xfrm>
            <a:off x="5303520" y="6554079"/>
            <a:ext cx="2595155" cy="191463"/>
          </a:xfrm>
          <a:prstGeom prst="rect">
            <a:avLst/>
          </a:prstGeom>
        </p:spPr>
      </p:pic>
      <p:pic>
        <p:nvPicPr>
          <p:cNvPr id="38" name="図 37">
            <a:extLst>
              <a:ext uri="{FF2B5EF4-FFF2-40B4-BE49-F238E27FC236}">
                <a16:creationId xmlns:a16="http://schemas.microsoft.com/office/drawing/2014/main" id="{C505364E-C35B-4510-A2AC-1ACF9DB082E6}"/>
              </a:ext>
            </a:extLst>
          </p:cNvPr>
          <p:cNvPicPr>
            <a:picLocks noChangeAspect="1"/>
          </p:cNvPicPr>
          <p:nvPr/>
        </p:nvPicPr>
        <p:blipFill rotWithShape="1">
          <a:blip r:embed="rId12"/>
          <a:srcRect l="80353" t="-29428" r="3102" b="13777"/>
          <a:stretch/>
        </p:blipFill>
        <p:spPr>
          <a:xfrm flipH="1">
            <a:off x="7702740" y="6362617"/>
            <a:ext cx="387253" cy="185365"/>
          </a:xfrm>
          <a:prstGeom prst="rect">
            <a:avLst/>
          </a:prstGeom>
        </p:spPr>
      </p:pic>
    </p:spTree>
    <p:extLst>
      <p:ext uri="{BB962C8B-B14F-4D97-AF65-F5344CB8AC3E}">
        <p14:creationId xmlns:p14="http://schemas.microsoft.com/office/powerpoint/2010/main" val="62745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1770" y="97921"/>
            <a:ext cx="2273379"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⑥返却の手順</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図 39">
            <a:extLst>
              <a:ext uri="{FF2B5EF4-FFF2-40B4-BE49-F238E27FC236}">
                <a16:creationId xmlns:a16="http://schemas.microsoft.com/office/drawing/2014/main" id="{D08E1513-81B9-4592-9BC8-E43B0887CD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09" y="1067149"/>
            <a:ext cx="2340000" cy="2340000"/>
          </a:xfrm>
          <a:prstGeom prst="rect">
            <a:avLst/>
          </a:prstGeom>
        </p:spPr>
      </p:pic>
      <p:pic>
        <p:nvPicPr>
          <p:cNvPr id="41" name="図 40">
            <a:extLst>
              <a:ext uri="{FF2B5EF4-FFF2-40B4-BE49-F238E27FC236}">
                <a16:creationId xmlns:a16="http://schemas.microsoft.com/office/drawing/2014/main" id="{624D939C-DB19-4C28-BEA1-96D86924C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149" y="1040717"/>
            <a:ext cx="2340000" cy="2340000"/>
          </a:xfrm>
          <a:prstGeom prst="rect">
            <a:avLst/>
          </a:prstGeom>
        </p:spPr>
      </p:pic>
      <p:pic>
        <p:nvPicPr>
          <p:cNvPr id="42" name="図 41">
            <a:extLst>
              <a:ext uri="{FF2B5EF4-FFF2-40B4-BE49-F238E27FC236}">
                <a16:creationId xmlns:a16="http://schemas.microsoft.com/office/drawing/2014/main" id="{20A763DF-3332-4ED6-89BD-662F63F592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963"/>
          <a:stretch/>
        </p:blipFill>
        <p:spPr>
          <a:xfrm>
            <a:off x="309560" y="4026416"/>
            <a:ext cx="2294051" cy="2340000"/>
          </a:xfrm>
          <a:prstGeom prst="rect">
            <a:avLst/>
          </a:prstGeom>
        </p:spPr>
      </p:pic>
      <p:pic>
        <p:nvPicPr>
          <p:cNvPr id="43" name="図 42">
            <a:extLst>
              <a:ext uri="{FF2B5EF4-FFF2-40B4-BE49-F238E27FC236}">
                <a16:creationId xmlns:a16="http://schemas.microsoft.com/office/drawing/2014/main" id="{701629C7-4D2D-46B9-95F1-9F209D0B44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3611" y="4292378"/>
            <a:ext cx="2340000" cy="1862640"/>
          </a:xfrm>
          <a:prstGeom prst="rect">
            <a:avLst/>
          </a:prstGeom>
        </p:spPr>
      </p:pic>
      <p:pic>
        <p:nvPicPr>
          <p:cNvPr id="44" name="図 43">
            <a:extLst>
              <a:ext uri="{FF2B5EF4-FFF2-40B4-BE49-F238E27FC236}">
                <a16:creationId xmlns:a16="http://schemas.microsoft.com/office/drawing/2014/main" id="{C0EB1EB9-23B5-4718-AF24-6B89CD01D895}"/>
              </a:ext>
            </a:extLst>
          </p:cNvPr>
          <p:cNvPicPr>
            <a:picLocks noChangeAspect="1"/>
          </p:cNvPicPr>
          <p:nvPr/>
        </p:nvPicPr>
        <p:blipFill>
          <a:blip r:embed="rId6"/>
          <a:stretch>
            <a:fillRect/>
          </a:stretch>
        </p:blipFill>
        <p:spPr>
          <a:xfrm>
            <a:off x="309560" y="617731"/>
            <a:ext cx="916595" cy="360000"/>
          </a:xfrm>
          <a:prstGeom prst="rect">
            <a:avLst/>
          </a:prstGeom>
        </p:spPr>
      </p:pic>
      <p:pic>
        <p:nvPicPr>
          <p:cNvPr id="45" name="図 44">
            <a:extLst>
              <a:ext uri="{FF2B5EF4-FFF2-40B4-BE49-F238E27FC236}">
                <a16:creationId xmlns:a16="http://schemas.microsoft.com/office/drawing/2014/main" id="{8766B2EF-6BFF-42D5-B238-C203986DAEFD}"/>
              </a:ext>
            </a:extLst>
          </p:cNvPr>
          <p:cNvPicPr>
            <a:picLocks noChangeAspect="1"/>
          </p:cNvPicPr>
          <p:nvPr/>
        </p:nvPicPr>
        <p:blipFill>
          <a:blip r:embed="rId7"/>
          <a:stretch>
            <a:fillRect/>
          </a:stretch>
        </p:blipFill>
        <p:spPr>
          <a:xfrm>
            <a:off x="316509" y="3501008"/>
            <a:ext cx="916595" cy="360000"/>
          </a:xfrm>
          <a:prstGeom prst="rect">
            <a:avLst/>
          </a:prstGeom>
        </p:spPr>
      </p:pic>
      <p:pic>
        <p:nvPicPr>
          <p:cNvPr id="46" name="図 45">
            <a:extLst>
              <a:ext uri="{FF2B5EF4-FFF2-40B4-BE49-F238E27FC236}">
                <a16:creationId xmlns:a16="http://schemas.microsoft.com/office/drawing/2014/main" id="{B34B5FBD-B086-4778-8397-37729BD741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0831" y="1052749"/>
            <a:ext cx="2340000" cy="2340000"/>
          </a:xfrm>
          <a:prstGeom prst="rect">
            <a:avLst/>
          </a:prstGeom>
        </p:spPr>
      </p:pic>
      <p:pic>
        <p:nvPicPr>
          <p:cNvPr id="47" name="図 46">
            <a:extLst>
              <a:ext uri="{FF2B5EF4-FFF2-40B4-BE49-F238E27FC236}">
                <a16:creationId xmlns:a16="http://schemas.microsoft.com/office/drawing/2014/main" id="{53852967-6B45-4688-A9B1-77833CB37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2104" y="1040717"/>
            <a:ext cx="2340000" cy="2340000"/>
          </a:xfrm>
          <a:prstGeom prst="rect">
            <a:avLst/>
          </a:prstGeom>
        </p:spPr>
      </p:pic>
      <p:pic>
        <p:nvPicPr>
          <p:cNvPr id="48" name="図 47">
            <a:extLst>
              <a:ext uri="{FF2B5EF4-FFF2-40B4-BE49-F238E27FC236}">
                <a16:creationId xmlns:a16="http://schemas.microsoft.com/office/drawing/2014/main" id="{37FFD281-E355-483F-9DD3-441A53CDB80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7605"/>
          <a:stretch/>
        </p:blipFill>
        <p:spPr>
          <a:xfrm>
            <a:off x="9320983" y="1079181"/>
            <a:ext cx="2162034" cy="2340000"/>
          </a:xfrm>
          <a:prstGeom prst="rect">
            <a:avLst/>
          </a:prstGeom>
        </p:spPr>
      </p:pic>
      <p:pic>
        <p:nvPicPr>
          <p:cNvPr id="49" name="図 48">
            <a:extLst>
              <a:ext uri="{FF2B5EF4-FFF2-40B4-BE49-F238E27FC236}">
                <a16:creationId xmlns:a16="http://schemas.microsoft.com/office/drawing/2014/main" id="{EC86161F-8866-4C82-B6F2-99E20F8FC40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7662" y="4292378"/>
            <a:ext cx="2340000" cy="1850160"/>
          </a:xfrm>
          <a:prstGeom prst="rect">
            <a:avLst/>
          </a:prstGeom>
        </p:spPr>
      </p:pic>
      <p:pic>
        <p:nvPicPr>
          <p:cNvPr id="50" name="図 49">
            <a:extLst>
              <a:ext uri="{FF2B5EF4-FFF2-40B4-BE49-F238E27FC236}">
                <a16:creationId xmlns:a16="http://schemas.microsoft.com/office/drawing/2014/main" id="{AC4BC017-171F-4ED8-A65E-15BE4E2F65E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6783"/>
          <a:stretch/>
        </p:blipFill>
        <p:spPr>
          <a:xfrm>
            <a:off x="7190831" y="4009526"/>
            <a:ext cx="2181273" cy="2340000"/>
          </a:xfrm>
          <a:prstGeom prst="rect">
            <a:avLst/>
          </a:prstGeom>
        </p:spPr>
      </p:pic>
      <p:pic>
        <p:nvPicPr>
          <p:cNvPr id="51" name="図 50">
            <a:extLst>
              <a:ext uri="{FF2B5EF4-FFF2-40B4-BE49-F238E27FC236}">
                <a16:creationId xmlns:a16="http://schemas.microsoft.com/office/drawing/2014/main" id="{BB575505-655B-4192-B2DF-6D198652D5A3}"/>
              </a:ext>
            </a:extLst>
          </p:cNvPr>
          <p:cNvPicPr>
            <a:picLocks noChangeAspect="1"/>
          </p:cNvPicPr>
          <p:nvPr/>
        </p:nvPicPr>
        <p:blipFill>
          <a:blip r:embed="rId13"/>
          <a:stretch>
            <a:fillRect/>
          </a:stretch>
        </p:blipFill>
        <p:spPr>
          <a:xfrm>
            <a:off x="2649560" y="4031482"/>
            <a:ext cx="2628000" cy="255729"/>
          </a:xfrm>
          <a:prstGeom prst="rect">
            <a:avLst/>
          </a:prstGeom>
        </p:spPr>
      </p:pic>
      <p:sp>
        <p:nvSpPr>
          <p:cNvPr id="52" name="正方形/長方形 51">
            <a:extLst>
              <a:ext uri="{FF2B5EF4-FFF2-40B4-BE49-F238E27FC236}">
                <a16:creationId xmlns:a16="http://schemas.microsoft.com/office/drawing/2014/main" id="{EC1A2408-52AC-4E81-A069-5D569C036C3A}"/>
              </a:ext>
            </a:extLst>
          </p:cNvPr>
          <p:cNvSpPr/>
          <p:nvPr/>
        </p:nvSpPr>
        <p:spPr>
          <a:xfrm>
            <a:off x="3735149" y="3961830"/>
            <a:ext cx="3395447" cy="316148"/>
          </a:xfrm>
          <a:prstGeom prst="rect">
            <a:avLst/>
          </a:prstGeom>
          <a:no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0" lang="ja-JP" altLang="en-US" sz="10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通り（ロック本体またはアプリでの返却操作）のうち</a:t>
            </a:r>
            <a:endParaRPr kumimoji="0" lang="en-US" altLang="ja-JP" sz="10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いずれかの方法で返却を完了してください。</a:t>
            </a:r>
          </a:p>
        </p:txBody>
      </p:sp>
      <p:sp>
        <p:nvSpPr>
          <p:cNvPr id="3" name="テキスト ボックス 2">
            <a:extLst>
              <a:ext uri="{FF2B5EF4-FFF2-40B4-BE49-F238E27FC236}">
                <a16:creationId xmlns:a16="http://schemas.microsoft.com/office/drawing/2014/main" id="{E90FBD09-7232-45AA-9D5A-27133C7886C9}"/>
              </a:ext>
            </a:extLst>
          </p:cNvPr>
          <p:cNvSpPr txBox="1"/>
          <p:nvPr/>
        </p:nvSpPr>
        <p:spPr>
          <a:xfrm>
            <a:off x="9395019" y="4271585"/>
            <a:ext cx="2487421" cy="1184940"/>
          </a:xfrm>
          <a:prstGeom prst="rect">
            <a:avLst/>
          </a:prstGeom>
          <a:noFill/>
        </p:spPr>
        <p:txBody>
          <a:bodyPr wrap="square" rtlCol="0">
            <a:spAutoFit/>
          </a:bodyPr>
          <a:lstStyle/>
          <a:p>
            <a:r>
              <a:rPr lang="en-US" altLang="ja-JP" sz="1100" dirty="0">
                <a:solidFill>
                  <a:srgbClr val="FF0000"/>
                </a:solidFill>
              </a:rPr>
              <a:t>※</a:t>
            </a:r>
            <a:r>
              <a:rPr lang="ja-JP" altLang="en-US" sz="1100" dirty="0">
                <a:solidFill>
                  <a:srgbClr val="FF0000"/>
                </a:solidFill>
              </a:rPr>
              <a:t>「返却場所エラーで返却できません」と表示された場合、満車もしくはステーションから離れすぎています。サイトにてステーションの場所または返却可能台数をご確認ください。</a:t>
            </a:r>
            <a:endParaRPr lang="en-US" altLang="ja-JP" sz="1100" dirty="0">
              <a:solidFill>
                <a:srgbClr val="FF0000"/>
              </a:solidFill>
            </a:endParaRPr>
          </a:p>
          <a:p>
            <a:endParaRPr kumimoji="1" lang="en-US" altLang="ja-JP" sz="1600" dirty="0">
              <a:solidFill>
                <a:srgbClr val="FF0000"/>
              </a:solidFill>
            </a:endParaRPr>
          </a:p>
        </p:txBody>
      </p:sp>
    </p:spTree>
    <p:extLst>
      <p:ext uri="{BB962C8B-B14F-4D97-AF65-F5344CB8AC3E}">
        <p14:creationId xmlns:p14="http://schemas.microsoft.com/office/powerpoint/2010/main" val="8586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893F-8034-4B93-8A6C-96557F8B350B}"/>
              </a:ext>
            </a:extLst>
          </p:cNvPr>
          <p:cNvSpPr>
            <a:spLocks noGrp="1"/>
          </p:cNvSpPr>
          <p:nvPr>
            <p:ph type="title"/>
          </p:nvPr>
        </p:nvSpPr>
        <p:spPr>
          <a:xfrm>
            <a:off x="1524000" y="46354"/>
            <a:ext cx="3394720" cy="685801"/>
          </a:xfrm>
        </p:spPr>
        <p:txBody>
          <a:bodyPr>
            <a:noAutofit/>
          </a:bodyPr>
          <a:lstStyle/>
          <a:p>
            <a:r>
              <a:rPr lang="ja-JP" altLang="en-US" sz="2800" dirty="0">
                <a:latin typeface="Meiryo UI" panose="020B0604030504040204" pitchFamily="50" charset="-128"/>
                <a:ea typeface="Meiryo UI" panose="020B0604030504040204" pitchFamily="50" charset="-128"/>
              </a:rPr>
              <a:t>⑦</a:t>
            </a:r>
            <a:r>
              <a:rPr lang="en-US" altLang="ja-JP" sz="2800" dirty="0">
                <a:latin typeface="Meiryo UI" panose="020B0604030504040204" pitchFamily="50" charset="-128"/>
                <a:ea typeface="Meiryo UI" panose="020B0604030504040204" pitchFamily="50" charset="-128"/>
              </a:rPr>
              <a:t>IC</a:t>
            </a:r>
            <a:r>
              <a:rPr lang="ja-JP" altLang="en-US" sz="2800" dirty="0">
                <a:latin typeface="Meiryo UI" panose="020B0604030504040204" pitchFamily="50" charset="-128"/>
                <a:ea typeface="Meiryo UI" panose="020B0604030504040204" pitchFamily="50" charset="-128"/>
              </a:rPr>
              <a:t>カード利用 </a:t>
            </a:r>
          </a:p>
        </p:txBody>
      </p:sp>
      <p:sp>
        <p:nvSpPr>
          <p:cNvPr id="3" name="コンテンツ プレースホルダー 2">
            <a:extLst>
              <a:ext uri="{FF2B5EF4-FFF2-40B4-BE49-F238E27FC236}">
                <a16:creationId xmlns:a16="http://schemas.microsoft.com/office/drawing/2014/main" id="{0FC4F6D7-984D-46E6-A385-CC76D644E436}"/>
              </a:ext>
            </a:extLst>
          </p:cNvPr>
          <p:cNvSpPr>
            <a:spLocks noGrp="1"/>
          </p:cNvSpPr>
          <p:nvPr>
            <p:ph idx="1"/>
          </p:nvPr>
        </p:nvSpPr>
        <p:spPr>
          <a:xfrm>
            <a:off x="2603612" y="3861048"/>
            <a:ext cx="6984776" cy="2518550"/>
          </a:xfrm>
          <a:solidFill>
            <a:schemeClr val="accent5">
              <a:lumMod val="20000"/>
              <a:lumOff val="80000"/>
            </a:schemeClr>
          </a:solidFill>
        </p:spPr>
        <p:txBody>
          <a:bodyPr>
            <a:normAutofit fontScale="85000" lnSpcReduction="10000"/>
          </a:bodyPr>
          <a:lstStyle/>
          <a:p>
            <a:pPr marL="0" indent="0">
              <a:buNone/>
            </a:pPr>
            <a:r>
              <a:rPr lang="ja-JP" altLang="en-US" dirty="0">
                <a:latin typeface="Meiryo UI" panose="020B0604030504040204" pitchFamily="50" charset="-128"/>
                <a:ea typeface="Meiryo UI" panose="020B0604030504040204" pitchFamily="50" charset="-128"/>
              </a:rPr>
              <a:t>登録方法については</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ハローサイクリング</a:t>
            </a:r>
            <a:r>
              <a:rPr lang="en-US" altLang="ja-JP" dirty="0">
                <a:latin typeface="Meiryo UI" panose="020B0604030504040204" pitchFamily="50" charset="-128"/>
                <a:ea typeface="Meiryo UI" panose="020B0604030504040204" pitchFamily="50" charset="-128"/>
              </a:rPr>
              <a:t>HP</a:t>
            </a:r>
            <a:r>
              <a:rPr lang="ja-JP" altLang="en-US" sz="1900" dirty="0">
                <a:latin typeface="Meiryo UI" panose="020B0604030504040204" pitchFamily="50" charset="-128"/>
                <a:ea typeface="Meiryo UI" panose="020B0604030504040204" pitchFamily="50" charset="-128"/>
              </a:rPr>
              <a:t>（</a:t>
            </a:r>
            <a:r>
              <a:rPr lang="en-US" altLang="ja-JP" sz="1900" dirty="0">
                <a:latin typeface="Meiryo UI" panose="020B0604030504040204" pitchFamily="50" charset="-128"/>
                <a:ea typeface="Meiryo UI" panose="020B0604030504040204" pitchFamily="50" charset="-128"/>
                <a:hlinkClick r:id="rId2"/>
              </a:rPr>
              <a:t>https://resource.hellocycling.jp/webview/tutorial/add_ic</a:t>
            </a:r>
            <a:r>
              <a:rPr lang="ja-JP" altLang="en-US" sz="1900" dirty="0">
                <a:latin typeface="Meiryo UI" panose="020B0604030504040204" pitchFamily="50" charset="-128"/>
                <a:ea typeface="Meiryo UI" panose="020B0604030504040204" pitchFamily="50" charset="-128"/>
              </a:rPr>
              <a:t>）</a:t>
            </a:r>
            <a:endParaRPr lang="en-US" altLang="ja-JP" sz="19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または</a:t>
            </a:r>
          </a:p>
          <a:p>
            <a:pPr marL="0" indent="0">
              <a:buNone/>
            </a:pPr>
            <a:r>
              <a:rPr lang="ja-JP" altLang="en-US" dirty="0">
                <a:latin typeface="Meiryo UI" panose="020B0604030504040204" pitchFamily="50" charset="-128"/>
                <a:ea typeface="Meiryo UI" panose="020B0604030504040204" pitchFamily="50" charset="-128"/>
              </a:rPr>
              <a:t>アプリのご利用ガイド内「</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カードの登録方法」</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を参照し、画面の指示に沿って登録してください。</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2D3D4F0E-263C-4C84-8401-FB4DCAF34FBD}"/>
              </a:ext>
            </a:extLst>
          </p:cNvPr>
          <p:cNvSpPr/>
          <p:nvPr/>
        </p:nvSpPr>
        <p:spPr>
          <a:xfrm>
            <a:off x="2387588" y="908721"/>
            <a:ext cx="7416824" cy="3046988"/>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交通系</a:t>
            </a:r>
            <a:r>
              <a:rPr lang="en-US" altLang="ja-JP" sz="2400" dirty="0">
                <a:latin typeface="Meiryo UI" panose="020B0604030504040204" pitchFamily="50" charset="-128"/>
                <a:ea typeface="Meiryo UI" panose="020B0604030504040204" pitchFamily="50" charset="-128"/>
              </a:rPr>
              <a:t>IC</a:t>
            </a:r>
            <a:r>
              <a:rPr lang="ja-JP" altLang="en-US" sz="2400" dirty="0">
                <a:latin typeface="Meiryo UI" panose="020B0604030504040204" pitchFamily="50" charset="-128"/>
                <a:ea typeface="Meiryo UI" panose="020B0604030504040204" pitchFamily="50" charset="-128"/>
              </a:rPr>
              <a:t>カードを鍵として登録すると、スマートロック操作パネルの電源を押してから、かざすだけで解錠でき、自転車の利用を開始できます。</a:t>
            </a:r>
          </a:p>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解錠すると料金が発生いたします。</a:t>
            </a:r>
          </a:p>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事前に</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から予約した自転車にカードをかざしご利用できます。（４ケタのパスコードは入力やＱＲコード読み取りは不要です）</a:t>
            </a:r>
          </a:p>
          <a:p>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360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59496" y="117015"/>
            <a:ext cx="3119765"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⑧利用料金について</a:t>
            </a:r>
          </a:p>
        </p:txBody>
      </p:sp>
      <p:pic>
        <p:nvPicPr>
          <p:cNvPr id="16" name="図 15">
            <a:extLst>
              <a:ext uri="{FF2B5EF4-FFF2-40B4-BE49-F238E27FC236}">
                <a16:creationId xmlns:a16="http://schemas.microsoft.com/office/drawing/2014/main" id="{065B1008-6974-4262-891E-3314164BF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024" y="898328"/>
            <a:ext cx="3636000" cy="1105344"/>
          </a:xfrm>
          <a:prstGeom prst="rect">
            <a:avLst/>
          </a:prstGeom>
        </p:spPr>
      </p:pic>
      <p:pic>
        <p:nvPicPr>
          <p:cNvPr id="17" name="図 16">
            <a:extLst>
              <a:ext uri="{FF2B5EF4-FFF2-40B4-BE49-F238E27FC236}">
                <a16:creationId xmlns:a16="http://schemas.microsoft.com/office/drawing/2014/main" id="{C6D1E796-2839-4D3B-93EE-0F9CD4354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024" y="934328"/>
            <a:ext cx="3456000" cy="870913"/>
          </a:xfrm>
          <a:prstGeom prst="rect">
            <a:avLst/>
          </a:prstGeom>
        </p:spPr>
      </p:pic>
      <p:pic>
        <p:nvPicPr>
          <p:cNvPr id="18" name="図 17">
            <a:extLst>
              <a:ext uri="{FF2B5EF4-FFF2-40B4-BE49-F238E27FC236}">
                <a16:creationId xmlns:a16="http://schemas.microsoft.com/office/drawing/2014/main" id="{A38673BD-71A1-469D-877A-3DF9F30A6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024" y="2014328"/>
            <a:ext cx="3564000" cy="1373329"/>
          </a:xfrm>
          <a:prstGeom prst="rect">
            <a:avLst/>
          </a:prstGeom>
        </p:spPr>
      </p:pic>
      <p:pic>
        <p:nvPicPr>
          <p:cNvPr id="20" name="図 19">
            <a:extLst>
              <a:ext uri="{FF2B5EF4-FFF2-40B4-BE49-F238E27FC236}">
                <a16:creationId xmlns:a16="http://schemas.microsoft.com/office/drawing/2014/main" id="{6302BC86-E987-4B3F-B8A8-764C0CA8B6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0024" y="1798328"/>
            <a:ext cx="3384000" cy="1561152"/>
          </a:xfrm>
          <a:prstGeom prst="rect">
            <a:avLst/>
          </a:prstGeom>
        </p:spPr>
      </p:pic>
      <p:pic>
        <p:nvPicPr>
          <p:cNvPr id="21" name="図 20">
            <a:extLst>
              <a:ext uri="{FF2B5EF4-FFF2-40B4-BE49-F238E27FC236}">
                <a16:creationId xmlns:a16="http://schemas.microsoft.com/office/drawing/2014/main" id="{9CD72B78-5C59-4B70-8C05-988C259F7ED9}"/>
              </a:ext>
            </a:extLst>
          </p:cNvPr>
          <p:cNvPicPr>
            <a:picLocks noChangeAspect="1"/>
          </p:cNvPicPr>
          <p:nvPr/>
        </p:nvPicPr>
        <p:blipFill rotWithShape="1">
          <a:blip r:embed="rId6">
            <a:extLst>
              <a:ext uri="{28A0092B-C50C-407E-A947-70E740481C1C}">
                <a14:useLocalDpi xmlns:a14="http://schemas.microsoft.com/office/drawing/2010/main" val="0"/>
              </a:ext>
            </a:extLst>
          </a:blip>
          <a:srcRect l="3965" t="1345" r="4695" b="1"/>
          <a:stretch/>
        </p:blipFill>
        <p:spPr>
          <a:xfrm>
            <a:off x="2393753" y="3346328"/>
            <a:ext cx="7407965" cy="3262860"/>
          </a:xfrm>
          <a:prstGeom prst="rect">
            <a:avLst/>
          </a:prstGeom>
        </p:spPr>
      </p:pic>
      <p:sp>
        <p:nvSpPr>
          <p:cNvPr id="22" name="テキスト ボックス 21">
            <a:extLst>
              <a:ext uri="{FF2B5EF4-FFF2-40B4-BE49-F238E27FC236}">
                <a16:creationId xmlns:a16="http://schemas.microsoft.com/office/drawing/2014/main" id="{F3CAB823-91C1-4983-A32A-DD6613652C58}"/>
              </a:ext>
            </a:extLst>
          </p:cNvPr>
          <p:cNvSpPr txBox="1"/>
          <p:nvPr/>
        </p:nvSpPr>
        <p:spPr>
          <a:xfrm>
            <a:off x="3313268" y="6409133"/>
            <a:ext cx="7005367" cy="415498"/>
          </a:xfrm>
          <a:prstGeom prst="rect">
            <a:avLst/>
          </a:prstGeom>
          <a:noFill/>
        </p:spPr>
        <p:txBody>
          <a:bodyPr wrap="square" rtlCol="0">
            <a:spAutoFit/>
          </a:bodyPr>
          <a:lstStyle/>
          <a:p>
            <a:r>
              <a:rPr kumimoji="1" lang="en-US" altLang="ja-JP" sz="1050" dirty="0">
                <a:latin typeface="+mn-ea"/>
              </a:rPr>
              <a:t>※</a:t>
            </a:r>
            <a:r>
              <a:rPr kumimoji="1" lang="ja-JP" altLang="en-US" sz="1050" dirty="0">
                <a:latin typeface="+mn-ea"/>
              </a:rPr>
              <a:t>料金は</a:t>
            </a:r>
            <a:r>
              <a:rPr kumimoji="1" lang="en-US" altLang="ja-JP" sz="1050" dirty="0">
                <a:latin typeface="+mn-ea"/>
              </a:rPr>
              <a:t>15</a:t>
            </a:r>
            <a:r>
              <a:rPr kumimoji="1" lang="ja-JP" altLang="en-US" sz="1050" dirty="0">
                <a:latin typeface="+mn-ea"/>
              </a:rPr>
              <a:t>分毎に加算されます。上限時間以内であれば上限金額を最大として、それ以上の加算はありません。</a:t>
            </a:r>
          </a:p>
          <a:p>
            <a:r>
              <a:rPr kumimoji="1" lang="en-US" altLang="ja-JP" sz="1050" dirty="0">
                <a:latin typeface="+mn-ea"/>
              </a:rPr>
              <a:t>12</a:t>
            </a:r>
            <a:r>
              <a:rPr kumimoji="1" lang="ja-JP" altLang="en-US" sz="1050" dirty="0">
                <a:latin typeface="+mn-ea"/>
              </a:rPr>
              <a:t>時間以上ご利用の場合は、 上限時間最大料金＋時間使用料金（ 上限時間最大料金の運用有り）となります。</a:t>
            </a:r>
          </a:p>
        </p:txBody>
      </p:sp>
      <p:sp>
        <p:nvSpPr>
          <p:cNvPr id="23" name="テキスト ボックス 22">
            <a:extLst>
              <a:ext uri="{FF2B5EF4-FFF2-40B4-BE49-F238E27FC236}">
                <a16:creationId xmlns:a16="http://schemas.microsoft.com/office/drawing/2014/main" id="{F0D85A23-7702-48E4-9417-C98097213414}"/>
              </a:ext>
            </a:extLst>
          </p:cNvPr>
          <p:cNvSpPr txBox="1"/>
          <p:nvPr/>
        </p:nvSpPr>
        <p:spPr>
          <a:xfrm>
            <a:off x="2750330" y="4189533"/>
            <a:ext cx="2646947" cy="646331"/>
          </a:xfrm>
          <a:prstGeom prst="rect">
            <a:avLst/>
          </a:prstGeom>
          <a:noFill/>
        </p:spPr>
        <p:txBody>
          <a:bodyPr wrap="square" rtlCol="0">
            <a:spAutoFit/>
          </a:bodyPr>
          <a:lstStyle/>
          <a:p>
            <a:r>
              <a:rPr kumimoji="1" lang="en-US" altLang="ja-JP" b="1" dirty="0">
                <a:solidFill>
                  <a:srgbClr val="FF0000"/>
                </a:solidFill>
                <a:latin typeface="+mn-ea"/>
              </a:rPr>
              <a:t>130</a:t>
            </a:r>
            <a:r>
              <a:rPr kumimoji="1" lang="ja-JP" altLang="en-US" b="1" dirty="0">
                <a:solidFill>
                  <a:srgbClr val="FF0000"/>
                </a:solidFill>
                <a:latin typeface="+mn-ea"/>
              </a:rPr>
              <a:t>円</a:t>
            </a:r>
            <a:r>
              <a:rPr kumimoji="1" lang="en-US" altLang="ja-JP" b="1" dirty="0">
                <a:solidFill>
                  <a:srgbClr val="FF0000"/>
                </a:solidFill>
                <a:latin typeface="+mn-ea"/>
              </a:rPr>
              <a:t>/30</a:t>
            </a:r>
            <a:r>
              <a:rPr kumimoji="1" lang="ja-JP" altLang="en-US" b="1" dirty="0">
                <a:solidFill>
                  <a:srgbClr val="FF0000"/>
                </a:solidFill>
                <a:latin typeface="+mn-ea"/>
              </a:rPr>
              <a:t>分</a:t>
            </a:r>
            <a:endParaRPr kumimoji="1" lang="en-US" altLang="ja-JP" b="1" dirty="0">
              <a:solidFill>
                <a:srgbClr val="FF0000"/>
              </a:solidFill>
              <a:latin typeface="+mn-ea"/>
            </a:endParaRPr>
          </a:p>
          <a:p>
            <a:r>
              <a:rPr kumimoji="1" lang="ja-JP" altLang="en-US" b="1" dirty="0">
                <a:solidFill>
                  <a:srgbClr val="FF0000"/>
                </a:solidFill>
                <a:latin typeface="+mn-ea"/>
              </a:rPr>
              <a:t>以降</a:t>
            </a:r>
            <a:r>
              <a:rPr kumimoji="1" lang="en-US" altLang="ja-JP" b="1" dirty="0">
                <a:solidFill>
                  <a:srgbClr val="FF0000"/>
                </a:solidFill>
                <a:latin typeface="+mn-ea"/>
              </a:rPr>
              <a:t>100</a:t>
            </a:r>
            <a:r>
              <a:rPr kumimoji="1" lang="ja-JP" altLang="en-US" b="1" dirty="0">
                <a:solidFill>
                  <a:srgbClr val="FF0000"/>
                </a:solidFill>
                <a:latin typeface="+mn-ea"/>
              </a:rPr>
              <a:t>円</a:t>
            </a:r>
            <a:r>
              <a:rPr kumimoji="1" lang="en-US" altLang="ja-JP" b="1" dirty="0">
                <a:solidFill>
                  <a:srgbClr val="FF0000"/>
                </a:solidFill>
                <a:latin typeface="+mn-ea"/>
              </a:rPr>
              <a:t>/15</a:t>
            </a:r>
            <a:r>
              <a:rPr kumimoji="1" lang="ja-JP" altLang="en-US" b="1" dirty="0">
                <a:solidFill>
                  <a:srgbClr val="FF0000"/>
                </a:solidFill>
                <a:latin typeface="+mn-ea"/>
              </a:rPr>
              <a:t>分</a:t>
            </a:r>
          </a:p>
        </p:txBody>
      </p:sp>
      <p:sp>
        <p:nvSpPr>
          <p:cNvPr id="24" name="テキスト ボックス 23">
            <a:extLst>
              <a:ext uri="{FF2B5EF4-FFF2-40B4-BE49-F238E27FC236}">
                <a16:creationId xmlns:a16="http://schemas.microsoft.com/office/drawing/2014/main" id="{A076DB9E-A1F6-4D2B-B8FF-AC97747CC5B5}"/>
              </a:ext>
            </a:extLst>
          </p:cNvPr>
          <p:cNvSpPr txBox="1"/>
          <p:nvPr/>
        </p:nvSpPr>
        <p:spPr>
          <a:xfrm>
            <a:off x="4507826" y="3846578"/>
            <a:ext cx="2646947" cy="369332"/>
          </a:xfrm>
          <a:prstGeom prst="rect">
            <a:avLst/>
          </a:prstGeom>
          <a:noFill/>
        </p:spPr>
        <p:txBody>
          <a:bodyPr wrap="square" rtlCol="0">
            <a:spAutoFit/>
          </a:bodyPr>
          <a:lstStyle/>
          <a:p>
            <a:r>
              <a:rPr kumimoji="1" lang="ja-JP" altLang="en-US" sz="1400" b="1" dirty="0">
                <a:solidFill>
                  <a:srgbClr val="FF0000"/>
                </a:solidFill>
                <a:latin typeface="+mn-ea"/>
              </a:rPr>
              <a:t>上限</a:t>
            </a:r>
            <a:r>
              <a:rPr kumimoji="1" lang="en-US" altLang="ja-JP" b="1" dirty="0">
                <a:solidFill>
                  <a:srgbClr val="FF0000"/>
                </a:solidFill>
                <a:latin typeface="+mn-ea"/>
              </a:rPr>
              <a:t>1,800</a:t>
            </a:r>
            <a:r>
              <a:rPr kumimoji="1" lang="ja-JP" altLang="en-US" b="1" dirty="0">
                <a:solidFill>
                  <a:srgbClr val="FF0000"/>
                </a:solidFill>
                <a:latin typeface="+mn-ea"/>
              </a:rPr>
              <a:t>円</a:t>
            </a:r>
            <a:r>
              <a:rPr kumimoji="1" lang="en-US" altLang="ja-JP" b="1" dirty="0">
                <a:solidFill>
                  <a:srgbClr val="FF0000"/>
                </a:solidFill>
                <a:latin typeface="+mn-ea"/>
              </a:rPr>
              <a:t>/12</a:t>
            </a:r>
            <a:r>
              <a:rPr kumimoji="1" lang="ja-JP" altLang="en-US" b="1" dirty="0">
                <a:solidFill>
                  <a:srgbClr val="FF0000"/>
                </a:solidFill>
                <a:latin typeface="+mn-ea"/>
              </a:rPr>
              <a:t>時間</a:t>
            </a:r>
          </a:p>
        </p:txBody>
      </p:sp>
      <p:sp>
        <p:nvSpPr>
          <p:cNvPr id="26" name="テキスト ボックス 25">
            <a:extLst>
              <a:ext uri="{FF2B5EF4-FFF2-40B4-BE49-F238E27FC236}">
                <a16:creationId xmlns:a16="http://schemas.microsoft.com/office/drawing/2014/main" id="{B919278D-D31F-4B57-84F1-F1CE2C8AA86E}"/>
              </a:ext>
            </a:extLst>
          </p:cNvPr>
          <p:cNvSpPr txBox="1"/>
          <p:nvPr/>
        </p:nvSpPr>
        <p:spPr>
          <a:xfrm>
            <a:off x="2750330" y="574759"/>
            <a:ext cx="5582653" cy="253916"/>
          </a:xfrm>
          <a:prstGeom prst="rect">
            <a:avLst/>
          </a:prstGeom>
          <a:noFill/>
        </p:spPr>
        <p:txBody>
          <a:bodyPr wrap="square" rtlCol="0">
            <a:spAutoFit/>
          </a:bodyPr>
          <a:lstStyle/>
          <a:p>
            <a:r>
              <a:rPr kumimoji="1" lang="en-US" altLang="ja-JP" sz="1050" dirty="0">
                <a:latin typeface="+mn-ea"/>
              </a:rPr>
              <a:t>30</a:t>
            </a:r>
            <a:r>
              <a:rPr kumimoji="1" lang="ja-JP" altLang="en-US" sz="1050" dirty="0">
                <a:latin typeface="+mn-ea"/>
              </a:rPr>
              <a:t>分からご利用可能です。全車両の利用料金に万が一の保証の料金が含まれています。</a:t>
            </a:r>
            <a:endParaRPr kumimoji="1" lang="en-US" altLang="ja-JP" sz="1050" dirty="0">
              <a:latin typeface="+mn-ea"/>
            </a:endParaRPr>
          </a:p>
        </p:txBody>
      </p:sp>
    </p:spTree>
    <p:extLst>
      <p:ext uri="{BB962C8B-B14F-4D97-AF65-F5344CB8AC3E}">
        <p14:creationId xmlns:p14="http://schemas.microsoft.com/office/powerpoint/2010/main" val="30011871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555</Words>
  <Application>Microsoft Office PowerPoint</Application>
  <PresentationFormat>ワイド画面</PresentationFormat>
  <Paragraphs>47</Paragraphs>
  <Slides>10</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10</vt:i4>
      </vt:variant>
    </vt:vector>
  </HeadingPairs>
  <TitlesOfParts>
    <vt:vector size="19" baseType="lpstr">
      <vt:lpstr>Meiryo UI</vt:lpstr>
      <vt:lpstr>ＭＳ Ｐゴシック</vt:lpstr>
      <vt:lpstr>游ゴシック</vt:lpstr>
      <vt:lpstr>游ゴシック Light</vt:lpstr>
      <vt:lpstr>Arial</vt:lpstr>
      <vt:lpstr>Calibri</vt:lpstr>
      <vt:lpstr>Calibri Light</vt:lpstr>
      <vt:lpstr>Office ​​テーマ</vt:lpstr>
      <vt:lpstr>Office テーマ</vt:lpstr>
      <vt:lpstr>シェアサイクル利用イメージ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⑦ICカード利用 </vt:lpstr>
      <vt:lpstr>PowerPoint プレゼンテーション</vt:lpstr>
      <vt:lpstr>⑨その他お問い合わせ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誠</dc:creator>
  <cp:lastModifiedBy>榎本　安奈</cp:lastModifiedBy>
  <cp:revision>41</cp:revision>
  <cp:lastPrinted>2019-11-25T06:39:05Z</cp:lastPrinted>
  <dcterms:created xsi:type="dcterms:W3CDTF">2018-01-31T09:24:05Z</dcterms:created>
  <dcterms:modified xsi:type="dcterms:W3CDTF">2022-09-05T04:32:32Z</dcterms:modified>
</cp:coreProperties>
</file>